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xls" ContentType="application/vnd.ms-excel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7" r:id="rId1"/>
  </p:sldMasterIdLst>
  <p:notesMasterIdLst>
    <p:notesMasterId r:id="rId60"/>
  </p:notesMasterIdLst>
  <p:handoutMasterIdLst>
    <p:handoutMasterId r:id="rId61"/>
  </p:handoutMasterIdLst>
  <p:sldIdLst>
    <p:sldId id="315" r:id="rId2"/>
    <p:sldId id="376" r:id="rId3"/>
    <p:sldId id="316" r:id="rId4"/>
    <p:sldId id="317" r:id="rId5"/>
    <p:sldId id="318" r:id="rId6"/>
    <p:sldId id="319" r:id="rId7"/>
    <p:sldId id="320" r:id="rId8"/>
    <p:sldId id="321" r:id="rId9"/>
    <p:sldId id="322" r:id="rId10"/>
    <p:sldId id="323" r:id="rId11"/>
    <p:sldId id="324" r:id="rId12"/>
    <p:sldId id="375" r:id="rId13"/>
    <p:sldId id="326" r:id="rId14"/>
    <p:sldId id="330" r:id="rId15"/>
    <p:sldId id="328" r:id="rId16"/>
    <p:sldId id="329" r:id="rId17"/>
    <p:sldId id="373" r:id="rId18"/>
    <p:sldId id="331" r:id="rId19"/>
    <p:sldId id="332" r:id="rId20"/>
    <p:sldId id="333" r:id="rId21"/>
    <p:sldId id="334" r:id="rId22"/>
    <p:sldId id="335" r:id="rId23"/>
    <p:sldId id="336" r:id="rId24"/>
    <p:sldId id="337" r:id="rId25"/>
    <p:sldId id="338" r:id="rId26"/>
    <p:sldId id="339" r:id="rId27"/>
    <p:sldId id="340" r:id="rId28"/>
    <p:sldId id="341" r:id="rId29"/>
    <p:sldId id="348" r:id="rId30"/>
    <p:sldId id="342" r:id="rId31"/>
    <p:sldId id="343" r:id="rId32"/>
    <p:sldId id="344" r:id="rId33"/>
    <p:sldId id="345" r:id="rId34"/>
    <p:sldId id="346" r:id="rId35"/>
    <p:sldId id="347" r:id="rId36"/>
    <p:sldId id="349" r:id="rId37"/>
    <p:sldId id="374" r:id="rId38"/>
    <p:sldId id="351" r:id="rId39"/>
    <p:sldId id="352" r:id="rId40"/>
    <p:sldId id="377" r:id="rId41"/>
    <p:sldId id="353" r:id="rId42"/>
    <p:sldId id="354" r:id="rId43"/>
    <p:sldId id="355" r:id="rId44"/>
    <p:sldId id="356" r:id="rId45"/>
    <p:sldId id="357" r:id="rId46"/>
    <p:sldId id="358" r:id="rId47"/>
    <p:sldId id="359" r:id="rId48"/>
    <p:sldId id="360" r:id="rId49"/>
    <p:sldId id="361" r:id="rId50"/>
    <p:sldId id="362" r:id="rId51"/>
    <p:sldId id="363" r:id="rId52"/>
    <p:sldId id="364" r:id="rId53"/>
    <p:sldId id="365" r:id="rId54"/>
    <p:sldId id="366" r:id="rId55"/>
    <p:sldId id="367" r:id="rId56"/>
    <p:sldId id="370" r:id="rId57"/>
    <p:sldId id="371" r:id="rId58"/>
    <p:sldId id="372" r:id="rId5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57C"/>
    <a:srgbClr val="1C61A0"/>
    <a:srgbClr val="92D050"/>
    <a:srgbClr val="FF55FF"/>
    <a:srgbClr val="B3AA7E"/>
    <a:srgbClr val="0099CC"/>
    <a:srgbClr val="5C6F7B"/>
    <a:srgbClr val="A6A698"/>
    <a:srgbClr val="ADB9C0"/>
    <a:srgbClr val="0081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931" autoAdjust="0"/>
    <p:restoredTop sz="94703" autoAdjust="0"/>
  </p:normalViewPr>
  <p:slideViewPr>
    <p:cSldViewPr>
      <p:cViewPr>
        <p:scale>
          <a:sx n="70" d="100"/>
          <a:sy n="70" d="100"/>
        </p:scale>
        <p:origin x="-1536" y="-180"/>
      </p:cViewPr>
      <p:guideLst>
        <p:guide orient="horz" pos="3981"/>
        <p:guide pos="298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Documents%20and%20Settings\erguerre\My%20Documents\WEBEX\Secadoras%20y%20ROI\vALORES%20SECADORAS.xlsx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C:\Documents%20and%20Settings\erguerre\My%20Documents\WEBEX\Secadoras%20y%20ROI\vALORES%20SECADORAS.xlsx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Sheet2!$V$1</c:f>
              <c:strCache>
                <c:ptCount val="1"/>
                <c:pt idx="0">
                  <c:v>DV1800</c:v>
                </c:pt>
              </c:strCache>
            </c:strRef>
          </c:tx>
          <c:spPr>
            <a:ln>
              <a:solidFill>
                <a:srgbClr val="FFC000"/>
              </a:solidFill>
            </a:ln>
          </c:spPr>
          <c:cat>
            <c:numRef>
              <c:f>Sheet2!$U$2:$U$7</c:f>
              <c:numCache>
                <c:formatCode>General</c:formatCode>
                <c:ptCount val="6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</c:numCache>
            </c:numRef>
          </c:cat>
          <c:val>
            <c:numRef>
              <c:f>Sheet2!$V$2:$V$7</c:f>
              <c:numCache>
                <c:formatCode>_("$"* #,##0_);_("$"* \(#,##0\);_("$"* "-"??_);_(@_)</c:formatCode>
                <c:ptCount val="6"/>
                <c:pt idx="0">
                  <c:v>16449.23076923077</c:v>
                </c:pt>
                <c:pt idx="1">
                  <c:v>19019.630769230749</c:v>
                </c:pt>
                <c:pt idx="2">
                  <c:v>21718.550769230769</c:v>
                </c:pt>
                <c:pt idx="3">
                  <c:v>24552.416769230771</c:v>
                </c:pt>
                <c:pt idx="4">
                  <c:v>27527.976069230768</c:v>
                </c:pt>
                <c:pt idx="5">
                  <c:v>30652.31333423077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Sheet2!$W$1</c:f>
              <c:strCache>
                <c:ptCount val="1"/>
                <c:pt idx="0">
                  <c:v>HED 1950</c:v>
                </c:pt>
              </c:strCache>
            </c:strRef>
          </c:tx>
          <c:val>
            <c:numRef>
              <c:f>Sheet2!$W$2:$W$7</c:f>
              <c:numCache>
                <c:formatCode>_("$"* #,##0_);_("$"* \(#,##0\);_("$"* "-"??_);_(@_)</c:formatCode>
                <c:ptCount val="6"/>
                <c:pt idx="0">
                  <c:v>19739.076923076911</c:v>
                </c:pt>
                <c:pt idx="1">
                  <c:v>41374.865158371038</c:v>
                </c:pt>
                <c:pt idx="2">
                  <c:v>64092.442805429862</c:v>
                </c:pt>
                <c:pt idx="3">
                  <c:v>87945.899334841626</c:v>
                </c:pt>
                <c:pt idx="4">
                  <c:v>112992.02869072399</c:v>
                </c:pt>
                <c:pt idx="5">
                  <c:v>139290.4645144004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Sheet2!$X$1</c:f>
              <c:strCache>
                <c:ptCount val="1"/>
                <c:pt idx="0">
                  <c:v>HRE 1950 S</c:v>
                </c:pt>
              </c:strCache>
            </c:strRef>
          </c:tx>
          <c:spPr>
            <a:ln>
              <a:solidFill>
                <a:srgbClr val="92D050"/>
              </a:solidFill>
            </a:ln>
          </c:spPr>
          <c:val>
            <c:numRef>
              <c:f>Sheet2!$X$2:$X$7</c:f>
              <c:numCache>
                <c:formatCode>_("$"* #,##0_);_("$"* \(#,##0\);_("$"* "-"??_);_(@_)</c:formatCode>
                <c:ptCount val="6"/>
                <c:pt idx="0">
                  <c:v>43765.142399999997</c:v>
                </c:pt>
                <c:pt idx="1">
                  <c:v>57645.683576470597</c:v>
                </c:pt>
                <c:pt idx="2">
                  <c:v>72220.251811764712</c:v>
                </c:pt>
                <c:pt idx="3">
                  <c:v>87523.548458823512</c:v>
                </c:pt>
                <c:pt idx="4">
                  <c:v>103592.00993823529</c:v>
                </c:pt>
                <c:pt idx="5">
                  <c:v>120463.8944916177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Sheet2!$Y$1</c:f>
              <c:strCache>
                <c:ptCount val="1"/>
                <c:pt idx="0">
                  <c:v>HRE 1950 E</c:v>
                </c:pt>
              </c:strCache>
            </c:strRef>
          </c:tx>
          <c:val>
            <c:numRef>
              <c:f>Sheet2!$Y$2:$Y$7</c:f>
              <c:numCache>
                <c:formatCode>_("$"* #,##0_);_("$"* \(#,##0\);_("$"* "-"??_);_(@_)</c:formatCode>
                <c:ptCount val="6"/>
                <c:pt idx="0">
                  <c:v>45897.969599999997</c:v>
                </c:pt>
                <c:pt idx="1">
                  <c:v>58482.510776470597</c:v>
                </c:pt>
                <c:pt idx="2">
                  <c:v>71696.279011764724</c:v>
                </c:pt>
                <c:pt idx="3">
                  <c:v>85570.735658823512</c:v>
                </c:pt>
                <c:pt idx="4">
                  <c:v>100138.9151382353</c:v>
                </c:pt>
                <c:pt idx="5">
                  <c:v>115435.5035916176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Sheet2!$Z$1</c:f>
              <c:strCache>
                <c:ptCount val="1"/>
                <c:pt idx="0">
                  <c:v>HRS 1950 S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val>
            <c:numRef>
              <c:f>Sheet2!$Z$2:$Z$7</c:f>
              <c:numCache>
                <c:formatCode>_("$"* #,##0_);_("$"* \(#,##0\);_("$"* "-"??_);_(@_)</c:formatCode>
                <c:ptCount val="6"/>
                <c:pt idx="0">
                  <c:v>49468.708800000008</c:v>
                </c:pt>
                <c:pt idx="1">
                  <c:v>60484.708800000008</c:v>
                </c:pt>
                <c:pt idx="2">
                  <c:v>72051.508800000011</c:v>
                </c:pt>
                <c:pt idx="3">
                  <c:v>84196.64880000001</c:v>
                </c:pt>
                <c:pt idx="4">
                  <c:v>96949.045800000007</c:v>
                </c:pt>
                <c:pt idx="5">
                  <c:v>110339.06265000001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Sheet2!$AA$1</c:f>
              <c:strCache>
                <c:ptCount val="1"/>
                <c:pt idx="0">
                  <c:v>HRC 2100 S</c:v>
                </c:pt>
              </c:strCache>
            </c:strRef>
          </c:tx>
          <c:val>
            <c:numRef>
              <c:f>Sheet2!$AA$2:$AA$7</c:f>
              <c:numCache>
                <c:formatCode>_("$"* #,##0_);_("$"* \(#,##0\);_("$"* "-"??_);_(@_)</c:formatCode>
                <c:ptCount val="6"/>
                <c:pt idx="0">
                  <c:v>108864</c:v>
                </c:pt>
                <c:pt idx="1">
                  <c:v>109800</c:v>
                </c:pt>
                <c:pt idx="2">
                  <c:v>110782.8</c:v>
                </c:pt>
                <c:pt idx="3">
                  <c:v>111814.74</c:v>
                </c:pt>
                <c:pt idx="4">
                  <c:v>112898.277</c:v>
                </c:pt>
                <c:pt idx="5">
                  <c:v>114035.99085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6690944"/>
        <c:axId val="96692480"/>
      </c:lineChart>
      <c:catAx>
        <c:axId val="966909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96692480"/>
        <c:crosses val="autoZero"/>
        <c:auto val="1"/>
        <c:lblAlgn val="ctr"/>
        <c:lblOffset val="100"/>
        <c:noMultiLvlLbl val="0"/>
      </c:catAx>
      <c:valAx>
        <c:axId val="96692480"/>
        <c:scaling>
          <c:orientation val="minMax"/>
        </c:scaling>
        <c:delete val="0"/>
        <c:axPos val="l"/>
        <c:majorGridlines/>
        <c:numFmt formatCode="_(&quot;$&quot;* #,##0_);_(&quot;$&quot;* \(#,##0\);_(&quot;$&quot;* &quot;-&quot;??_);_(@_)" sourceLinked="1"/>
        <c:majorTickMark val="out"/>
        <c:minorTickMark val="none"/>
        <c:tickLblPos val="nextTo"/>
        <c:crossAx val="9669094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Sheet2!$V$11</c:f>
              <c:strCache>
                <c:ptCount val="1"/>
                <c:pt idx="0">
                  <c:v>DV5500</c:v>
                </c:pt>
              </c:strCache>
            </c:strRef>
          </c:tx>
          <c:spPr>
            <a:ln>
              <a:solidFill>
                <a:srgbClr val="FFC000"/>
              </a:solidFill>
            </a:ln>
          </c:spPr>
          <c:cat>
            <c:numRef>
              <c:f>Sheet2!$U$12:$U$17</c:f>
              <c:numCache>
                <c:formatCode>General</c:formatCode>
                <c:ptCount val="6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</c:numCache>
            </c:numRef>
          </c:cat>
          <c:val>
            <c:numRef>
              <c:f>Sheet2!$V$12:$V$17</c:f>
              <c:numCache>
                <c:formatCode>_("$"* #,##0_);_("$"* \(#,##0\);_("$"* "-"??_);_(@_)</c:formatCode>
                <c:ptCount val="6"/>
                <c:pt idx="0">
                  <c:v>32898.461538461554</c:v>
                </c:pt>
                <c:pt idx="1">
                  <c:v>41776.061538461538</c:v>
                </c:pt>
                <c:pt idx="2">
                  <c:v>51097.541538461548</c:v>
                </c:pt>
                <c:pt idx="3">
                  <c:v>60885.095538461552</c:v>
                </c:pt>
                <c:pt idx="4">
                  <c:v>71162.027238461538</c:v>
                </c:pt>
                <c:pt idx="5">
                  <c:v>81952.80552346156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Sheet2!$W$11</c:f>
              <c:strCache>
                <c:ptCount val="1"/>
                <c:pt idx="0">
                  <c:v>HED 5000</c:v>
                </c:pt>
              </c:strCache>
            </c:strRef>
          </c:tx>
          <c:cat>
            <c:numRef>
              <c:f>Sheet2!$U$12:$U$17</c:f>
              <c:numCache>
                <c:formatCode>General</c:formatCode>
                <c:ptCount val="6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</c:numCache>
            </c:numRef>
          </c:cat>
          <c:val>
            <c:numRef>
              <c:f>Sheet2!$W$12:$W$17</c:f>
              <c:numCache>
                <c:formatCode>_("$"* #,##0_);_("$"* \(#,##0\);_("$"* "-"??_);_(@_)</c:formatCode>
                <c:ptCount val="6"/>
                <c:pt idx="0">
                  <c:v>32130.83076923075</c:v>
                </c:pt>
                <c:pt idx="1">
                  <c:v>87494.595475113107</c:v>
                </c:pt>
                <c:pt idx="2">
                  <c:v>145626.54841628959</c:v>
                </c:pt>
                <c:pt idx="3">
                  <c:v>206665.09900452491</c:v>
                </c:pt>
                <c:pt idx="4">
                  <c:v>270755.57712217199</c:v>
                </c:pt>
                <c:pt idx="5">
                  <c:v>338050.57914570149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Sheet2!$X$11</c:f>
              <c:strCache>
                <c:ptCount val="1"/>
                <c:pt idx="0">
                  <c:v>HRE 5000 S</c:v>
                </c:pt>
              </c:strCache>
            </c:strRef>
          </c:tx>
          <c:spPr>
            <a:ln>
              <a:solidFill>
                <a:srgbClr val="92D050"/>
              </a:solidFill>
            </a:ln>
          </c:spPr>
          <c:cat>
            <c:numRef>
              <c:f>Sheet2!$U$12:$U$17</c:f>
              <c:numCache>
                <c:formatCode>General</c:formatCode>
                <c:ptCount val="6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</c:numCache>
            </c:numRef>
          </c:cat>
          <c:val>
            <c:numRef>
              <c:f>Sheet2!$X$12:$X$17</c:f>
              <c:numCache>
                <c:formatCode>_("$"* #,##0_);_("$"* \(#,##0\);_("$"* "-"??_);_(@_)</c:formatCode>
                <c:ptCount val="6"/>
                <c:pt idx="0">
                  <c:v>78957.244799999986</c:v>
                </c:pt>
                <c:pt idx="1">
                  <c:v>114000.06832941181</c:v>
                </c:pt>
                <c:pt idx="2">
                  <c:v>150795.03303529409</c:v>
                </c:pt>
                <c:pt idx="3">
                  <c:v>189429.7459764707</c:v>
                </c:pt>
                <c:pt idx="4">
                  <c:v>229996.19456470589</c:v>
                </c:pt>
                <c:pt idx="5">
                  <c:v>272590.965582353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Sheet2!$Y$11</c:f>
              <c:strCache>
                <c:ptCount val="1"/>
                <c:pt idx="0">
                  <c:v>HRE 5000 E</c:v>
                </c:pt>
              </c:strCache>
            </c:strRef>
          </c:tx>
          <c:cat>
            <c:numRef>
              <c:f>Sheet2!$U$12:$U$17</c:f>
              <c:numCache>
                <c:formatCode>General</c:formatCode>
                <c:ptCount val="6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</c:numCache>
            </c:numRef>
          </c:cat>
          <c:val>
            <c:numRef>
              <c:f>Sheet2!$Y$12:$Y$17</c:f>
              <c:numCache>
                <c:formatCode>_("$"* #,##0_);_("$"* \(#,##0\);_("$"* "-"??_);_(@_)</c:formatCode>
                <c:ptCount val="6"/>
                <c:pt idx="0">
                  <c:v>84348.734400000001</c:v>
                </c:pt>
                <c:pt idx="1">
                  <c:v>116079.55792941181</c:v>
                </c:pt>
                <c:pt idx="2">
                  <c:v>149396.92263529409</c:v>
                </c:pt>
                <c:pt idx="3">
                  <c:v>184380.1555764706</c:v>
                </c:pt>
                <c:pt idx="4">
                  <c:v>221112.5501647059</c:v>
                </c:pt>
                <c:pt idx="5">
                  <c:v>259681.5644823529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Sheet2!$Z$11</c:f>
              <c:strCache>
                <c:ptCount val="1"/>
                <c:pt idx="0">
                  <c:v>HRS 5000 S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cat>
            <c:numRef>
              <c:f>Sheet2!$U$12:$U$17</c:f>
              <c:numCache>
                <c:formatCode>General</c:formatCode>
                <c:ptCount val="6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</c:numCache>
            </c:numRef>
          </c:cat>
          <c:val>
            <c:numRef>
              <c:f>Sheet2!$Z$12:$Z$17</c:f>
              <c:numCache>
                <c:formatCode>_("$"* #,##0_);_("$"* \(#,##0\);_("$"* "-"??_);_(@_)</c:formatCode>
                <c:ptCount val="6"/>
                <c:pt idx="0">
                  <c:v>78957.244799999986</c:v>
                </c:pt>
                <c:pt idx="1">
                  <c:v>108189.2448</c:v>
                </c:pt>
                <c:pt idx="2">
                  <c:v>138882.84479999999</c:v>
                </c:pt>
                <c:pt idx="3">
                  <c:v>171111.12479999999</c:v>
                </c:pt>
                <c:pt idx="4">
                  <c:v>204950.81880000001</c:v>
                </c:pt>
                <c:pt idx="5">
                  <c:v>240482.4975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Sheet2!$AA$11</c:f>
              <c:strCache>
                <c:ptCount val="1"/>
                <c:pt idx="0">
                  <c:v>HRC 5400 S</c:v>
                </c:pt>
              </c:strCache>
            </c:strRef>
          </c:tx>
          <c:cat>
            <c:numRef>
              <c:f>Sheet2!$U$12:$U$17</c:f>
              <c:numCache>
                <c:formatCode>General</c:formatCode>
                <c:ptCount val="6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</c:numCache>
            </c:numRef>
          </c:cat>
          <c:val>
            <c:numRef>
              <c:f>Sheet2!$AA$12:$AA$17</c:f>
              <c:numCache>
                <c:formatCode>_("$"* #,##0_);_("$"* \(#,##0\);_("$"* "-"??_);_(@_)</c:formatCode>
                <c:ptCount val="6"/>
                <c:pt idx="0">
                  <c:v>201600</c:v>
                </c:pt>
                <c:pt idx="1">
                  <c:v>204192</c:v>
                </c:pt>
                <c:pt idx="2">
                  <c:v>206913.6</c:v>
                </c:pt>
                <c:pt idx="3">
                  <c:v>209771.28</c:v>
                </c:pt>
                <c:pt idx="4">
                  <c:v>212771.84400000001</c:v>
                </c:pt>
                <c:pt idx="5">
                  <c:v>215922.4362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6545792"/>
        <c:axId val="96555776"/>
      </c:lineChart>
      <c:catAx>
        <c:axId val="965457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96555776"/>
        <c:crosses val="autoZero"/>
        <c:auto val="1"/>
        <c:lblAlgn val="ctr"/>
        <c:lblOffset val="100"/>
        <c:noMultiLvlLbl val="0"/>
      </c:catAx>
      <c:valAx>
        <c:axId val="96555776"/>
        <c:scaling>
          <c:orientation val="minMax"/>
        </c:scaling>
        <c:delete val="0"/>
        <c:axPos val="l"/>
        <c:majorGridlines/>
        <c:numFmt formatCode="_(&quot;$&quot;* #,##0_);_(&quot;$&quot;* \(#,##0\);_(&quot;$&quot;* &quot;-&quot;??_);_(@_)" sourceLinked="1"/>
        <c:majorTickMark val="out"/>
        <c:minorTickMark val="none"/>
        <c:tickLblPos val="nextTo"/>
        <c:crossAx val="9654579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28575">
              <a:noFill/>
            </a:ln>
          </c:spPr>
          <c:xVal>
            <c:numRef>
              <c:f>Sheet2!$G$8:$G$16</c:f>
              <c:numCache>
                <c:formatCode>General</c:formatCode>
                <c:ptCount val="9"/>
                <c:pt idx="0">
                  <c:v>10</c:v>
                </c:pt>
                <c:pt idx="1">
                  <c:v>25</c:v>
                </c:pt>
                <c:pt idx="2">
                  <c:v>50</c:v>
                </c:pt>
                <c:pt idx="3">
                  <c:v>100</c:v>
                </c:pt>
                <c:pt idx="4">
                  <c:v>200</c:v>
                </c:pt>
                <c:pt idx="5">
                  <c:v>500</c:v>
                </c:pt>
              </c:numCache>
            </c:numRef>
          </c:xVal>
          <c:yVal>
            <c:numRef>
              <c:f>Sheet2!$H$8:$H$16</c:f>
              <c:numCache>
                <c:formatCode>General</c:formatCode>
                <c:ptCount val="9"/>
                <c:pt idx="0">
                  <c:v>38</c:v>
                </c:pt>
                <c:pt idx="1">
                  <c:v>94</c:v>
                </c:pt>
                <c:pt idx="2">
                  <c:v>188</c:v>
                </c:pt>
                <c:pt idx="3">
                  <c:v>375</c:v>
                </c:pt>
                <c:pt idx="4">
                  <c:v>751</c:v>
                </c:pt>
                <c:pt idx="5">
                  <c:v>1877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3260160"/>
        <c:axId val="103261696"/>
      </c:scatterChart>
      <c:valAx>
        <c:axId val="103260160"/>
        <c:scaling>
          <c:logBase val="10"/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03261696"/>
        <c:crosses val="autoZero"/>
        <c:crossBetween val="midCat"/>
      </c:valAx>
      <c:valAx>
        <c:axId val="10326169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03260160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962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962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2D97208-C8C1-4BF8-B8DA-BD1A7BB5A24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0011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983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983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83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983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5FCB3AD-9FC2-4BF5-806A-BC96D1D79A9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3980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8209728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81489304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27302504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95400" y="304800"/>
            <a:ext cx="7391400" cy="1143000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219200" y="1600200"/>
            <a:ext cx="7467600" cy="4525963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82584512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990824964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72521246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5378856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83975462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0918396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170074682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>
              <a:sym typeface="Arial" charset="0"/>
            </a:endParaRP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51052560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logito-fara.png"/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92" t="13958" r="9822" b="38641"/>
          <a:stretch/>
        </p:blipFill>
        <p:spPr>
          <a:xfrm>
            <a:off x="7070625" y="5715000"/>
            <a:ext cx="2073375" cy="907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10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081C6"/>
          </a:solidFill>
          <a:latin typeface="+mj-lt"/>
          <a:ea typeface="+mj-ea"/>
          <a:cs typeface="+mj-cs"/>
          <a:sym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081C6"/>
          </a:solidFill>
          <a:latin typeface="Arial" charset="0"/>
          <a:ea typeface="ヒラギノ角ゴ ProN W3" charset="0"/>
          <a:cs typeface="ヒラギノ角ゴ ProN W3" charset="0"/>
          <a:sym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081C6"/>
          </a:solidFill>
          <a:latin typeface="Arial" charset="0"/>
          <a:ea typeface="ヒラギノ角ゴ ProN W3" charset="0"/>
          <a:cs typeface="ヒラギノ角ゴ ProN W3" charset="0"/>
          <a:sym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081C6"/>
          </a:solidFill>
          <a:latin typeface="Arial" charset="0"/>
          <a:ea typeface="ヒラギノ角ゴ ProN W3" charset="0"/>
          <a:cs typeface="ヒラギノ角ゴ ProN W3" charset="0"/>
          <a:sym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081C6"/>
          </a:solidFill>
          <a:latin typeface="Arial" charset="0"/>
          <a:ea typeface="ヒラギノ角ゴ ProN W3" charset="0"/>
          <a:cs typeface="ヒラギノ角ゴ ProN W3" charset="0"/>
          <a:sym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rgbClr val="0081C6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rgbClr val="0081C6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rgbClr val="0081C6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rgbClr val="0081C6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9pPr>
    </p:titleStyle>
    <p:bodyStyle>
      <a:lvl1pPr marL="230188" indent="-230188" algn="l" rtl="0" eaLnBrk="0" fontAlgn="base" hangingPunct="0">
        <a:spcBef>
          <a:spcPts val="800"/>
        </a:spcBef>
        <a:spcAft>
          <a:spcPct val="0"/>
        </a:spcAft>
        <a:buClr>
          <a:srgbClr val="00457C"/>
        </a:buClr>
        <a:buSzPct val="100000"/>
        <a:buFont typeface="Arial" pitchFamily="34" charset="0"/>
        <a:buChar char="●"/>
        <a:defRPr sz="3200">
          <a:solidFill>
            <a:srgbClr val="00457C"/>
          </a:solidFill>
          <a:latin typeface="+mn-lt"/>
          <a:ea typeface="+mn-ea"/>
          <a:cs typeface="+mn-cs"/>
          <a:sym typeface="Arial" pitchFamily="34" charset="0"/>
        </a:defRPr>
      </a:lvl1pPr>
      <a:lvl2pPr marL="515938" indent="-171450" algn="l" rtl="0" eaLnBrk="0" fontAlgn="base" hangingPunct="0">
        <a:lnSpc>
          <a:spcPct val="120000"/>
        </a:lnSpc>
        <a:spcBef>
          <a:spcPct val="0"/>
        </a:spcBef>
        <a:spcAft>
          <a:spcPct val="0"/>
        </a:spcAft>
        <a:buClr>
          <a:srgbClr val="5C6F7B"/>
        </a:buClr>
        <a:buSzPct val="100000"/>
        <a:buFont typeface="Times" pitchFamily="1" charset="0"/>
        <a:buChar char="•"/>
        <a:defRPr sz="2800">
          <a:solidFill>
            <a:srgbClr val="5C6F7B"/>
          </a:solidFill>
          <a:latin typeface="+mn-lt"/>
          <a:ea typeface="+mn-ea"/>
          <a:cs typeface="+mn-cs"/>
          <a:sym typeface="Arial" pitchFamily="34" charset="0"/>
        </a:defRPr>
      </a:lvl2pPr>
      <a:lvl3pPr marL="739775" indent="-111125" algn="l" rtl="0" eaLnBrk="0" fontAlgn="base" hangingPunct="0">
        <a:spcBef>
          <a:spcPts val="600"/>
        </a:spcBef>
        <a:spcAft>
          <a:spcPct val="0"/>
        </a:spcAft>
        <a:buClr>
          <a:srgbClr val="5C6F7B"/>
        </a:buClr>
        <a:buSzPct val="100000"/>
        <a:buFont typeface="Times" pitchFamily="1" charset="0"/>
        <a:buChar char="-"/>
        <a:defRPr sz="2400">
          <a:solidFill>
            <a:srgbClr val="5C6F7B"/>
          </a:solidFill>
          <a:latin typeface="+mn-lt"/>
          <a:ea typeface="+mn-ea"/>
          <a:cs typeface="+mn-cs"/>
          <a:sym typeface="Arial" pitchFamily="34" charset="0"/>
        </a:defRPr>
      </a:lvl3pPr>
      <a:lvl4pPr marL="1025525" indent="-111125" algn="l" rtl="0" eaLnBrk="0" fontAlgn="base" hangingPunct="0">
        <a:spcBef>
          <a:spcPts val="500"/>
        </a:spcBef>
        <a:spcAft>
          <a:spcPct val="0"/>
        </a:spcAft>
        <a:buClr>
          <a:srgbClr val="5C6F7B"/>
        </a:buClr>
        <a:buSzPct val="100000"/>
        <a:buFont typeface="Times" pitchFamily="1" charset="0"/>
        <a:buChar char="-"/>
        <a:defRPr sz="2000">
          <a:solidFill>
            <a:srgbClr val="5C6F7B"/>
          </a:solidFill>
          <a:latin typeface="+mn-lt"/>
          <a:ea typeface="+mn-ea"/>
          <a:cs typeface="+mn-cs"/>
          <a:sym typeface="Arial" pitchFamily="34" charset="0"/>
        </a:defRPr>
      </a:lvl4pPr>
      <a:lvl5pPr marL="1377950" indent="-120650" algn="l" rtl="0" eaLnBrk="0" fontAlgn="base" hangingPunct="0">
        <a:spcBef>
          <a:spcPts val="400"/>
        </a:spcBef>
        <a:spcAft>
          <a:spcPct val="0"/>
        </a:spcAft>
        <a:buClr>
          <a:srgbClr val="5C6F7B"/>
        </a:buClr>
        <a:buSzPct val="100000"/>
        <a:buFont typeface="Times" pitchFamily="1" charset="0"/>
        <a:buChar char="-"/>
        <a:defRPr>
          <a:solidFill>
            <a:srgbClr val="5C6F7B"/>
          </a:solidFill>
          <a:latin typeface="+mn-lt"/>
          <a:ea typeface="+mn-ea"/>
          <a:cs typeface="+mn-cs"/>
          <a:sym typeface="Arial" pitchFamily="34" charset="0"/>
        </a:defRPr>
      </a:lvl5pPr>
      <a:lvl6pPr marL="1835150" indent="-120650" algn="l" rtl="0" fontAlgn="base">
        <a:spcBef>
          <a:spcPts val="400"/>
        </a:spcBef>
        <a:spcAft>
          <a:spcPct val="0"/>
        </a:spcAft>
        <a:buClr>
          <a:srgbClr val="5C6F7B"/>
        </a:buClr>
        <a:buSzPct val="100000"/>
        <a:buFont typeface="Times" charset="0"/>
        <a:buChar char="-"/>
        <a:defRPr>
          <a:solidFill>
            <a:srgbClr val="5C6F7B"/>
          </a:solidFill>
          <a:latin typeface="+mn-lt"/>
          <a:ea typeface="+mn-ea"/>
          <a:cs typeface="+mn-cs"/>
          <a:sym typeface="Arial" charset="0"/>
        </a:defRPr>
      </a:lvl6pPr>
      <a:lvl7pPr marL="2292350" indent="-120650" algn="l" rtl="0" fontAlgn="base">
        <a:spcBef>
          <a:spcPts val="400"/>
        </a:spcBef>
        <a:spcAft>
          <a:spcPct val="0"/>
        </a:spcAft>
        <a:buClr>
          <a:srgbClr val="5C6F7B"/>
        </a:buClr>
        <a:buSzPct val="100000"/>
        <a:buFont typeface="Times" charset="0"/>
        <a:buChar char="-"/>
        <a:defRPr>
          <a:solidFill>
            <a:srgbClr val="5C6F7B"/>
          </a:solidFill>
          <a:latin typeface="+mn-lt"/>
          <a:ea typeface="+mn-ea"/>
          <a:cs typeface="+mn-cs"/>
          <a:sym typeface="Arial" charset="0"/>
        </a:defRPr>
      </a:lvl7pPr>
      <a:lvl8pPr marL="2749550" indent="-120650" algn="l" rtl="0" fontAlgn="base">
        <a:spcBef>
          <a:spcPts val="400"/>
        </a:spcBef>
        <a:spcAft>
          <a:spcPct val="0"/>
        </a:spcAft>
        <a:buClr>
          <a:srgbClr val="5C6F7B"/>
        </a:buClr>
        <a:buSzPct val="100000"/>
        <a:buFont typeface="Times" charset="0"/>
        <a:buChar char="-"/>
        <a:defRPr>
          <a:solidFill>
            <a:srgbClr val="5C6F7B"/>
          </a:solidFill>
          <a:latin typeface="+mn-lt"/>
          <a:ea typeface="+mn-ea"/>
          <a:cs typeface="+mn-cs"/>
          <a:sym typeface="Arial" charset="0"/>
        </a:defRPr>
      </a:lvl8pPr>
      <a:lvl9pPr marL="3206750" indent="-120650" algn="l" rtl="0" fontAlgn="base">
        <a:spcBef>
          <a:spcPts val="400"/>
        </a:spcBef>
        <a:spcAft>
          <a:spcPct val="0"/>
        </a:spcAft>
        <a:buClr>
          <a:srgbClr val="5C6F7B"/>
        </a:buClr>
        <a:buSzPct val="100000"/>
        <a:buFont typeface="Times" charset="0"/>
        <a:buChar char="-"/>
        <a:defRPr>
          <a:solidFill>
            <a:srgbClr val="5C6F7B"/>
          </a:solidFill>
          <a:latin typeface="+mn-lt"/>
          <a:ea typeface="+mn-ea"/>
          <a:cs typeface="+mn-cs"/>
          <a:sym typeface="Arial" charset="0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1.emf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34.emf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image" Target="../media/image36.w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jpe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jpe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hyperlink" Target="mailto:ernesto.guerrero@donaldson.com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295400" y="76200"/>
            <a:ext cx="7848600" cy="6781800"/>
          </a:xfrm>
          <a:gradFill flip="none" rotWithShape="1">
            <a:gsLst>
              <a:gs pos="4000">
                <a:schemeClr val="bg1"/>
              </a:gs>
              <a:gs pos="0">
                <a:schemeClr val="accent1">
                  <a:tint val="66000"/>
                  <a:satMod val="160000"/>
                  <a:alpha val="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txBody>
          <a:bodyPr/>
          <a:lstStyle/>
          <a:p>
            <a:pPr algn="ctr"/>
            <a:r>
              <a:rPr lang="es-ES" dirty="0" smtClean="0">
                <a:solidFill>
                  <a:srgbClr val="00457C"/>
                </a:solidFill>
              </a:rPr>
              <a:t/>
            </a:r>
            <a:br>
              <a:rPr lang="es-ES" dirty="0" smtClean="0">
                <a:solidFill>
                  <a:srgbClr val="00457C"/>
                </a:solidFill>
              </a:rPr>
            </a:br>
            <a:r>
              <a:rPr lang="es-ES" dirty="0" smtClean="0">
                <a:solidFill>
                  <a:srgbClr val="00457C"/>
                </a:solidFill>
              </a:rPr>
              <a:t/>
            </a:r>
            <a:br>
              <a:rPr lang="es-ES" dirty="0" smtClean="0">
                <a:solidFill>
                  <a:srgbClr val="00457C"/>
                </a:solidFill>
              </a:rPr>
            </a:br>
            <a:r>
              <a:rPr lang="es-ES" dirty="0">
                <a:solidFill>
                  <a:srgbClr val="00457C"/>
                </a:solidFill>
              </a:rPr>
              <a:t/>
            </a:r>
            <a:br>
              <a:rPr lang="es-ES" dirty="0">
                <a:solidFill>
                  <a:srgbClr val="00457C"/>
                </a:solidFill>
              </a:rPr>
            </a:br>
            <a:r>
              <a:rPr lang="es-ES" dirty="0" smtClean="0">
                <a:solidFill>
                  <a:srgbClr val="00457C"/>
                </a:solidFill>
              </a:rPr>
              <a:t>Tratamiento </a:t>
            </a:r>
            <a:r>
              <a:rPr lang="es-ES" dirty="0" smtClean="0">
                <a:solidFill>
                  <a:srgbClr val="00457C"/>
                </a:solidFill>
              </a:rPr>
              <a:t>de aire </a:t>
            </a:r>
            <a:r>
              <a:rPr lang="es-ES" dirty="0" smtClean="0">
                <a:solidFill>
                  <a:srgbClr val="00457C"/>
                </a:solidFill>
              </a:rPr>
              <a:t>comprimido en contacto directo o indirecto con Alimentos y Bebidas.</a:t>
            </a:r>
            <a:r>
              <a:rPr lang="es-ES" dirty="0" smtClean="0">
                <a:solidFill>
                  <a:srgbClr val="00457C"/>
                </a:solidFill>
              </a:rPr>
              <a:t/>
            </a:r>
            <a:br>
              <a:rPr lang="es-ES" dirty="0" smtClean="0">
                <a:solidFill>
                  <a:srgbClr val="00457C"/>
                </a:solidFill>
              </a:rPr>
            </a:br>
            <a:r>
              <a:rPr lang="es-ES" dirty="0"/>
              <a:t/>
            </a:r>
            <a:br>
              <a:rPr lang="es-ES" dirty="0"/>
            </a:br>
            <a:endParaRPr lang="es-ES" dirty="0"/>
          </a:p>
        </p:txBody>
      </p:sp>
      <p:sp>
        <p:nvSpPr>
          <p:cNvPr id="3" name="Título 1"/>
          <p:cNvSpPr txBox="1">
            <a:spLocks/>
          </p:cNvSpPr>
          <p:nvPr/>
        </p:nvSpPr>
        <p:spPr>
          <a:xfrm>
            <a:off x="1676400" y="4800600"/>
            <a:ext cx="7391400" cy="1905000"/>
          </a:xfrm>
          <a:prstGeom prst="rect">
            <a:avLst/>
          </a:prstGeom>
        </p:spPr>
        <p:txBody>
          <a:bodyPr vert="horz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81C6"/>
                </a:solidFill>
                <a:latin typeface="+mj-lt"/>
                <a:ea typeface="+mj-ea"/>
                <a:cs typeface="+mj-cs"/>
                <a:sym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81C6"/>
                </a:solidFill>
                <a:latin typeface="Arial" charset="0"/>
                <a:ea typeface="ヒラギノ角ゴ ProN W3" charset="0"/>
                <a:cs typeface="ヒラギノ角ゴ ProN W3" charset="0"/>
                <a:sym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81C6"/>
                </a:solidFill>
                <a:latin typeface="Arial" charset="0"/>
                <a:ea typeface="ヒラギノ角ゴ ProN W3" charset="0"/>
                <a:cs typeface="ヒラギノ角ゴ ProN W3" charset="0"/>
                <a:sym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81C6"/>
                </a:solidFill>
                <a:latin typeface="Arial" charset="0"/>
                <a:ea typeface="ヒラギノ角ゴ ProN W3" charset="0"/>
                <a:cs typeface="ヒラギノ角ゴ ProN W3" charset="0"/>
                <a:sym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81C6"/>
                </a:solidFill>
                <a:latin typeface="Arial" charset="0"/>
                <a:ea typeface="ヒラギノ角ゴ ProN W3" charset="0"/>
                <a:cs typeface="ヒラギノ角ゴ ProN W3" charset="0"/>
                <a:sym typeface="Aria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81C6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81C6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81C6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81C6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algn="r"/>
            <a:r>
              <a:rPr lang="es-ES" kern="0" dirty="0" smtClean="0">
                <a:solidFill>
                  <a:srgbClr val="00457C"/>
                </a:solidFill>
              </a:rPr>
              <a:t>Ernesto Guerrero</a:t>
            </a:r>
            <a:br>
              <a:rPr lang="es-ES" kern="0" dirty="0" smtClean="0">
                <a:solidFill>
                  <a:srgbClr val="00457C"/>
                </a:solidFill>
              </a:rPr>
            </a:br>
            <a:r>
              <a:rPr lang="es-ES" kern="0" dirty="0" smtClean="0">
                <a:solidFill>
                  <a:srgbClr val="00457C"/>
                </a:solidFill>
              </a:rPr>
              <a:t>Donaldson Latinoamérica</a:t>
            </a:r>
          </a:p>
          <a:p>
            <a:pPr algn="r"/>
            <a:r>
              <a:rPr lang="es-ES" sz="2800" kern="0" dirty="0" err="1" smtClean="0">
                <a:solidFill>
                  <a:srgbClr val="00457C"/>
                </a:solidFill>
              </a:rPr>
              <a:t>ExpoCacia</a:t>
            </a:r>
            <a:r>
              <a:rPr lang="es-ES" sz="2800" kern="0" dirty="0" smtClean="0">
                <a:solidFill>
                  <a:srgbClr val="00457C"/>
                </a:solidFill>
              </a:rPr>
              <a:t>, 17, 18 de marzo de 2015</a:t>
            </a:r>
            <a:endParaRPr lang="es-ES" sz="2800" kern="0" dirty="0">
              <a:solidFill>
                <a:srgbClr val="00457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00058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Tratamiento  del Aire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05219"/>
            <a:ext cx="8229600" cy="517082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MX" sz="4400" dirty="0" smtClean="0"/>
              <a:t>¿Qué necesitamos?</a:t>
            </a:r>
          </a:p>
          <a:p>
            <a:pPr marL="0" indent="0" algn="ctr">
              <a:buNone/>
            </a:pPr>
            <a:endParaRPr lang="es-MX" sz="2000" dirty="0" smtClean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94" y="1579997"/>
            <a:ext cx="7172562" cy="43960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70199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Tratamiento  del Aire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91821"/>
            <a:ext cx="8229600" cy="4884217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s-MX" sz="4400" dirty="0" smtClean="0"/>
              <a:t>¿Qué necesitamos?</a:t>
            </a:r>
          </a:p>
          <a:p>
            <a:pPr marL="0" indent="0" algn="ctr">
              <a:buNone/>
            </a:pPr>
            <a:endParaRPr lang="es-MX" sz="2000" dirty="0" smtClean="0"/>
          </a:p>
          <a:p>
            <a:pPr marL="0" indent="0" algn="ctr">
              <a:buNone/>
            </a:pPr>
            <a:r>
              <a:rPr lang="es-MX" sz="2000" dirty="0" smtClean="0"/>
              <a:t>Contacto directo con alimentos, medicamentos, cosméticos,…</a:t>
            </a:r>
          </a:p>
          <a:p>
            <a:pPr marL="0" indent="0" algn="ctr">
              <a:buNone/>
            </a:pPr>
            <a:r>
              <a:rPr lang="es-MX" sz="2000" dirty="0" smtClean="0"/>
              <a:t>Libre de partículas &gt; 0.01 micras</a:t>
            </a:r>
          </a:p>
          <a:p>
            <a:pPr marL="0" indent="0" algn="ctr">
              <a:buNone/>
            </a:pPr>
            <a:r>
              <a:rPr lang="es-MX" sz="2000" dirty="0" smtClean="0"/>
              <a:t>Contenido residual de aceite &lt; 0.003 mg/m3</a:t>
            </a:r>
          </a:p>
          <a:p>
            <a:pPr marL="0" indent="0" algn="ctr">
              <a:buNone/>
            </a:pPr>
            <a:r>
              <a:rPr lang="es-MX" sz="2000" dirty="0" smtClean="0"/>
              <a:t>Estéril y libre de olores</a:t>
            </a:r>
          </a:p>
          <a:p>
            <a:pPr marL="0" indent="0" algn="ctr">
              <a:buNone/>
            </a:pPr>
            <a:endParaRPr lang="es-MX" sz="2000" dirty="0" smtClean="0"/>
          </a:p>
          <a:p>
            <a:pPr marL="0" indent="0" algn="ctr">
              <a:buNone/>
            </a:pPr>
            <a:r>
              <a:rPr lang="es-MX" sz="2000" dirty="0" smtClean="0"/>
              <a:t>Sacudido de cartuchos/bolsas de colectores de polvo</a:t>
            </a:r>
          </a:p>
          <a:p>
            <a:pPr marL="0" indent="0" algn="ctr">
              <a:buNone/>
            </a:pPr>
            <a:r>
              <a:rPr lang="es-MX" sz="2000" dirty="0" smtClean="0"/>
              <a:t>Libre </a:t>
            </a:r>
            <a:r>
              <a:rPr lang="es-MX" sz="2000" dirty="0"/>
              <a:t>de partículas </a:t>
            </a:r>
            <a:r>
              <a:rPr lang="es-MX" sz="2000" dirty="0" smtClean="0"/>
              <a:t>?</a:t>
            </a:r>
          </a:p>
          <a:p>
            <a:pPr marL="0" indent="0" algn="ctr">
              <a:buNone/>
            </a:pPr>
            <a:r>
              <a:rPr lang="es-MX" sz="2000" dirty="0" smtClean="0"/>
              <a:t>Aceite?</a:t>
            </a:r>
          </a:p>
          <a:p>
            <a:pPr marL="0" indent="0" algn="ctr">
              <a:buNone/>
            </a:pPr>
            <a:r>
              <a:rPr lang="es-MX" sz="2000" dirty="0" smtClean="0"/>
              <a:t>Olores?</a:t>
            </a:r>
          </a:p>
          <a:p>
            <a:pPr marL="0" indent="0" algn="ctr">
              <a:buNone/>
            </a:pPr>
            <a:r>
              <a:rPr lang="es-MX" sz="2000" dirty="0" smtClean="0"/>
              <a:t>Microorganismos?</a:t>
            </a:r>
          </a:p>
        </p:txBody>
      </p:sp>
    </p:spTree>
    <p:extLst>
      <p:ext uri="{BB962C8B-B14F-4D97-AF65-F5344CB8AC3E}">
        <p14:creationId xmlns:p14="http://schemas.microsoft.com/office/powerpoint/2010/main" val="39660509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Tratamiento  del Aire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91821"/>
            <a:ext cx="8001000" cy="88937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MX" sz="4400" dirty="0" smtClean="0"/>
              <a:t>¿Qué necesitamos?</a:t>
            </a:r>
          </a:p>
          <a:p>
            <a:pPr marL="0" indent="0" algn="ctr">
              <a:buNone/>
            </a:pPr>
            <a:endParaRPr lang="es-MX" sz="2000" dirty="0" smtClean="0"/>
          </a:p>
        </p:txBody>
      </p:sp>
      <p:pic>
        <p:nvPicPr>
          <p:cNvPr id="100354" name="Picture 2" descr="C:\Documents and Settings\erguerre\My Documents\TORIT\00 DM Bajío\0 Clientes\San Juan Avicola porcicola\San Juan 0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1" y="2029046"/>
            <a:ext cx="2828240" cy="2121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355" name="Picture 3" descr="C:\Documents and Settings\erguerre\My Documents\TORIT\00 DM Bajío\0 Clientes\San Juan Avicola porcicola\San Juan 01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126" y="2029046"/>
            <a:ext cx="2759075" cy="3677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357" name="Picture 5" descr="C:\Documents and Settings\erguerre\My Documents\TORIT\00 DM Bajío\0 Clientes\San Juan Avicola porcicola\San Juan 02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712853" y="2488392"/>
            <a:ext cx="3677768" cy="275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372046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Tratamiento  del Aire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7722"/>
            <a:ext cx="8229600" cy="488421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MX" sz="4400" dirty="0" smtClean="0"/>
              <a:t>¿Qué necesitamos?</a:t>
            </a:r>
          </a:p>
          <a:p>
            <a:pPr marL="0" indent="0" algn="ctr">
              <a:buNone/>
            </a:pPr>
            <a:endParaRPr lang="es-MX" sz="2000" dirty="0"/>
          </a:p>
        </p:txBody>
      </p:sp>
      <p:sp>
        <p:nvSpPr>
          <p:cNvPr id="4" name="Rectangle 3"/>
          <p:cNvSpPr/>
          <p:nvPr/>
        </p:nvSpPr>
        <p:spPr>
          <a:xfrm>
            <a:off x="574162" y="2009408"/>
            <a:ext cx="1500297" cy="114641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Arrow 4"/>
          <p:cNvSpPr/>
          <p:nvPr/>
        </p:nvSpPr>
        <p:spPr>
          <a:xfrm>
            <a:off x="2088107" y="2323304"/>
            <a:ext cx="655092" cy="464024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74162" y="2405200"/>
            <a:ext cx="15002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dirty="0" smtClean="0"/>
              <a:t>Generación</a:t>
            </a:r>
            <a:endParaRPr lang="en-US" sz="2000" dirty="0"/>
          </a:p>
        </p:txBody>
      </p:sp>
      <p:sp>
        <p:nvSpPr>
          <p:cNvPr id="7" name="Rectangle 6"/>
          <p:cNvSpPr/>
          <p:nvPr/>
        </p:nvSpPr>
        <p:spPr>
          <a:xfrm>
            <a:off x="2773762" y="2025328"/>
            <a:ext cx="1500297" cy="114641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773762" y="2421120"/>
            <a:ext cx="15002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800" dirty="0" smtClean="0"/>
              <a:t>Tratamiento</a:t>
            </a:r>
            <a:endParaRPr lang="en-US" sz="1800" dirty="0"/>
          </a:p>
        </p:txBody>
      </p:sp>
      <p:sp>
        <p:nvSpPr>
          <p:cNvPr id="9" name="Right Arrow 8"/>
          <p:cNvSpPr/>
          <p:nvPr/>
        </p:nvSpPr>
        <p:spPr>
          <a:xfrm>
            <a:off x="4287707" y="2325576"/>
            <a:ext cx="655092" cy="464024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4942799" y="2325576"/>
            <a:ext cx="3860963" cy="464876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4942799" y="2325576"/>
            <a:ext cx="38609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 smtClean="0"/>
              <a:t>Distribución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137434" y="4274946"/>
            <a:ext cx="10099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dirty="0" smtClean="0"/>
              <a:t>Tanques</a:t>
            </a:r>
            <a:endParaRPr lang="en-US" sz="1600" dirty="0"/>
          </a:p>
        </p:txBody>
      </p:sp>
      <p:sp>
        <p:nvSpPr>
          <p:cNvPr id="22" name="TextBox 21"/>
          <p:cNvSpPr txBox="1"/>
          <p:nvPr/>
        </p:nvSpPr>
        <p:spPr>
          <a:xfrm>
            <a:off x="928046" y="4689602"/>
            <a:ext cx="10099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dirty="0" smtClean="0"/>
              <a:t>Empuje de líneas</a:t>
            </a:r>
            <a:endParaRPr lang="en-US" sz="1600" dirty="0"/>
          </a:p>
        </p:txBody>
      </p:sp>
      <p:sp>
        <p:nvSpPr>
          <p:cNvPr id="23" name="TextBox 22"/>
          <p:cNvSpPr txBox="1"/>
          <p:nvPr/>
        </p:nvSpPr>
        <p:spPr>
          <a:xfrm>
            <a:off x="3352801" y="5401223"/>
            <a:ext cx="12215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800" dirty="0" smtClean="0"/>
              <a:t>Empaque</a:t>
            </a:r>
            <a:endParaRPr lang="en-US" sz="2800" dirty="0"/>
          </a:p>
        </p:txBody>
      </p:sp>
      <p:sp>
        <p:nvSpPr>
          <p:cNvPr id="24" name="TextBox 23"/>
          <p:cNvSpPr txBox="1"/>
          <p:nvPr/>
        </p:nvSpPr>
        <p:spPr>
          <a:xfrm>
            <a:off x="5909480" y="4966601"/>
            <a:ext cx="1687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800" dirty="0" smtClean="0"/>
              <a:t>Fermentación</a:t>
            </a:r>
            <a:endParaRPr lang="en-US" sz="1800" dirty="0"/>
          </a:p>
        </p:txBody>
      </p:sp>
      <p:sp>
        <p:nvSpPr>
          <p:cNvPr id="26" name="TextBox 25"/>
          <p:cNvSpPr txBox="1"/>
          <p:nvPr/>
        </p:nvSpPr>
        <p:spPr>
          <a:xfrm>
            <a:off x="4880229" y="5401223"/>
            <a:ext cx="12942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dirty="0" smtClean="0"/>
              <a:t>Piloteo</a:t>
            </a:r>
            <a:endParaRPr lang="en-US" sz="2000" dirty="0"/>
          </a:p>
        </p:txBody>
      </p:sp>
      <p:sp>
        <p:nvSpPr>
          <p:cNvPr id="27" name="TextBox 26"/>
          <p:cNvSpPr txBox="1"/>
          <p:nvPr/>
        </p:nvSpPr>
        <p:spPr>
          <a:xfrm>
            <a:off x="1643399" y="5408383"/>
            <a:ext cx="15445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dirty="0" smtClean="0"/>
              <a:t>Herramientas</a:t>
            </a:r>
            <a:endParaRPr lang="en-US" sz="1600" dirty="0"/>
          </a:p>
        </p:txBody>
      </p:sp>
      <p:sp>
        <p:nvSpPr>
          <p:cNvPr id="29" name="TextBox 28"/>
          <p:cNvSpPr txBox="1"/>
          <p:nvPr/>
        </p:nvSpPr>
        <p:spPr>
          <a:xfrm>
            <a:off x="7596612" y="4462817"/>
            <a:ext cx="15285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dirty="0" smtClean="0"/>
              <a:t>Soplado</a:t>
            </a:r>
            <a:endParaRPr lang="en-US" sz="2000" dirty="0"/>
          </a:p>
        </p:txBody>
      </p:sp>
      <p:cxnSp>
        <p:nvCxnSpPr>
          <p:cNvPr id="32" name="Elbow Connector 31"/>
          <p:cNvCxnSpPr/>
          <p:nvPr/>
        </p:nvCxnSpPr>
        <p:spPr>
          <a:xfrm rot="16200000" flipH="1">
            <a:off x="7082150" y="3304918"/>
            <a:ext cx="1484492" cy="455564"/>
          </a:xfrm>
          <a:prstGeom prst="bentConnector3">
            <a:avLst>
              <a:gd name="adj1" fmla="val 74352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Elbow Connector 33"/>
          <p:cNvCxnSpPr/>
          <p:nvPr/>
        </p:nvCxnSpPr>
        <p:spPr>
          <a:xfrm rot="5400000">
            <a:off x="6010799" y="3652933"/>
            <a:ext cx="2071348" cy="346386"/>
          </a:xfrm>
          <a:prstGeom prst="bentConnector3">
            <a:avLst>
              <a:gd name="adj1" fmla="val 84921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Elbow Connector 35"/>
          <p:cNvCxnSpPr>
            <a:stCxn id="10" idx="2"/>
          </p:cNvCxnSpPr>
          <p:nvPr/>
        </p:nvCxnSpPr>
        <p:spPr>
          <a:xfrm rot="5400000">
            <a:off x="4799074" y="3261725"/>
            <a:ext cx="2545481" cy="1602935"/>
          </a:xfrm>
          <a:prstGeom prst="bentConnector3">
            <a:avLst>
              <a:gd name="adj1" fmla="val 60723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Elbow Connector 39"/>
          <p:cNvCxnSpPr>
            <a:endCxn id="23" idx="0"/>
          </p:cNvCxnSpPr>
          <p:nvPr/>
        </p:nvCxnSpPr>
        <p:spPr>
          <a:xfrm rot="5400000">
            <a:off x="3897272" y="2856741"/>
            <a:ext cx="2610769" cy="2478195"/>
          </a:xfrm>
          <a:prstGeom prst="bentConnector3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Elbow Connector 45"/>
          <p:cNvCxnSpPr>
            <a:endCxn id="27" idx="0"/>
          </p:cNvCxnSpPr>
          <p:nvPr/>
        </p:nvCxnSpPr>
        <p:spPr>
          <a:xfrm rot="10800000" flipV="1">
            <a:off x="2415654" y="3826125"/>
            <a:ext cx="3656167" cy="1582258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flipV="1">
            <a:off x="6071815" y="2790454"/>
            <a:ext cx="0" cy="103567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Elbow Connector 50"/>
          <p:cNvCxnSpPr>
            <a:endCxn id="22" idx="0"/>
          </p:cNvCxnSpPr>
          <p:nvPr/>
        </p:nvCxnSpPr>
        <p:spPr>
          <a:xfrm rot="10800000" flipV="1">
            <a:off x="1433014" y="3532700"/>
            <a:ext cx="4217160" cy="1156902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Elbow Connector 53"/>
          <p:cNvCxnSpPr>
            <a:endCxn id="21" idx="0"/>
          </p:cNvCxnSpPr>
          <p:nvPr/>
        </p:nvCxnSpPr>
        <p:spPr>
          <a:xfrm rot="10800000" flipV="1">
            <a:off x="642402" y="3308288"/>
            <a:ext cx="4775760" cy="966658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flipV="1">
            <a:off x="5418162" y="2774532"/>
            <a:ext cx="0" cy="53375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flipV="1">
            <a:off x="5650174" y="2787328"/>
            <a:ext cx="0" cy="74537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7677361" y="5060056"/>
            <a:ext cx="144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dirty="0" smtClean="0"/>
              <a:t>Colectores Torit</a:t>
            </a:r>
            <a:endParaRPr lang="en-US" sz="2000" dirty="0"/>
          </a:p>
        </p:txBody>
      </p:sp>
      <p:cxnSp>
        <p:nvCxnSpPr>
          <p:cNvPr id="31" name="Elbow Connector 30"/>
          <p:cNvCxnSpPr/>
          <p:nvPr/>
        </p:nvCxnSpPr>
        <p:spPr>
          <a:xfrm rot="16200000" flipH="1">
            <a:off x="7369378" y="3625671"/>
            <a:ext cx="2269585" cy="599183"/>
          </a:xfrm>
          <a:prstGeom prst="bentConnector3">
            <a:avLst>
              <a:gd name="adj1" fmla="val 35477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12048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3336876" y="4495800"/>
            <a:ext cx="2504366" cy="39578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3336876" y="2618256"/>
            <a:ext cx="2504366" cy="39578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3336876" y="1487606"/>
            <a:ext cx="2504366" cy="395785"/>
          </a:xfrm>
          <a:prstGeom prst="roundRect">
            <a:avLst/>
          </a:prstGeom>
          <a:gradFill>
            <a:gsLst>
              <a:gs pos="0">
                <a:srgbClr val="00B050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990600"/>
            <a:ext cx="8229600" cy="5143524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es-MX" sz="4400" dirty="0" smtClean="0"/>
              <a:t>¿Cómo lo conseguimos?</a:t>
            </a:r>
          </a:p>
          <a:p>
            <a:pPr marL="0" indent="0" algn="ctr">
              <a:buNone/>
            </a:pPr>
            <a:r>
              <a:rPr lang="es-MX" sz="3000" dirty="0"/>
              <a:t>Separadores</a:t>
            </a:r>
          </a:p>
          <a:p>
            <a:pPr algn="ctr">
              <a:buFontTx/>
              <a:buChar char="-"/>
            </a:pPr>
            <a:r>
              <a:rPr lang="es-MX" sz="3000" dirty="0" smtClean="0"/>
              <a:t>Coalescentes</a:t>
            </a:r>
            <a:endParaRPr lang="es-MX" sz="3000" dirty="0"/>
          </a:p>
          <a:p>
            <a:pPr algn="ctr">
              <a:buFontTx/>
              <a:buChar char="-"/>
            </a:pPr>
            <a:r>
              <a:rPr lang="es-MX" sz="3000" dirty="0"/>
              <a:t>Ciclónicos</a:t>
            </a:r>
          </a:p>
          <a:p>
            <a:pPr marL="0" indent="0" algn="ctr">
              <a:buNone/>
            </a:pPr>
            <a:r>
              <a:rPr lang="es-MX" sz="3000" dirty="0" smtClean="0"/>
              <a:t>Filtros </a:t>
            </a:r>
          </a:p>
          <a:p>
            <a:pPr algn="ctr">
              <a:buFontTx/>
              <a:buChar char="-"/>
            </a:pPr>
            <a:r>
              <a:rPr lang="es-MX" sz="3000" dirty="0" smtClean="0"/>
              <a:t>Partículas </a:t>
            </a:r>
            <a:endParaRPr lang="es-MX" sz="3000" dirty="0"/>
          </a:p>
          <a:p>
            <a:pPr algn="ctr">
              <a:buFontTx/>
              <a:buChar char="-"/>
            </a:pPr>
            <a:r>
              <a:rPr lang="es-MX" sz="3000" dirty="0"/>
              <a:t>Coalescentes</a:t>
            </a:r>
          </a:p>
          <a:p>
            <a:pPr algn="ctr">
              <a:buFontTx/>
              <a:buChar char="-"/>
            </a:pPr>
            <a:r>
              <a:rPr lang="es-MX" sz="3000" dirty="0"/>
              <a:t>Carbón activado</a:t>
            </a:r>
          </a:p>
          <a:p>
            <a:pPr algn="ctr">
              <a:buFontTx/>
              <a:buChar char="-"/>
            </a:pPr>
            <a:r>
              <a:rPr lang="es-MX" sz="3000" dirty="0"/>
              <a:t>Estériles</a:t>
            </a:r>
          </a:p>
          <a:p>
            <a:pPr marL="0" indent="0" algn="ctr">
              <a:buNone/>
            </a:pPr>
            <a:r>
              <a:rPr lang="es-MX" sz="3000" dirty="0" smtClean="0"/>
              <a:t>Secadoras</a:t>
            </a:r>
          </a:p>
          <a:p>
            <a:pPr algn="ctr">
              <a:buFontTx/>
              <a:buChar char="-"/>
            </a:pPr>
            <a:r>
              <a:rPr lang="es-MX" sz="3000" dirty="0" smtClean="0"/>
              <a:t>Refrigerativas (</a:t>
            </a:r>
            <a:r>
              <a:rPr lang="es-MX" sz="3000" dirty="0" err="1" smtClean="0"/>
              <a:t>PdP</a:t>
            </a:r>
            <a:r>
              <a:rPr lang="es-MX" sz="3000" dirty="0" smtClean="0"/>
              <a:t> 3°C)</a:t>
            </a:r>
          </a:p>
          <a:p>
            <a:pPr algn="ctr">
              <a:buFontTx/>
              <a:buChar char="-"/>
            </a:pPr>
            <a:r>
              <a:rPr lang="es-MX" sz="3000" dirty="0" smtClean="0"/>
              <a:t>Regenerativas y de membrana (</a:t>
            </a:r>
            <a:r>
              <a:rPr lang="es-MX" sz="3000" dirty="0" err="1" smtClean="0"/>
              <a:t>PdP</a:t>
            </a:r>
            <a:r>
              <a:rPr lang="es-MX" sz="3000" dirty="0" smtClean="0"/>
              <a:t> hasta -70°C)</a:t>
            </a:r>
            <a:endParaRPr lang="es-MX" sz="30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Tratamiento  del Aire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32318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Tratamiento  del Aire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58755"/>
            <a:ext cx="8291015" cy="4950193"/>
          </a:xfrm>
        </p:spPr>
        <p:txBody>
          <a:bodyPr/>
          <a:lstStyle/>
          <a:p>
            <a:pPr marL="0" indent="0" algn="ctr">
              <a:buNone/>
            </a:pPr>
            <a:r>
              <a:rPr lang="es-MX" sz="3700" dirty="0"/>
              <a:t>¿Cómo lo conseguimos?</a:t>
            </a:r>
          </a:p>
          <a:p>
            <a:pPr marL="0" indent="0" algn="ctr">
              <a:buNone/>
            </a:pPr>
            <a:r>
              <a:rPr lang="es-MX" sz="3000" dirty="0"/>
              <a:t>Separadores</a:t>
            </a:r>
          </a:p>
          <a:p>
            <a:pPr lvl="2"/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1630" y="3211444"/>
            <a:ext cx="2374710" cy="26096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500" y="2901522"/>
            <a:ext cx="1319821" cy="29196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245057" y="2701767"/>
            <a:ext cx="1787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 smtClean="0"/>
              <a:t>Ciclónico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16499" y="2514577"/>
            <a:ext cx="15319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 smtClean="0"/>
              <a:t>Cartucho</a:t>
            </a:r>
            <a:endParaRPr lang="en-US" dirty="0"/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603" y="1504062"/>
            <a:ext cx="1373414" cy="4404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035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2196614"/>
            <a:ext cx="1276684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04278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Tratamiento  del Aire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58755"/>
            <a:ext cx="8291015" cy="4950193"/>
          </a:xfrm>
        </p:spPr>
        <p:txBody>
          <a:bodyPr/>
          <a:lstStyle/>
          <a:p>
            <a:pPr marL="0" indent="0" algn="ctr">
              <a:buNone/>
            </a:pPr>
            <a:r>
              <a:rPr lang="es-MX" sz="3700" dirty="0"/>
              <a:t>¿Cómo lo conseguimos?</a:t>
            </a:r>
          </a:p>
          <a:p>
            <a:pPr marL="0" indent="0" algn="ctr">
              <a:buNone/>
            </a:pPr>
            <a:r>
              <a:rPr lang="es-MX" sz="3000" dirty="0"/>
              <a:t>Separadores</a:t>
            </a:r>
          </a:p>
          <a:p>
            <a:pPr lvl="2"/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96" y="3305451"/>
            <a:ext cx="2374710" cy="26096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3073" y="2222143"/>
            <a:ext cx="5063319" cy="36868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0723" y="2895362"/>
            <a:ext cx="1787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 smtClean="0"/>
              <a:t>Ciclónico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593072" y="3080028"/>
            <a:ext cx="5063319" cy="769441"/>
          </a:xfrm>
          <a:prstGeom prst="rect">
            <a:avLst/>
          </a:prstGeom>
          <a:solidFill>
            <a:schemeClr val="bg1"/>
          </a:solidFill>
          <a:ln w="15875"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2200" b="1" dirty="0" smtClean="0"/>
              <a:t>100% para partículas &gt; 10 micrones</a:t>
            </a:r>
          </a:p>
          <a:p>
            <a:pPr algn="ctr"/>
            <a:r>
              <a:rPr lang="es-MX" sz="2200" b="1" dirty="0" smtClean="0"/>
              <a:t>99% para partículas &gt; 5 micrones</a:t>
            </a:r>
            <a:endParaRPr lang="en-US" sz="2200" b="1" dirty="0"/>
          </a:p>
        </p:txBody>
      </p:sp>
    </p:spTree>
    <p:extLst>
      <p:ext uri="{BB962C8B-B14F-4D97-AF65-F5344CB8AC3E}">
        <p14:creationId xmlns:p14="http://schemas.microsoft.com/office/powerpoint/2010/main" val="204027541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3336876" y="4495800"/>
            <a:ext cx="2504366" cy="39578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3336876" y="2618256"/>
            <a:ext cx="2504366" cy="395785"/>
          </a:xfrm>
          <a:prstGeom prst="roundRect">
            <a:avLst/>
          </a:prstGeom>
          <a:gradFill>
            <a:gsLst>
              <a:gs pos="0">
                <a:srgbClr val="00B050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3336876" y="1487606"/>
            <a:ext cx="2504366" cy="39578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990600"/>
            <a:ext cx="8229600" cy="5143524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es-MX" sz="4400" dirty="0" smtClean="0"/>
              <a:t>¿Cómo lo conseguimos?</a:t>
            </a:r>
          </a:p>
          <a:p>
            <a:pPr marL="0" indent="0" algn="ctr">
              <a:buNone/>
            </a:pPr>
            <a:r>
              <a:rPr lang="es-MX" sz="3000" dirty="0"/>
              <a:t>Separadores</a:t>
            </a:r>
          </a:p>
          <a:p>
            <a:pPr algn="ctr">
              <a:buFontTx/>
              <a:buChar char="-"/>
            </a:pPr>
            <a:r>
              <a:rPr lang="es-MX" sz="3000" dirty="0"/>
              <a:t>Impacto</a:t>
            </a:r>
          </a:p>
          <a:p>
            <a:pPr algn="ctr">
              <a:buFontTx/>
              <a:buChar char="-"/>
            </a:pPr>
            <a:r>
              <a:rPr lang="es-MX" sz="3000" dirty="0"/>
              <a:t>Ciclónicos</a:t>
            </a:r>
          </a:p>
          <a:p>
            <a:pPr marL="0" indent="0" algn="ctr">
              <a:buNone/>
            </a:pPr>
            <a:r>
              <a:rPr lang="es-MX" sz="3000" dirty="0" smtClean="0"/>
              <a:t>Filtros </a:t>
            </a:r>
          </a:p>
          <a:p>
            <a:pPr algn="ctr">
              <a:buFontTx/>
              <a:buChar char="-"/>
            </a:pPr>
            <a:r>
              <a:rPr lang="es-MX" sz="3000" dirty="0" smtClean="0"/>
              <a:t>Partículas </a:t>
            </a:r>
            <a:endParaRPr lang="es-MX" sz="3000" dirty="0"/>
          </a:p>
          <a:p>
            <a:pPr algn="ctr">
              <a:buFontTx/>
              <a:buChar char="-"/>
            </a:pPr>
            <a:r>
              <a:rPr lang="es-MX" sz="3000" dirty="0"/>
              <a:t>Coalescentes</a:t>
            </a:r>
          </a:p>
          <a:p>
            <a:pPr algn="ctr">
              <a:buFontTx/>
              <a:buChar char="-"/>
            </a:pPr>
            <a:r>
              <a:rPr lang="es-MX" sz="3000" dirty="0"/>
              <a:t>Carbón activado</a:t>
            </a:r>
          </a:p>
          <a:p>
            <a:pPr algn="ctr">
              <a:buFontTx/>
              <a:buChar char="-"/>
            </a:pPr>
            <a:r>
              <a:rPr lang="es-MX" sz="3000" dirty="0"/>
              <a:t>Estériles</a:t>
            </a:r>
          </a:p>
          <a:p>
            <a:pPr marL="0" indent="0" algn="ctr">
              <a:buNone/>
            </a:pPr>
            <a:r>
              <a:rPr lang="es-MX" sz="3000" dirty="0" smtClean="0"/>
              <a:t>Secadoras</a:t>
            </a:r>
          </a:p>
          <a:p>
            <a:pPr algn="ctr">
              <a:buFontTx/>
              <a:buChar char="-"/>
            </a:pPr>
            <a:r>
              <a:rPr lang="es-MX" sz="3000" dirty="0" smtClean="0"/>
              <a:t>Refrigerativas (</a:t>
            </a:r>
            <a:r>
              <a:rPr lang="es-MX" sz="3000" dirty="0" err="1" smtClean="0"/>
              <a:t>PdP</a:t>
            </a:r>
            <a:r>
              <a:rPr lang="es-MX" sz="3000" dirty="0" smtClean="0"/>
              <a:t> 3°C)</a:t>
            </a:r>
          </a:p>
          <a:p>
            <a:pPr algn="ctr">
              <a:buFontTx/>
              <a:buChar char="-"/>
            </a:pPr>
            <a:r>
              <a:rPr lang="es-MX" sz="3000" dirty="0" smtClean="0"/>
              <a:t>Regenerativas y de membrana (</a:t>
            </a:r>
            <a:r>
              <a:rPr lang="es-MX" sz="3000" dirty="0" err="1" smtClean="0"/>
              <a:t>PdP</a:t>
            </a:r>
            <a:r>
              <a:rPr lang="es-MX" sz="3000" dirty="0" smtClean="0"/>
              <a:t> hasta -70°C)</a:t>
            </a:r>
            <a:endParaRPr lang="es-MX" sz="30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Tratamiento  del Aire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81712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Tratamiento  del Aire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58755"/>
            <a:ext cx="8291015" cy="4950193"/>
          </a:xfrm>
        </p:spPr>
        <p:txBody>
          <a:bodyPr/>
          <a:lstStyle/>
          <a:p>
            <a:pPr marL="0" indent="0" algn="ctr">
              <a:buNone/>
            </a:pPr>
            <a:r>
              <a:rPr lang="es-MX" sz="3700" dirty="0"/>
              <a:t>¿Cómo lo conseguimos?</a:t>
            </a:r>
          </a:p>
          <a:p>
            <a:pPr marL="0" indent="0" algn="ctr">
              <a:buNone/>
            </a:pPr>
            <a:r>
              <a:rPr lang="es-MX" sz="3000" b="1" dirty="0" smtClean="0"/>
              <a:t>Filtros para Partículas:</a:t>
            </a:r>
          </a:p>
          <a:p>
            <a:pPr marL="0" indent="0" algn="ctr">
              <a:buNone/>
            </a:pPr>
            <a:endParaRPr lang="es-MX" sz="1200" dirty="0" smtClean="0"/>
          </a:p>
          <a:p>
            <a:pPr algn="ctr"/>
            <a:r>
              <a:rPr lang="es-MX" sz="3000" dirty="0" smtClean="0"/>
              <a:t>Sinterizado de Polietileno</a:t>
            </a:r>
          </a:p>
          <a:p>
            <a:pPr algn="ctr"/>
            <a:r>
              <a:rPr lang="es-MX" sz="3000" dirty="0" smtClean="0"/>
              <a:t>Sinterizado de Bronce</a:t>
            </a:r>
          </a:p>
          <a:p>
            <a:pPr algn="ctr"/>
            <a:r>
              <a:rPr lang="es-MX" sz="3000" dirty="0" smtClean="0"/>
              <a:t>Sinterizado de Inoxidable</a:t>
            </a:r>
          </a:p>
          <a:p>
            <a:pPr algn="ctr"/>
            <a:r>
              <a:rPr lang="es-MX" sz="3000" dirty="0" smtClean="0"/>
              <a:t>Malla de inoxidable</a:t>
            </a:r>
          </a:p>
          <a:p>
            <a:pPr algn="ctr"/>
            <a:r>
              <a:rPr lang="es-MX" sz="3000" dirty="0" smtClean="0"/>
              <a:t>Fibra de inoxidable</a:t>
            </a:r>
          </a:p>
          <a:p>
            <a:pPr marL="0" indent="0" algn="ctr">
              <a:buNone/>
            </a:pPr>
            <a:endParaRPr lang="es-MX" sz="3000" dirty="0"/>
          </a:p>
          <a:p>
            <a:pPr lvl="2"/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4150" y="3060510"/>
            <a:ext cx="868907" cy="21586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6788" y="3420524"/>
            <a:ext cx="777923" cy="25596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5" descr="Äußere Gitter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2309" y="5165617"/>
            <a:ext cx="2255091" cy="1691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1055" y="1686631"/>
            <a:ext cx="1155056" cy="2271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900" y="1686632"/>
            <a:ext cx="1084762" cy="2271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857382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Tratamiento  del Aire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58755"/>
            <a:ext cx="8291015" cy="4950193"/>
          </a:xfrm>
        </p:spPr>
        <p:txBody>
          <a:bodyPr/>
          <a:lstStyle/>
          <a:p>
            <a:pPr marL="0" indent="0" algn="ctr">
              <a:buNone/>
            </a:pPr>
            <a:r>
              <a:rPr lang="es-MX" sz="3000" dirty="0" smtClean="0"/>
              <a:t>Filtros para Partículas – Caída de presión</a:t>
            </a:r>
          </a:p>
          <a:p>
            <a:pPr marL="0" indent="0" algn="ctr">
              <a:buNone/>
            </a:pPr>
            <a:endParaRPr lang="es-MX" sz="3000" dirty="0"/>
          </a:p>
          <a:p>
            <a:pPr lvl="2"/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5028" y="1550700"/>
            <a:ext cx="5806762" cy="4358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97287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82575"/>
            <a:ext cx="7772400" cy="1470025"/>
          </a:xfrm>
        </p:spPr>
        <p:txBody>
          <a:bodyPr/>
          <a:lstStyle/>
          <a:p>
            <a:pPr algn="ctr"/>
            <a:r>
              <a:rPr lang="es-ES" dirty="0" smtClean="0"/>
              <a:t>Tratamiento de aire comprimido</a:t>
            </a:r>
            <a:endParaRPr lang="es-E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057400" y="2971800"/>
            <a:ext cx="6400800" cy="1752600"/>
          </a:xfrm>
        </p:spPr>
        <p:txBody>
          <a:bodyPr>
            <a:normAutofit fontScale="85000" lnSpcReduction="10000"/>
          </a:bodyPr>
          <a:lstStyle/>
          <a:p>
            <a:pPr marL="457200" indent="-457200" algn="l">
              <a:buFont typeface="Arial" pitchFamily="34" charset="0"/>
              <a:buChar char="•"/>
            </a:pPr>
            <a:r>
              <a:rPr lang="es-ES" dirty="0" smtClean="0"/>
              <a:t>Razones para el tratamiento del Aire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s-ES" dirty="0" smtClean="0"/>
              <a:t>Soluciones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s-ES" dirty="0" smtClean="0"/>
              <a:t>Costos de inversión vs operación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1022542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Tratamiento  del Aire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73458"/>
            <a:ext cx="8229600" cy="5252706"/>
          </a:xfrm>
        </p:spPr>
        <p:txBody>
          <a:bodyPr/>
          <a:lstStyle/>
          <a:p>
            <a:pPr marL="0" indent="0" algn="ctr">
              <a:buNone/>
            </a:pPr>
            <a:r>
              <a:rPr lang="es-MX" b="1" dirty="0" smtClean="0"/>
              <a:t>Filtros Coalescentes</a:t>
            </a:r>
          </a:p>
          <a:p>
            <a:pPr marL="0" indent="0" algn="ctr">
              <a:buNone/>
            </a:pPr>
            <a:endParaRPr lang="es-MX" b="1" dirty="0"/>
          </a:p>
          <a:p>
            <a:pPr marL="0" indent="0" algn="ctr">
              <a:buNone/>
            </a:pPr>
            <a:endParaRPr lang="es-MX" b="1" dirty="0"/>
          </a:p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7268290"/>
              </p:ext>
            </p:extLst>
          </p:nvPr>
        </p:nvGraphicFramePr>
        <p:xfrm>
          <a:off x="799058" y="1992572"/>
          <a:ext cx="7887742" cy="307074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70720"/>
                <a:gridCol w="2321931"/>
                <a:gridCol w="853651"/>
                <a:gridCol w="1570720"/>
                <a:gridCol w="1570720"/>
              </a:tblGrid>
              <a:tr h="511791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 err="1">
                          <a:effectLst/>
                        </a:rPr>
                        <a:t>Eficiencia</a:t>
                      </a:r>
                      <a:r>
                        <a:rPr lang="en-US" sz="1600" b="1" u="none" strike="noStrike" dirty="0">
                          <a:effectLst/>
                        </a:rPr>
                        <a:t> </a:t>
                      </a:r>
                      <a:r>
                        <a:rPr lang="en-US" sz="1600" b="1" u="none" strike="noStrike" dirty="0" err="1">
                          <a:effectLst/>
                        </a:rPr>
                        <a:t>Retención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>
                          <a:effectLst/>
                        </a:rPr>
                        <a:t>Contenido residual de aceite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023582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 err="1" smtClean="0">
                          <a:effectLst/>
                        </a:rPr>
                        <a:t>Partículas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 err="1">
                          <a:effectLst/>
                        </a:rPr>
                        <a:t>Aceite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 dirty="0">
                          <a:effectLst/>
                        </a:rPr>
                        <a:t>a 10 mg/Nm3 </a:t>
                      </a:r>
                      <a:br>
                        <a:rPr lang="pt-BR" sz="1600" b="1" u="none" strike="noStrike" dirty="0">
                          <a:effectLst/>
                        </a:rPr>
                      </a:br>
                      <a:r>
                        <a:rPr lang="pt-BR" sz="1600" b="1" u="none" strike="noStrike" dirty="0">
                          <a:effectLst/>
                        </a:rPr>
                        <a:t>de entrada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 dirty="0">
                          <a:effectLst/>
                        </a:rPr>
                        <a:t>a 3 mg/Nm3 </a:t>
                      </a:r>
                      <a:br>
                        <a:rPr lang="pt-BR" sz="1600" b="1" u="none" strike="noStrike" dirty="0">
                          <a:effectLst/>
                        </a:rPr>
                      </a:br>
                      <a:r>
                        <a:rPr lang="pt-BR" sz="1600" b="1" u="none" strike="noStrike" dirty="0">
                          <a:effectLst/>
                        </a:rPr>
                        <a:t>de entrada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511791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 dirty="0" err="1">
                          <a:effectLst/>
                        </a:rPr>
                        <a:t>Medio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90% ISO Fine Dust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96%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&lt; 0.5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&lt; 0.2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511791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 dirty="0" err="1">
                          <a:effectLst/>
                        </a:rPr>
                        <a:t>Fino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99.99998% a 0.01 mic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smtClean="0">
                          <a:effectLst/>
                        </a:rPr>
                        <a:t>99.70</a:t>
                      </a:r>
                      <a:r>
                        <a:rPr lang="en-US" sz="1600" u="none" strike="noStrike" dirty="0">
                          <a:effectLst/>
                        </a:rPr>
                        <a:t>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0.03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&lt; 0.02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511791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 dirty="0" err="1">
                          <a:effectLst/>
                        </a:rPr>
                        <a:t>Submicrónico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99.99999% a 0.01 mic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99.80%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0.02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&lt; 0.01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276275"/>
            <a:ext cx="1669914" cy="3473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9037" y="5134969"/>
            <a:ext cx="1685925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11200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Tratamiento  del Aire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18866"/>
            <a:ext cx="8229600" cy="5307297"/>
          </a:xfrm>
        </p:spPr>
        <p:txBody>
          <a:bodyPr/>
          <a:lstStyle/>
          <a:p>
            <a:pPr marL="0" indent="0" algn="ctr">
              <a:buNone/>
            </a:pPr>
            <a:r>
              <a:rPr lang="es-MX" b="1" dirty="0" smtClean="0"/>
              <a:t>Filtros Coalescentes</a:t>
            </a:r>
          </a:p>
          <a:p>
            <a:pPr marL="0" indent="0" algn="ctr">
              <a:buNone/>
            </a:pPr>
            <a:endParaRPr lang="es-MX" b="1" dirty="0"/>
          </a:p>
          <a:p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402" y="1389044"/>
            <a:ext cx="7908878" cy="46227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173876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Tratamiento  del Aire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18866"/>
            <a:ext cx="8229600" cy="5307297"/>
          </a:xfrm>
        </p:spPr>
        <p:txBody>
          <a:bodyPr/>
          <a:lstStyle/>
          <a:p>
            <a:pPr marL="0" indent="0" algn="ctr">
              <a:buNone/>
            </a:pPr>
            <a:r>
              <a:rPr lang="es-MX" b="1" dirty="0" smtClean="0"/>
              <a:t>Filtros Coalescentes – Delta P</a:t>
            </a:r>
            <a:endParaRPr lang="es-MX" b="1" dirty="0"/>
          </a:p>
          <a:p>
            <a:endParaRPr lang="en-US" dirty="0"/>
          </a:p>
        </p:txBody>
      </p:sp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962025" y="1477963"/>
            <a:ext cx="2962275" cy="1974850"/>
            <a:chOff x="567" y="981"/>
            <a:chExt cx="1866" cy="1244"/>
          </a:xfrm>
        </p:grpSpPr>
        <p:pic>
          <p:nvPicPr>
            <p:cNvPr id="5" name="Picture 3" descr="HerkšmlicheFiltermedien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2166"/>
            <a:stretch>
              <a:fillRect/>
            </a:stretch>
          </p:blipFill>
          <p:spPr bwMode="auto">
            <a:xfrm>
              <a:off x="567" y="1071"/>
              <a:ext cx="1866" cy="11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 Box 4"/>
            <p:cNvSpPr txBox="1">
              <a:spLocks noChangeArrowheads="1"/>
            </p:cNvSpPr>
            <p:nvPr/>
          </p:nvSpPr>
          <p:spPr bwMode="auto">
            <a:xfrm>
              <a:off x="567" y="981"/>
              <a:ext cx="1866" cy="220"/>
            </a:xfrm>
            <a:prstGeom prst="rect">
              <a:avLst/>
            </a:prstGeom>
            <a:solidFill>
              <a:srgbClr val="005EA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/>
              <a:r>
                <a:rPr lang="de-DE" sz="1400" b="1">
                  <a:solidFill>
                    <a:schemeClr val="bg1"/>
                  </a:solidFill>
                  <a:ea typeface="ＭＳ Ｐゴシック" pitchFamily="1" charset="-128"/>
                </a:rPr>
                <a:t>Binder containing glass fibres</a:t>
              </a:r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2943225" y="2819400"/>
            <a:ext cx="2962275" cy="2089150"/>
            <a:chOff x="1815" y="1826"/>
            <a:chExt cx="1866" cy="1316"/>
          </a:xfrm>
        </p:grpSpPr>
        <p:pic>
          <p:nvPicPr>
            <p:cNvPr id="8" name="Picture 7" descr="LMO12"/>
            <p:cNvPicPr>
              <a:picLocks noChangeArrowheads="1"/>
            </p:cNvPicPr>
            <p:nvPr/>
          </p:nvPicPr>
          <p:blipFill>
            <a:blip r:embed="rId3" cstate="print">
              <a:lum contrast="1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018"/>
            <a:stretch>
              <a:fillRect/>
            </a:stretch>
          </p:blipFill>
          <p:spPr bwMode="auto">
            <a:xfrm>
              <a:off x="1821" y="1987"/>
              <a:ext cx="1855" cy="1155"/>
            </a:xfrm>
            <a:prstGeom prst="rect">
              <a:avLst/>
            </a:prstGeom>
            <a:noFill/>
            <a:ln w="9525">
              <a:solidFill>
                <a:srgbClr val="005EAC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 Box 8"/>
            <p:cNvSpPr txBox="1">
              <a:spLocks noChangeArrowheads="1"/>
            </p:cNvSpPr>
            <p:nvPr/>
          </p:nvSpPr>
          <p:spPr bwMode="auto">
            <a:xfrm>
              <a:off x="1815" y="1826"/>
              <a:ext cx="1866" cy="198"/>
            </a:xfrm>
            <a:prstGeom prst="rect">
              <a:avLst/>
            </a:prstGeom>
            <a:solidFill>
              <a:srgbClr val="005EA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/>
              <a:r>
                <a:rPr lang="de-DE" sz="1400" b="1">
                  <a:solidFill>
                    <a:schemeClr val="bg1"/>
                  </a:solidFill>
                  <a:ea typeface="ＭＳ Ｐゴシック" pitchFamily="1" charset="-128"/>
                </a:rPr>
                <a:t>Binder-free glass fibres</a:t>
              </a:r>
            </a:p>
          </p:txBody>
        </p:sp>
      </p:grpSp>
      <p:grpSp>
        <p:nvGrpSpPr>
          <p:cNvPr id="10" name="Group 9"/>
          <p:cNvGrpSpPr>
            <a:grpSpLocks/>
          </p:cNvGrpSpPr>
          <p:nvPr/>
        </p:nvGrpSpPr>
        <p:grpSpPr bwMode="auto">
          <a:xfrm>
            <a:off x="4778375" y="4394200"/>
            <a:ext cx="2962275" cy="1914525"/>
            <a:chOff x="2971" y="2818"/>
            <a:chExt cx="1866" cy="1206"/>
          </a:xfrm>
        </p:grpSpPr>
        <p:pic>
          <p:nvPicPr>
            <p:cNvPr id="11" name="Picture 10" descr="SynteqXP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670"/>
            <a:stretch>
              <a:fillRect/>
            </a:stretch>
          </p:blipFill>
          <p:spPr bwMode="auto">
            <a:xfrm>
              <a:off x="2971" y="2863"/>
              <a:ext cx="1866" cy="11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Text Box 11"/>
            <p:cNvSpPr txBox="1">
              <a:spLocks noChangeArrowheads="1"/>
            </p:cNvSpPr>
            <p:nvPr/>
          </p:nvSpPr>
          <p:spPr bwMode="auto">
            <a:xfrm>
              <a:off x="2971" y="2818"/>
              <a:ext cx="1866" cy="198"/>
            </a:xfrm>
            <a:prstGeom prst="rect">
              <a:avLst/>
            </a:prstGeom>
            <a:solidFill>
              <a:srgbClr val="005EA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/>
              <a:r>
                <a:rPr lang="de-DE" sz="1400" b="1">
                  <a:solidFill>
                    <a:schemeClr val="bg1"/>
                  </a:solidFill>
                  <a:ea typeface="ＭＳ Ｐゴシック" pitchFamily="1" charset="-128"/>
                </a:rPr>
                <a:t>Synteq XP</a:t>
              </a:r>
            </a:p>
          </p:txBody>
        </p:sp>
      </p:grpSp>
      <p:sp>
        <p:nvSpPr>
          <p:cNvPr id="13" name="AutoShape 12"/>
          <p:cNvSpPr>
            <a:spLocks noChangeArrowheads="1"/>
          </p:cNvSpPr>
          <p:nvPr/>
        </p:nvSpPr>
        <p:spPr bwMode="auto">
          <a:xfrm rot="1800000">
            <a:off x="1069975" y="3962400"/>
            <a:ext cx="5040313" cy="1223963"/>
          </a:xfrm>
          <a:prstGeom prst="rightArrow">
            <a:avLst>
              <a:gd name="adj1" fmla="val 50750"/>
              <a:gd name="adj2" fmla="val 78891"/>
            </a:avLst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l-GR" sz="2800">
                <a:solidFill>
                  <a:srgbClr val="336699"/>
                </a:solidFill>
                <a:ea typeface="ＭＳ Ｐゴシック" pitchFamily="1" charset="-128"/>
                <a:cs typeface="Arial" pitchFamily="34" charset="0"/>
              </a:rPr>
              <a:t>Δ</a:t>
            </a:r>
            <a:r>
              <a:rPr lang="de-DE" sz="2800">
                <a:solidFill>
                  <a:srgbClr val="336699"/>
                </a:solidFill>
                <a:ea typeface="ＭＳ Ｐゴシック" pitchFamily="1" charset="-128"/>
                <a:cs typeface="Arial" pitchFamily="34" charset="0"/>
              </a:rPr>
              <a:t>p</a:t>
            </a:r>
            <a:endParaRPr lang="el-GR" sz="2800">
              <a:solidFill>
                <a:srgbClr val="336699"/>
              </a:solidFill>
              <a:ea typeface="ＭＳ Ｐゴシック" pitchFamily="1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964578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Tratamiento  del Aire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18866"/>
            <a:ext cx="8229600" cy="5307297"/>
          </a:xfrm>
        </p:spPr>
        <p:txBody>
          <a:bodyPr/>
          <a:lstStyle/>
          <a:p>
            <a:pPr marL="0" indent="0" algn="ctr">
              <a:buNone/>
            </a:pPr>
            <a:r>
              <a:rPr lang="es-MX" b="1" dirty="0" smtClean="0"/>
              <a:t>Comportamiento de filtros Coalescentes</a:t>
            </a:r>
            <a:endParaRPr lang="es-MX" b="1" dirty="0"/>
          </a:p>
          <a:p>
            <a:pPr marL="0" indent="0" algn="ctr">
              <a:buNone/>
            </a:pPr>
            <a:endParaRPr lang="es-MX" b="1" dirty="0"/>
          </a:p>
          <a:p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4296222"/>
              </p:ext>
            </p:extLst>
          </p:nvPr>
        </p:nvGraphicFramePr>
        <p:xfrm>
          <a:off x="1310184" y="818866"/>
          <a:ext cx="7381211" cy="51695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" name="Hoja de cálculo" r:id="rId3" imgW="10639552" imgH="7457928" progId="Excel.Sheet.8">
                  <p:embed/>
                </p:oleObj>
              </mc:Choice>
              <mc:Fallback>
                <p:oleObj name="Hoja de cálculo" r:id="rId3" imgW="10639552" imgH="7457928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r="8884"/>
                      <a:stretch>
                        <a:fillRect/>
                      </a:stretch>
                    </p:blipFill>
                    <p:spPr bwMode="auto">
                      <a:xfrm>
                        <a:off x="1310184" y="818866"/>
                        <a:ext cx="7381211" cy="516950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263737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Tratamiento  del Aire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18866"/>
            <a:ext cx="8229600" cy="5307297"/>
          </a:xfrm>
        </p:spPr>
        <p:txBody>
          <a:bodyPr/>
          <a:lstStyle/>
          <a:p>
            <a:pPr marL="0" indent="0" algn="ctr">
              <a:buNone/>
            </a:pPr>
            <a:r>
              <a:rPr lang="es-MX" b="1" dirty="0" smtClean="0"/>
              <a:t>Comportamiento de filtros Coalescentes</a:t>
            </a:r>
            <a:endParaRPr lang="es-MX" b="1" dirty="0"/>
          </a:p>
          <a:p>
            <a:pPr marL="0" indent="0" algn="ctr">
              <a:buNone/>
            </a:pPr>
            <a:endParaRPr lang="es-MX" b="1" dirty="0"/>
          </a:p>
          <a:p>
            <a:endParaRPr lang="en-US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569" y="1293765"/>
            <a:ext cx="7643950" cy="4656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71119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Tratamiento  del Aire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58755"/>
            <a:ext cx="8291015" cy="4950193"/>
          </a:xfrm>
        </p:spPr>
        <p:txBody>
          <a:bodyPr/>
          <a:lstStyle/>
          <a:p>
            <a:pPr marL="0" indent="0" algn="ctr">
              <a:buNone/>
            </a:pPr>
            <a:r>
              <a:rPr lang="es-MX" sz="3700" dirty="0"/>
              <a:t>¿Cómo lo conseguimos?</a:t>
            </a:r>
          </a:p>
          <a:p>
            <a:pPr marL="0" indent="0" algn="ctr">
              <a:buNone/>
            </a:pPr>
            <a:r>
              <a:rPr lang="es-MX" sz="3000" dirty="0" smtClean="0"/>
              <a:t>Filtros de carbón activado</a:t>
            </a:r>
          </a:p>
          <a:p>
            <a:pPr marL="0" indent="0" algn="ctr">
              <a:buNone/>
            </a:pP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11415"/>
            <a:ext cx="4462818" cy="36975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58352" y="2756853"/>
            <a:ext cx="444917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200" dirty="0" err="1" smtClean="0"/>
              <a:t>Prefiltración</a:t>
            </a:r>
            <a:r>
              <a:rPr lang="es-MX" sz="2200" dirty="0" smtClean="0"/>
              <a:t> recomendada </a:t>
            </a:r>
          </a:p>
          <a:p>
            <a:r>
              <a:rPr lang="es-MX" sz="2200" dirty="0" smtClean="0"/>
              <a:t>&lt; 0.01 mg/m3 (filtro </a:t>
            </a:r>
            <a:r>
              <a:rPr lang="es-MX" sz="2200" dirty="0" err="1" smtClean="0"/>
              <a:t>submicrónico</a:t>
            </a:r>
            <a:r>
              <a:rPr lang="es-MX" sz="2200" dirty="0" smtClean="0"/>
              <a:t>)</a:t>
            </a:r>
            <a:endParaRPr lang="en-US" sz="2200" dirty="0"/>
          </a:p>
        </p:txBody>
      </p:sp>
      <p:sp>
        <p:nvSpPr>
          <p:cNvPr id="7" name="TextBox 6"/>
          <p:cNvSpPr txBox="1"/>
          <p:nvPr/>
        </p:nvSpPr>
        <p:spPr>
          <a:xfrm>
            <a:off x="4558350" y="3891892"/>
            <a:ext cx="444917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200" dirty="0" smtClean="0"/>
              <a:t>Contenido residual de aceite </a:t>
            </a:r>
          </a:p>
          <a:p>
            <a:r>
              <a:rPr lang="es-MX" sz="2200" dirty="0" smtClean="0"/>
              <a:t>&lt; 0.003 mg/m3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662266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Tratamiento  del Aire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58755"/>
            <a:ext cx="8291015" cy="4950193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s-MX" sz="3000" b="1" dirty="0" smtClean="0"/>
              <a:t>Filtros estériles</a:t>
            </a:r>
          </a:p>
          <a:p>
            <a:pPr marL="0" indent="0" algn="ctr">
              <a:buNone/>
            </a:pPr>
            <a:endParaRPr lang="es-MX" sz="900" dirty="0" smtClean="0"/>
          </a:p>
          <a:p>
            <a:pPr marL="0" indent="0" algn="ctr">
              <a:buNone/>
            </a:pPr>
            <a:r>
              <a:rPr lang="es-MX" sz="3000" dirty="0" smtClean="0"/>
              <a:t>Definiciones:</a:t>
            </a:r>
          </a:p>
          <a:p>
            <a:pPr marL="0" indent="0">
              <a:buNone/>
            </a:pPr>
            <a:r>
              <a:rPr lang="es-MX" sz="3000" dirty="0" smtClean="0"/>
              <a:t>Filtro estéril (FDA): </a:t>
            </a:r>
            <a:r>
              <a:rPr lang="es-MX" sz="2600" dirty="0" smtClean="0"/>
              <a:t>Filtro que al ser probado con el microorganismo </a:t>
            </a:r>
            <a:r>
              <a:rPr lang="es-MX" sz="2600" dirty="0" err="1" smtClean="0"/>
              <a:t>Pseudomonas</a:t>
            </a:r>
            <a:r>
              <a:rPr lang="es-MX" sz="2600" dirty="0" smtClean="0"/>
              <a:t> diminuta en concentración mínima de 10</a:t>
            </a:r>
            <a:r>
              <a:rPr lang="es-MX" sz="2600" baseline="30000" dirty="0" smtClean="0"/>
              <a:t>7</a:t>
            </a:r>
            <a:r>
              <a:rPr lang="es-MX" sz="2600" dirty="0" smtClean="0"/>
              <a:t> microorganismos por cm</a:t>
            </a:r>
            <a:r>
              <a:rPr lang="es-MX" sz="2600" baseline="30000" dirty="0" smtClean="0"/>
              <a:t>2</a:t>
            </a:r>
            <a:r>
              <a:rPr lang="es-MX" sz="2600" dirty="0" smtClean="0"/>
              <a:t> de la superficie de filtración, genera un fluido estéril (</a:t>
            </a:r>
            <a:r>
              <a:rPr lang="es-MX" sz="2600" dirty="0" err="1" smtClean="0"/>
              <a:t>Pdiminuta</a:t>
            </a:r>
            <a:r>
              <a:rPr lang="es-MX" sz="2600" dirty="0" smtClean="0"/>
              <a:t> = 0.3 </a:t>
            </a:r>
            <a:r>
              <a:rPr lang="en-US" sz="2800" dirty="0">
                <a:sym typeface="Wingdings" pitchFamily="2" charset="2"/>
              </a:rPr>
              <a:t>µ</a:t>
            </a:r>
            <a:r>
              <a:rPr lang="es-MX" sz="2600" dirty="0" smtClean="0"/>
              <a:t> </a:t>
            </a:r>
            <a:r>
              <a:rPr lang="es-MX" sz="2600" dirty="0" err="1" smtClean="0"/>
              <a:t>Mdia</a:t>
            </a:r>
            <a:r>
              <a:rPr lang="es-MX" sz="2600" dirty="0" smtClean="0"/>
              <a:t>).</a:t>
            </a:r>
          </a:p>
          <a:p>
            <a:pPr marL="0" indent="0">
              <a:buNone/>
            </a:pPr>
            <a:endParaRPr lang="es-MX" sz="2600" dirty="0" smtClean="0"/>
          </a:p>
          <a:p>
            <a:pPr marL="0" indent="0">
              <a:buNone/>
            </a:pPr>
            <a:r>
              <a:rPr lang="es-MX" sz="3000" dirty="0" smtClean="0"/>
              <a:t>LRV: </a:t>
            </a:r>
            <a:r>
              <a:rPr lang="es-MX" sz="2600" dirty="0" err="1" smtClean="0"/>
              <a:t>Logaritmic</a:t>
            </a:r>
            <a:r>
              <a:rPr lang="es-MX" sz="2600" dirty="0" smtClean="0"/>
              <a:t> </a:t>
            </a:r>
            <a:r>
              <a:rPr lang="es-MX" sz="2600" dirty="0" err="1" smtClean="0"/>
              <a:t>Reduction</a:t>
            </a:r>
            <a:r>
              <a:rPr lang="es-MX" sz="2600" dirty="0" smtClean="0"/>
              <a:t> </a:t>
            </a:r>
            <a:r>
              <a:rPr lang="es-MX" sz="2600" dirty="0" err="1" smtClean="0"/>
              <a:t>Value</a:t>
            </a:r>
            <a:r>
              <a:rPr lang="es-MX" sz="2600" dirty="0" smtClean="0"/>
              <a:t>, i.e. </a:t>
            </a:r>
          </a:p>
          <a:p>
            <a:pPr marL="0" indent="0">
              <a:buNone/>
            </a:pPr>
            <a:r>
              <a:rPr lang="es-MX" sz="2600" dirty="0" smtClean="0"/>
              <a:t>LRV 7 = Log</a:t>
            </a:r>
            <a:r>
              <a:rPr lang="es-MX" sz="2600" baseline="-25000" dirty="0" smtClean="0"/>
              <a:t>10</a:t>
            </a:r>
            <a:r>
              <a:rPr lang="es-MX" sz="2600" dirty="0" smtClean="0"/>
              <a:t> ( 10,000,000 / 1)</a:t>
            </a:r>
          </a:p>
          <a:p>
            <a:pPr mar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57455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Tratamiento  del Aire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58755"/>
            <a:ext cx="8291015" cy="495019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MX" sz="3000" dirty="0" smtClean="0"/>
              <a:t>Criterios relevantes para los Filtros </a:t>
            </a:r>
            <a:r>
              <a:rPr lang="es-MX" sz="3000" dirty="0"/>
              <a:t>E</a:t>
            </a:r>
            <a:r>
              <a:rPr lang="es-MX" sz="3000" dirty="0" smtClean="0"/>
              <a:t>stériles</a:t>
            </a:r>
          </a:p>
          <a:p>
            <a:pPr marL="0" indent="0" algn="ctr">
              <a:buNone/>
            </a:pPr>
            <a:endParaRPr lang="es-MX" sz="1500" dirty="0" smtClean="0"/>
          </a:p>
          <a:p>
            <a:pPr algn="ctr"/>
            <a:r>
              <a:rPr lang="es-MX" sz="3000" dirty="0" smtClean="0"/>
              <a:t>Cumplimiento de normas: </a:t>
            </a:r>
          </a:p>
          <a:p>
            <a:pPr marL="0" indent="0" algn="ctr">
              <a:buNone/>
            </a:pPr>
            <a:r>
              <a:rPr lang="es-MX" sz="2400" dirty="0" smtClean="0"/>
              <a:t>FDA, EC -&gt; Los materiales deben ser suficientemente inertes para no aportar partículas en cantidades que puedan afectar la salud del consumidor o bien cambiar las propiedades del producto.</a:t>
            </a:r>
          </a:p>
          <a:p>
            <a:pPr marL="0" indent="0" algn="ctr">
              <a:buNone/>
            </a:pPr>
            <a:endParaRPr lang="es-MX" sz="2400" dirty="0" smtClean="0"/>
          </a:p>
          <a:p>
            <a:pPr algn="ctr"/>
            <a:r>
              <a:rPr lang="es-MX" sz="3000" dirty="0" smtClean="0"/>
              <a:t>Eficiencia de retención de bacterias:  </a:t>
            </a:r>
          </a:p>
          <a:p>
            <a:pPr marL="0" indent="0" algn="ctr">
              <a:buNone/>
            </a:pPr>
            <a:r>
              <a:rPr lang="es-MX" sz="2400" dirty="0" smtClean="0"/>
              <a:t>LRV &gt;/= 7/cm2 (0.2 – 0.3 </a:t>
            </a:r>
            <a:r>
              <a:rPr lang="en-US" sz="2400" dirty="0" smtClean="0">
                <a:sym typeface="Wingdings" pitchFamily="2" charset="2"/>
              </a:rPr>
              <a:t>µm </a:t>
            </a:r>
            <a:r>
              <a:rPr lang="en-US" sz="2400" dirty="0" err="1" smtClean="0">
                <a:sym typeface="Wingdings" pitchFamily="2" charset="2"/>
              </a:rPr>
              <a:t>Brevundimonas</a:t>
            </a:r>
            <a:r>
              <a:rPr lang="en-US" sz="2400" dirty="0" smtClean="0">
                <a:sym typeface="Wingdings" pitchFamily="2" charset="2"/>
              </a:rPr>
              <a:t> </a:t>
            </a:r>
            <a:r>
              <a:rPr lang="en-US" sz="2400" dirty="0" err="1" smtClean="0">
                <a:sym typeface="Wingdings" pitchFamily="2" charset="2"/>
              </a:rPr>
              <a:t>diminuta</a:t>
            </a:r>
            <a:r>
              <a:rPr lang="en-US" sz="2400" dirty="0" smtClean="0">
                <a:sym typeface="Wingdings" pitchFamily="2" charset="2"/>
              </a:rPr>
              <a:t>).</a:t>
            </a:r>
            <a:endParaRPr lang="es-MX" sz="2400" dirty="0"/>
          </a:p>
          <a:p>
            <a:pPr marL="0" indent="0" algn="ctr">
              <a:buNone/>
            </a:pPr>
            <a:endParaRPr lang="es-MX" sz="3000" dirty="0" smtClean="0"/>
          </a:p>
          <a:p>
            <a:pPr mar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69109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Tratamiento  del Aire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18867"/>
            <a:ext cx="8291015" cy="509008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MX" sz="3700" dirty="0" smtClean="0"/>
              <a:t>Eficiencia de filtración</a:t>
            </a:r>
            <a:r>
              <a:rPr lang="es-MX" sz="3000" dirty="0" smtClean="0"/>
              <a:t> </a:t>
            </a:r>
          </a:p>
          <a:p>
            <a:pPr marL="0" indent="0" algn="ctr">
              <a:buNone/>
            </a:pP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3384603"/>
              </p:ext>
            </p:extLst>
          </p:nvPr>
        </p:nvGraphicFramePr>
        <p:xfrm>
          <a:off x="290513" y="1301750"/>
          <a:ext cx="8231187" cy="4843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348" name="Gráfico" r:id="rId3" imgW="7556500" imgH="4445000" progId="MSGraph.Chart.8">
                  <p:embed followColorScheme="full"/>
                </p:oleObj>
              </mc:Choice>
              <mc:Fallback>
                <p:oleObj name="Gráfico" r:id="rId3" imgW="7556500" imgH="44450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bright="-30000"/>
                      </a:blip>
                      <a:srcRect/>
                      <a:stretch>
                        <a:fillRect/>
                      </a:stretch>
                    </p:blipFill>
                    <p:spPr bwMode="black">
                      <a:xfrm>
                        <a:off x="290513" y="1301750"/>
                        <a:ext cx="8231187" cy="4843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72039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Tratamiento  del Aire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7785" y="818867"/>
            <a:ext cx="8291015" cy="509008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MX" sz="3700" dirty="0"/>
              <a:t>¿Cómo lo conseguimos?</a:t>
            </a:r>
          </a:p>
          <a:p>
            <a:pPr marL="0" indent="0" algn="ctr">
              <a:buNone/>
            </a:pPr>
            <a:r>
              <a:rPr lang="es-MX" sz="3000" dirty="0" smtClean="0"/>
              <a:t>Filtros estériles - profundidad</a:t>
            </a:r>
          </a:p>
          <a:p>
            <a:pPr marL="0" indent="0" algn="ctr">
              <a:buNone/>
            </a:pPr>
            <a:endParaRPr lang="es-MX" sz="3000" dirty="0" smtClean="0"/>
          </a:p>
          <a:p>
            <a:r>
              <a:rPr lang="en-US" sz="1800" dirty="0" err="1" smtClean="0">
                <a:sym typeface="Wingdings" pitchFamily="2" charset="2"/>
              </a:rPr>
              <a:t>Mecanismos</a:t>
            </a:r>
            <a:r>
              <a:rPr lang="en-US" sz="1800" dirty="0" smtClean="0">
                <a:sym typeface="Wingdings" pitchFamily="2" charset="2"/>
              </a:rPr>
              <a:t> de </a:t>
            </a:r>
            <a:r>
              <a:rPr lang="en-US" sz="1800" dirty="0" err="1" smtClean="0">
                <a:sym typeface="Wingdings" pitchFamily="2" charset="2"/>
              </a:rPr>
              <a:t>retención</a:t>
            </a:r>
            <a:r>
              <a:rPr lang="en-US" sz="1800" dirty="0" smtClean="0">
                <a:sym typeface="Wingdings" pitchFamily="2" charset="2"/>
              </a:rPr>
              <a:t>:</a:t>
            </a:r>
            <a:endParaRPr lang="en-US" sz="1800" dirty="0">
              <a:sym typeface="Wingdings" pitchFamily="2" charset="2"/>
            </a:endParaRPr>
          </a:p>
          <a:p>
            <a:endParaRPr lang="en-US" sz="1800" dirty="0">
              <a:sym typeface="Wingdings" pitchFamily="2" charset="2"/>
            </a:endParaRPr>
          </a:p>
          <a:p>
            <a:r>
              <a:rPr lang="en-US" sz="1800" dirty="0">
                <a:sym typeface="Wingdings" pitchFamily="2" charset="2"/>
              </a:rPr>
              <a:t> </a:t>
            </a:r>
            <a:r>
              <a:rPr lang="en-US" sz="1800" dirty="0" err="1" smtClean="0">
                <a:sym typeface="Wingdings" pitchFamily="2" charset="2"/>
              </a:rPr>
              <a:t>Difusión</a:t>
            </a:r>
            <a:r>
              <a:rPr lang="en-US" sz="1800" dirty="0" smtClean="0">
                <a:sym typeface="Wingdings" pitchFamily="2" charset="2"/>
              </a:rPr>
              <a:t> </a:t>
            </a:r>
            <a:r>
              <a:rPr lang="en-US" sz="1800" dirty="0">
                <a:sym typeface="Wingdings" pitchFamily="2" charset="2"/>
              </a:rPr>
              <a:t>(&lt; 0,1µm)</a:t>
            </a:r>
          </a:p>
          <a:p>
            <a:r>
              <a:rPr lang="en-US" sz="1800" dirty="0">
                <a:sym typeface="Wingdings" pitchFamily="2" charset="2"/>
              </a:rPr>
              <a:t> </a:t>
            </a:r>
            <a:r>
              <a:rPr lang="en-US" sz="1800" dirty="0" err="1" smtClean="0">
                <a:sym typeface="Wingdings" pitchFamily="2" charset="2"/>
              </a:rPr>
              <a:t>Impacto</a:t>
            </a:r>
            <a:r>
              <a:rPr lang="en-US" sz="1800" dirty="0" smtClean="0">
                <a:sym typeface="Wingdings" pitchFamily="2" charset="2"/>
              </a:rPr>
              <a:t> </a:t>
            </a:r>
            <a:r>
              <a:rPr lang="en-US" sz="1800" dirty="0">
                <a:sym typeface="Wingdings" pitchFamily="2" charset="2"/>
              </a:rPr>
              <a:t>(&gt; / = 1µm)</a:t>
            </a:r>
          </a:p>
          <a:p>
            <a:r>
              <a:rPr lang="en-US" sz="1800" dirty="0">
                <a:sym typeface="Wingdings" pitchFamily="2" charset="2"/>
              </a:rPr>
              <a:t> </a:t>
            </a:r>
            <a:r>
              <a:rPr lang="en-US" sz="1800" dirty="0" err="1" smtClean="0">
                <a:sym typeface="Wingdings" pitchFamily="2" charset="2"/>
              </a:rPr>
              <a:t>Atracción</a:t>
            </a:r>
            <a:r>
              <a:rPr lang="en-US" sz="1800" dirty="0" smtClean="0">
                <a:sym typeface="Wingdings" pitchFamily="2" charset="2"/>
              </a:rPr>
              <a:t> </a:t>
            </a:r>
            <a:r>
              <a:rPr lang="en-US" sz="1800" dirty="0" err="1" smtClean="0">
                <a:sym typeface="Wingdings" pitchFamily="2" charset="2"/>
              </a:rPr>
              <a:t>Eléctrica</a:t>
            </a:r>
            <a:r>
              <a:rPr lang="en-US" sz="1800" dirty="0" smtClean="0">
                <a:sym typeface="Wingdings" pitchFamily="2" charset="2"/>
              </a:rPr>
              <a:t> </a:t>
            </a:r>
            <a:r>
              <a:rPr lang="en-US" sz="1800" dirty="0">
                <a:sym typeface="Wingdings" pitchFamily="2" charset="2"/>
              </a:rPr>
              <a:t>(&lt; 1µm)</a:t>
            </a:r>
          </a:p>
          <a:p>
            <a:r>
              <a:rPr lang="en-US" sz="1800" dirty="0">
                <a:sym typeface="Wingdings" pitchFamily="2" charset="2"/>
              </a:rPr>
              <a:t> </a:t>
            </a:r>
            <a:r>
              <a:rPr lang="en-US" sz="1800" dirty="0" err="1" smtClean="0">
                <a:sym typeface="Wingdings" pitchFamily="2" charset="2"/>
              </a:rPr>
              <a:t>Intercepción</a:t>
            </a:r>
            <a:r>
              <a:rPr lang="en-US" sz="1800" dirty="0" smtClean="0">
                <a:sym typeface="Wingdings" pitchFamily="2" charset="2"/>
              </a:rPr>
              <a:t> </a:t>
            </a:r>
            <a:r>
              <a:rPr lang="en-US" sz="1800" dirty="0" err="1" smtClean="0">
                <a:sym typeface="Wingdings" pitchFamily="2" charset="2"/>
              </a:rPr>
              <a:t>directa</a:t>
            </a:r>
            <a:r>
              <a:rPr lang="en-US" sz="1800" dirty="0" smtClean="0">
                <a:sym typeface="Wingdings" pitchFamily="2" charset="2"/>
              </a:rPr>
              <a:t> </a:t>
            </a:r>
            <a:r>
              <a:rPr lang="en-US" sz="1800" dirty="0" err="1" smtClean="0">
                <a:sym typeface="Wingdings" pitchFamily="2" charset="2"/>
              </a:rPr>
              <a:t>parcial</a:t>
            </a:r>
            <a:r>
              <a:rPr lang="en-US" sz="1800" dirty="0" smtClean="0">
                <a:sym typeface="Wingdings" pitchFamily="2" charset="2"/>
              </a:rPr>
              <a:t> </a:t>
            </a:r>
            <a:r>
              <a:rPr lang="en-US" sz="1800" dirty="0">
                <a:sym typeface="Wingdings" pitchFamily="2" charset="2"/>
              </a:rPr>
              <a:t>10µm)</a:t>
            </a:r>
          </a:p>
          <a:p>
            <a:pPr marL="0" indent="0" algn="ctr">
              <a:buNone/>
            </a:pPr>
            <a:endParaRPr lang="en-US" dirty="0"/>
          </a:p>
        </p:txBody>
      </p:sp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8602" y="2197326"/>
            <a:ext cx="3293388" cy="2702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7670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Tratamiento  del Aire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s-ES" dirty="0" smtClean="0"/>
              <a:t>Razones para el tratamiento del aire comprimido</a:t>
            </a:r>
          </a:p>
          <a:p>
            <a:pPr marL="0" indent="0">
              <a:buNone/>
            </a:pPr>
            <a:endParaRPr lang="es-ES" dirty="0" smtClean="0"/>
          </a:p>
          <a:p>
            <a:pPr marL="0" indent="0" algn="ctr">
              <a:buNone/>
            </a:pPr>
            <a:r>
              <a:rPr lang="es-ES" dirty="0" smtClean="0"/>
              <a:t>Normas o exigencias del proceso</a:t>
            </a:r>
          </a:p>
          <a:p>
            <a:pPr marL="0" indent="0" algn="ctr">
              <a:buNone/>
            </a:pPr>
            <a:endParaRPr lang="es-ES" dirty="0"/>
          </a:p>
          <a:p>
            <a:pPr marL="0" indent="0" algn="ctr">
              <a:buNone/>
            </a:pPr>
            <a:r>
              <a:rPr lang="es-ES" dirty="0" smtClean="0"/>
              <a:t>Condición natural del aire comprimido</a:t>
            </a:r>
            <a:endParaRPr lang="es-ES" dirty="0"/>
          </a:p>
        </p:txBody>
      </p:sp>
      <p:grpSp>
        <p:nvGrpSpPr>
          <p:cNvPr id="9" name="Group 8"/>
          <p:cNvGrpSpPr/>
          <p:nvPr/>
        </p:nvGrpSpPr>
        <p:grpSpPr>
          <a:xfrm>
            <a:off x="4228534" y="2895600"/>
            <a:ext cx="834785" cy="723331"/>
            <a:chOff x="4230806" y="3766782"/>
            <a:chExt cx="834785" cy="723331"/>
          </a:xfrm>
        </p:grpSpPr>
        <p:cxnSp>
          <p:nvCxnSpPr>
            <p:cNvPr id="5" name="Straight Connector 4"/>
            <p:cNvCxnSpPr/>
            <p:nvPr/>
          </p:nvCxnSpPr>
          <p:spPr>
            <a:xfrm flipV="1">
              <a:off x="4230806" y="3998794"/>
              <a:ext cx="832513" cy="27296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 flipV="1">
              <a:off x="4233078" y="4246730"/>
              <a:ext cx="832513" cy="27296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flipH="1">
              <a:off x="4233078" y="3766782"/>
              <a:ext cx="830241" cy="72333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05288716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Tratamiento  del Aire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58755"/>
            <a:ext cx="8291015" cy="495019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MX" sz="3000" dirty="0" smtClean="0"/>
              <a:t>Criterios relevantes para los Filtros </a:t>
            </a:r>
            <a:r>
              <a:rPr lang="es-MX" sz="3000" dirty="0"/>
              <a:t>E</a:t>
            </a:r>
            <a:r>
              <a:rPr lang="es-MX" sz="3000" dirty="0" smtClean="0"/>
              <a:t>stériles</a:t>
            </a:r>
          </a:p>
          <a:p>
            <a:pPr marL="0" indent="0" algn="ctr">
              <a:buNone/>
            </a:pPr>
            <a:endParaRPr lang="es-MX" sz="1500" dirty="0" smtClean="0"/>
          </a:p>
          <a:p>
            <a:pPr algn="ctr"/>
            <a:r>
              <a:rPr lang="es-MX" sz="3000" dirty="0" smtClean="0"/>
              <a:t>Presión diferencial: </a:t>
            </a:r>
          </a:p>
          <a:p>
            <a:pPr marL="0" indent="0">
              <a:buNone/>
            </a:pPr>
            <a:r>
              <a:rPr lang="en-US" sz="1800" dirty="0" smtClean="0"/>
              <a:t>La </a:t>
            </a:r>
            <a:r>
              <a:rPr lang="en-US" sz="1800" dirty="0" err="1" smtClean="0"/>
              <a:t>presión</a:t>
            </a:r>
            <a:r>
              <a:rPr lang="en-US" sz="1800" dirty="0" smtClean="0"/>
              <a:t> </a:t>
            </a:r>
            <a:r>
              <a:rPr lang="en-US" sz="1800" dirty="0" err="1" smtClean="0"/>
              <a:t>diferencial</a:t>
            </a:r>
            <a:r>
              <a:rPr lang="en-US" sz="1800" dirty="0" smtClean="0"/>
              <a:t> </a:t>
            </a:r>
            <a:r>
              <a:rPr lang="en-US" sz="1800" dirty="0" err="1" smtClean="0"/>
              <a:t>determina</a:t>
            </a:r>
            <a:r>
              <a:rPr lang="en-US" sz="1800" dirty="0" smtClean="0"/>
              <a:t> el </a:t>
            </a:r>
            <a:r>
              <a:rPr lang="en-US" sz="1800" dirty="0" err="1" smtClean="0"/>
              <a:t>tamaño</a:t>
            </a:r>
            <a:r>
              <a:rPr lang="en-US" sz="1800" dirty="0" smtClean="0"/>
              <a:t> del </a:t>
            </a:r>
            <a:r>
              <a:rPr lang="en-US" sz="1800" dirty="0" err="1" smtClean="0"/>
              <a:t>elemento</a:t>
            </a:r>
            <a:r>
              <a:rPr lang="en-US" sz="1800" dirty="0" smtClean="0"/>
              <a:t> </a:t>
            </a:r>
            <a:r>
              <a:rPr lang="en-US" sz="1800" dirty="0" err="1" smtClean="0"/>
              <a:t>filtrante</a:t>
            </a:r>
            <a:r>
              <a:rPr lang="en-US" sz="1800" dirty="0" smtClean="0"/>
              <a:t>, </a:t>
            </a:r>
            <a:r>
              <a:rPr lang="en-US" sz="1800" dirty="0" err="1" smtClean="0"/>
              <a:t>por</a:t>
            </a:r>
            <a:r>
              <a:rPr lang="en-US" sz="1800" dirty="0" smtClean="0"/>
              <a:t> </a:t>
            </a:r>
            <a:r>
              <a:rPr lang="en-US" sz="1800" dirty="0" err="1" smtClean="0"/>
              <a:t>ejemplo</a:t>
            </a:r>
            <a:r>
              <a:rPr lang="en-US" sz="1800" dirty="0" smtClean="0"/>
              <a:t>, a un </a:t>
            </a:r>
            <a:r>
              <a:rPr lang="en-US" sz="1800" dirty="0" err="1" smtClean="0"/>
              <a:t>flujo</a:t>
            </a:r>
            <a:r>
              <a:rPr lang="en-US" sz="1800" dirty="0" smtClean="0"/>
              <a:t> de 150 m3/h, 1 bar a, 20°C.</a:t>
            </a:r>
            <a:endParaRPr lang="en-US" sz="1800" dirty="0"/>
          </a:p>
          <a:p>
            <a:endParaRPr lang="en-US" sz="1800" dirty="0"/>
          </a:p>
          <a:p>
            <a:pPr marL="0" indent="0">
              <a:buNone/>
            </a:pPr>
            <a:r>
              <a:rPr lang="en-US" sz="1800" dirty="0">
                <a:sym typeface="Wingdings" pitchFamily="2" charset="2"/>
              </a:rPr>
              <a:t> </a:t>
            </a:r>
            <a:r>
              <a:rPr lang="en-US" sz="1800" dirty="0" err="1" smtClean="0">
                <a:sym typeface="Wingdings" pitchFamily="2" charset="2"/>
              </a:rPr>
              <a:t>Filtro</a:t>
            </a:r>
            <a:r>
              <a:rPr lang="en-US" sz="1800" dirty="0" smtClean="0">
                <a:sym typeface="Wingdings" pitchFamily="2" charset="2"/>
              </a:rPr>
              <a:t> de </a:t>
            </a:r>
            <a:r>
              <a:rPr lang="en-US" sz="1800" dirty="0" err="1" smtClean="0">
                <a:sym typeface="Wingdings" pitchFamily="2" charset="2"/>
              </a:rPr>
              <a:t>profundidad</a:t>
            </a:r>
            <a:r>
              <a:rPr lang="en-US" sz="1800" dirty="0" smtClean="0">
                <a:sym typeface="Wingdings" pitchFamily="2" charset="2"/>
              </a:rPr>
              <a:t> </a:t>
            </a:r>
            <a:r>
              <a:rPr lang="en-US" sz="1800" dirty="0" err="1" smtClean="0">
                <a:sym typeface="Wingdings" pitchFamily="2" charset="2"/>
              </a:rPr>
              <a:t>enrollado</a:t>
            </a:r>
            <a:r>
              <a:rPr lang="en-US" sz="1800" dirty="0" smtClean="0">
                <a:sym typeface="Wingdings" pitchFamily="2" charset="2"/>
              </a:rPr>
              <a:t> de 20”: </a:t>
            </a:r>
            <a:r>
              <a:rPr lang="en-US" sz="1800" dirty="0" err="1" smtClean="0">
                <a:sym typeface="Wingdings" pitchFamily="2" charset="2"/>
              </a:rPr>
              <a:t>Presión</a:t>
            </a:r>
            <a:r>
              <a:rPr lang="en-US" sz="1800" dirty="0" smtClean="0">
                <a:sym typeface="Wingdings" pitchFamily="2" charset="2"/>
              </a:rPr>
              <a:t> </a:t>
            </a:r>
            <a:r>
              <a:rPr lang="en-US" sz="1800" dirty="0" err="1" smtClean="0">
                <a:sym typeface="Wingdings" pitchFamily="2" charset="2"/>
              </a:rPr>
              <a:t>diferencial</a:t>
            </a:r>
            <a:r>
              <a:rPr lang="en-US" sz="1800" dirty="0" smtClean="0">
                <a:sym typeface="Wingdings" pitchFamily="2" charset="2"/>
              </a:rPr>
              <a:t> de 151mbar</a:t>
            </a:r>
            <a:endParaRPr lang="en-US" sz="1800" dirty="0">
              <a:sym typeface="Wingdings" pitchFamily="2" charset="2"/>
            </a:endParaRPr>
          </a:p>
          <a:p>
            <a:pPr marL="0" indent="0">
              <a:buNone/>
            </a:pPr>
            <a:endParaRPr lang="en-US" sz="1800" dirty="0">
              <a:sym typeface="Wingdings" pitchFamily="2" charset="2"/>
            </a:endParaRPr>
          </a:p>
          <a:p>
            <a:pPr marL="0" indent="0">
              <a:buNone/>
            </a:pPr>
            <a:r>
              <a:rPr lang="en-US" sz="1800" dirty="0">
                <a:sym typeface="Wingdings" pitchFamily="2" charset="2"/>
              </a:rPr>
              <a:t> </a:t>
            </a:r>
            <a:r>
              <a:rPr lang="en-US" sz="1800" dirty="0" err="1" smtClean="0">
                <a:sym typeface="Wingdings" pitchFamily="2" charset="2"/>
              </a:rPr>
              <a:t>Filtro</a:t>
            </a:r>
            <a:r>
              <a:rPr lang="en-US" sz="1800" dirty="0" smtClean="0">
                <a:sym typeface="Wingdings" pitchFamily="2" charset="2"/>
              </a:rPr>
              <a:t> de </a:t>
            </a:r>
            <a:r>
              <a:rPr lang="en-US" sz="1800" dirty="0" err="1" smtClean="0">
                <a:sym typeface="Wingdings" pitchFamily="2" charset="2"/>
              </a:rPr>
              <a:t>Membrana</a:t>
            </a:r>
            <a:r>
              <a:rPr lang="en-US" sz="1800" dirty="0" smtClean="0">
                <a:sym typeface="Wingdings" pitchFamily="2" charset="2"/>
              </a:rPr>
              <a:t> de </a:t>
            </a:r>
            <a:r>
              <a:rPr lang="en-US" sz="1800" dirty="0" err="1" smtClean="0">
                <a:sym typeface="Wingdings" pitchFamily="2" charset="2"/>
              </a:rPr>
              <a:t>Teflón</a:t>
            </a:r>
            <a:r>
              <a:rPr lang="en-US" sz="1800" dirty="0" smtClean="0">
                <a:sym typeface="Wingdings" pitchFamily="2" charset="2"/>
              </a:rPr>
              <a:t> de 15”: </a:t>
            </a:r>
            <a:r>
              <a:rPr lang="en-US" sz="1800" dirty="0" err="1" smtClean="0">
                <a:sym typeface="Wingdings" pitchFamily="2" charset="2"/>
              </a:rPr>
              <a:t>Presión</a:t>
            </a:r>
            <a:r>
              <a:rPr lang="en-US" sz="1800" dirty="0" smtClean="0">
                <a:sym typeface="Wingdings" pitchFamily="2" charset="2"/>
              </a:rPr>
              <a:t> </a:t>
            </a:r>
            <a:r>
              <a:rPr lang="en-US" sz="1800" dirty="0" err="1" smtClean="0">
                <a:sym typeface="Wingdings" pitchFamily="2" charset="2"/>
              </a:rPr>
              <a:t>diferencial</a:t>
            </a:r>
            <a:r>
              <a:rPr lang="en-US" sz="1800" dirty="0" smtClean="0">
                <a:sym typeface="Wingdings" pitchFamily="2" charset="2"/>
              </a:rPr>
              <a:t> de </a:t>
            </a:r>
            <a:r>
              <a:rPr lang="en-US" sz="1800" dirty="0">
                <a:sym typeface="Wingdings" pitchFamily="2" charset="2"/>
              </a:rPr>
              <a:t>133 mbar</a:t>
            </a:r>
          </a:p>
          <a:p>
            <a:pPr marL="0" indent="0">
              <a:buNone/>
            </a:pPr>
            <a:endParaRPr lang="en-US" sz="1800" dirty="0">
              <a:sym typeface="Wingdings" pitchFamily="2" charset="2"/>
            </a:endParaRPr>
          </a:p>
          <a:p>
            <a:pPr marL="0" indent="0">
              <a:buNone/>
            </a:pPr>
            <a:r>
              <a:rPr lang="en-US" sz="1800" dirty="0">
                <a:sym typeface="Wingdings" pitchFamily="2" charset="2"/>
              </a:rPr>
              <a:t> </a:t>
            </a:r>
            <a:r>
              <a:rPr lang="en-US" sz="1800" dirty="0" err="1" smtClean="0">
                <a:sym typeface="Wingdings" pitchFamily="2" charset="2"/>
              </a:rPr>
              <a:t>Filtro</a:t>
            </a:r>
            <a:r>
              <a:rPr lang="en-US" sz="1800" dirty="0" smtClean="0">
                <a:sym typeface="Wingdings" pitchFamily="2" charset="2"/>
              </a:rPr>
              <a:t> </a:t>
            </a:r>
            <a:r>
              <a:rPr lang="en-US" sz="1800" dirty="0" err="1" smtClean="0">
                <a:sym typeface="Wingdings" pitchFamily="2" charset="2"/>
              </a:rPr>
              <a:t>plisado</a:t>
            </a:r>
            <a:r>
              <a:rPr lang="en-US" sz="1800" dirty="0" smtClean="0">
                <a:sym typeface="Wingdings" pitchFamily="2" charset="2"/>
              </a:rPr>
              <a:t> de </a:t>
            </a:r>
            <a:r>
              <a:rPr lang="en-US" sz="1800" dirty="0" err="1" smtClean="0">
                <a:sym typeface="Wingdings" pitchFamily="2" charset="2"/>
              </a:rPr>
              <a:t>profundidad</a:t>
            </a:r>
            <a:r>
              <a:rPr lang="en-US" sz="1800" dirty="0" smtClean="0">
                <a:sym typeface="Wingdings" pitchFamily="2" charset="2"/>
              </a:rPr>
              <a:t> de 10”: </a:t>
            </a:r>
            <a:r>
              <a:rPr lang="en-US" sz="1800" dirty="0" err="1" smtClean="0">
                <a:sym typeface="Wingdings" pitchFamily="2" charset="2"/>
              </a:rPr>
              <a:t>Presión</a:t>
            </a:r>
            <a:r>
              <a:rPr lang="en-US" sz="1800" dirty="0" smtClean="0">
                <a:sym typeface="Wingdings" pitchFamily="2" charset="2"/>
              </a:rPr>
              <a:t> </a:t>
            </a:r>
            <a:r>
              <a:rPr lang="en-US" sz="1800" dirty="0" err="1" smtClean="0">
                <a:sym typeface="Wingdings" pitchFamily="2" charset="2"/>
              </a:rPr>
              <a:t>diferencial</a:t>
            </a:r>
            <a:r>
              <a:rPr lang="en-US" sz="1800" dirty="0" smtClean="0">
                <a:sym typeface="Wingdings" pitchFamily="2" charset="2"/>
              </a:rPr>
              <a:t> de </a:t>
            </a:r>
            <a:r>
              <a:rPr lang="en-US" sz="1800" dirty="0">
                <a:sym typeface="Wingdings" pitchFamily="2" charset="2"/>
              </a:rPr>
              <a:t>81 mbar</a:t>
            </a:r>
            <a:endParaRPr lang="en-US" sz="1800" dirty="0"/>
          </a:p>
          <a:p>
            <a:pPr marL="0" indent="0" algn="ctr">
              <a:buNone/>
            </a:pPr>
            <a:endParaRPr lang="es-MX" sz="3000" dirty="0" smtClean="0"/>
          </a:p>
          <a:p>
            <a:pPr mar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0112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Tratamiento  del Aire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58755"/>
            <a:ext cx="8291015" cy="4950193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es-MX" sz="3000" dirty="0" smtClean="0"/>
              <a:t>Criterios relevantes para los Filtros </a:t>
            </a:r>
            <a:r>
              <a:rPr lang="es-MX" sz="3000" dirty="0"/>
              <a:t>E</a:t>
            </a:r>
            <a:r>
              <a:rPr lang="es-MX" sz="3000" dirty="0" smtClean="0"/>
              <a:t>stériles</a:t>
            </a:r>
          </a:p>
          <a:p>
            <a:pPr marL="0" indent="0" algn="ctr">
              <a:buNone/>
            </a:pPr>
            <a:endParaRPr lang="es-MX" sz="1500" dirty="0" smtClean="0"/>
          </a:p>
          <a:p>
            <a:pPr algn="ctr"/>
            <a:r>
              <a:rPr lang="es-MX" sz="3000" dirty="0" smtClean="0"/>
              <a:t>Ciclos de esterilización: </a:t>
            </a:r>
          </a:p>
          <a:p>
            <a:pPr algn="ctr"/>
            <a:endParaRPr lang="es-MX" sz="3000" dirty="0" smtClean="0"/>
          </a:p>
          <a:p>
            <a:pPr marL="0" indent="0">
              <a:buNone/>
            </a:pPr>
            <a:r>
              <a:rPr lang="en-US" sz="2200" dirty="0" err="1" smtClean="0"/>
              <a:t>Usualmente</a:t>
            </a:r>
            <a:r>
              <a:rPr lang="en-US" sz="2200" dirty="0" smtClean="0"/>
              <a:t> el </a:t>
            </a:r>
            <a:r>
              <a:rPr lang="en-US" sz="2200" dirty="0" err="1" smtClean="0"/>
              <a:t>número</a:t>
            </a:r>
            <a:r>
              <a:rPr lang="en-US" sz="2200" dirty="0" smtClean="0"/>
              <a:t> </a:t>
            </a:r>
            <a:r>
              <a:rPr lang="en-US" sz="2200" dirty="0" err="1" smtClean="0"/>
              <a:t>máximo</a:t>
            </a:r>
            <a:r>
              <a:rPr lang="en-US" sz="2200" dirty="0" smtClean="0"/>
              <a:t> de </a:t>
            </a:r>
            <a:r>
              <a:rPr lang="en-US" sz="2200" dirty="0" err="1" smtClean="0"/>
              <a:t>ciclos</a:t>
            </a:r>
            <a:r>
              <a:rPr lang="en-US" sz="2200" dirty="0" smtClean="0"/>
              <a:t> de </a:t>
            </a:r>
            <a:r>
              <a:rPr lang="en-US" sz="2200" dirty="0" err="1" smtClean="0"/>
              <a:t>esterilización</a:t>
            </a:r>
            <a:r>
              <a:rPr lang="en-US" sz="2200" dirty="0" smtClean="0"/>
              <a:t> </a:t>
            </a:r>
            <a:r>
              <a:rPr lang="en-US" sz="2200" dirty="0" err="1" smtClean="0"/>
              <a:t>es</a:t>
            </a:r>
            <a:r>
              <a:rPr lang="en-US" sz="2200" dirty="0" smtClean="0"/>
              <a:t> </a:t>
            </a:r>
            <a:r>
              <a:rPr lang="en-US" sz="2200" dirty="0" err="1" smtClean="0"/>
              <a:t>determinado</a:t>
            </a:r>
            <a:r>
              <a:rPr lang="en-US" sz="2200" dirty="0" smtClean="0"/>
              <a:t> </a:t>
            </a:r>
            <a:r>
              <a:rPr lang="en-US" sz="2200" dirty="0" err="1" smtClean="0"/>
              <a:t>bajo</a:t>
            </a:r>
            <a:r>
              <a:rPr lang="en-US" sz="2200" dirty="0" smtClean="0"/>
              <a:t> </a:t>
            </a:r>
            <a:r>
              <a:rPr lang="en-US" sz="2200" dirty="0" err="1" smtClean="0"/>
              <a:t>condiciones</a:t>
            </a:r>
            <a:r>
              <a:rPr lang="en-US" sz="2200" dirty="0" smtClean="0"/>
              <a:t> de </a:t>
            </a:r>
            <a:r>
              <a:rPr lang="en-US" sz="2200" dirty="0" err="1" smtClean="0"/>
              <a:t>laboratorio</a:t>
            </a:r>
            <a:r>
              <a:rPr lang="en-US" sz="2200" dirty="0" smtClean="0"/>
              <a:t> </a:t>
            </a:r>
            <a:r>
              <a:rPr lang="en-US" sz="2200" dirty="0" err="1" smtClean="0"/>
              <a:t>específicas</a:t>
            </a:r>
            <a:r>
              <a:rPr lang="en-US" sz="2200" dirty="0" smtClean="0"/>
              <a:t>. El </a:t>
            </a:r>
            <a:r>
              <a:rPr lang="en-US" sz="2200" dirty="0" err="1" smtClean="0"/>
              <a:t>número</a:t>
            </a:r>
            <a:r>
              <a:rPr lang="en-US" sz="2200" dirty="0" smtClean="0"/>
              <a:t> </a:t>
            </a:r>
            <a:r>
              <a:rPr lang="en-US" sz="2200" dirty="0" err="1" smtClean="0"/>
              <a:t>publicado</a:t>
            </a:r>
            <a:r>
              <a:rPr lang="en-US" sz="2200" dirty="0" smtClean="0"/>
              <a:t> de </a:t>
            </a:r>
            <a:r>
              <a:rPr lang="en-US" sz="2200" dirty="0" err="1" smtClean="0"/>
              <a:t>esterilizaciones</a:t>
            </a:r>
            <a:r>
              <a:rPr lang="en-US" sz="2200" dirty="0" smtClean="0"/>
              <a:t> </a:t>
            </a:r>
            <a:r>
              <a:rPr lang="en-US" sz="2200" dirty="0" err="1" smtClean="0"/>
              <a:t>posibles</a:t>
            </a:r>
            <a:r>
              <a:rPr lang="en-US" sz="2200" dirty="0" smtClean="0"/>
              <a:t> </a:t>
            </a:r>
            <a:r>
              <a:rPr lang="en-US" sz="2200" dirty="0" err="1" smtClean="0"/>
              <a:t>es</a:t>
            </a:r>
            <a:r>
              <a:rPr lang="en-US" sz="2200" dirty="0" smtClean="0"/>
              <a:t> </a:t>
            </a:r>
            <a:r>
              <a:rPr lang="en-US" sz="2200" dirty="0" err="1" smtClean="0"/>
              <a:t>una</a:t>
            </a:r>
            <a:r>
              <a:rPr lang="en-US" sz="2200" dirty="0" smtClean="0"/>
              <a:t> </a:t>
            </a:r>
            <a:r>
              <a:rPr lang="en-US" sz="2200" dirty="0" err="1" smtClean="0"/>
              <a:t>guía</a:t>
            </a:r>
            <a:r>
              <a:rPr lang="en-US" sz="2200" dirty="0" smtClean="0"/>
              <a:t> </a:t>
            </a:r>
            <a:r>
              <a:rPr lang="en-US" sz="2200" dirty="0" err="1" smtClean="0"/>
              <a:t>únicamente</a:t>
            </a:r>
            <a:r>
              <a:rPr lang="en-US" sz="2200" dirty="0" smtClean="0"/>
              <a:t> </a:t>
            </a:r>
            <a:r>
              <a:rPr lang="en-US" sz="2200" dirty="0" err="1" smtClean="0"/>
              <a:t>ya</a:t>
            </a:r>
            <a:r>
              <a:rPr lang="en-US" sz="2200" dirty="0" smtClean="0"/>
              <a:t> </a:t>
            </a:r>
            <a:r>
              <a:rPr lang="en-US" sz="2200" dirty="0" err="1" smtClean="0"/>
              <a:t>que</a:t>
            </a:r>
            <a:r>
              <a:rPr lang="en-US" sz="2200" dirty="0" smtClean="0"/>
              <a:t> </a:t>
            </a:r>
            <a:r>
              <a:rPr lang="en-US" sz="2200" dirty="0" err="1" smtClean="0"/>
              <a:t>las</a:t>
            </a:r>
            <a:r>
              <a:rPr lang="en-US" sz="2200" dirty="0" smtClean="0"/>
              <a:t> </a:t>
            </a:r>
            <a:r>
              <a:rPr lang="en-US" sz="2200" dirty="0" err="1" smtClean="0"/>
              <a:t>condiciones</a:t>
            </a:r>
            <a:r>
              <a:rPr lang="en-US" sz="2200" dirty="0" smtClean="0"/>
              <a:t> de </a:t>
            </a:r>
            <a:r>
              <a:rPr lang="en-US" sz="2200" dirty="0" err="1" smtClean="0"/>
              <a:t>operación</a:t>
            </a:r>
            <a:r>
              <a:rPr lang="en-US" sz="2200" dirty="0" smtClean="0"/>
              <a:t> </a:t>
            </a:r>
            <a:r>
              <a:rPr lang="en-US" sz="2200" dirty="0" err="1" smtClean="0"/>
              <a:t>reales</a:t>
            </a:r>
            <a:r>
              <a:rPr lang="en-US" sz="2200" dirty="0" smtClean="0"/>
              <a:t> </a:t>
            </a:r>
            <a:r>
              <a:rPr lang="en-US" sz="2200" dirty="0" err="1" smtClean="0"/>
              <a:t>pueden</a:t>
            </a:r>
            <a:r>
              <a:rPr lang="en-US" sz="2200" dirty="0" smtClean="0"/>
              <a:t> </a:t>
            </a:r>
            <a:r>
              <a:rPr lang="en-US" sz="2200" dirty="0" err="1" smtClean="0"/>
              <a:t>tener</a:t>
            </a:r>
            <a:r>
              <a:rPr lang="en-US" sz="2200" dirty="0" smtClean="0"/>
              <a:t> </a:t>
            </a:r>
            <a:r>
              <a:rPr lang="en-US" sz="2200" dirty="0" err="1" smtClean="0"/>
              <a:t>variaciones</a:t>
            </a:r>
            <a:r>
              <a:rPr lang="en-US" sz="2200" dirty="0" smtClean="0"/>
              <a:t> </a:t>
            </a:r>
            <a:r>
              <a:rPr lang="en-US" sz="2200" dirty="0" err="1" smtClean="0"/>
              <a:t>considerables</a:t>
            </a:r>
            <a:r>
              <a:rPr lang="en-US" sz="2200" dirty="0" smtClean="0"/>
              <a:t>. </a:t>
            </a:r>
          </a:p>
          <a:p>
            <a:pPr marL="0" indent="0">
              <a:buNone/>
            </a:pPr>
            <a:endParaRPr lang="en-US" sz="2200" dirty="0" smtClean="0"/>
          </a:p>
          <a:p>
            <a:pPr algn="ctr">
              <a:buFont typeface="Wingdings" pitchFamily="2" charset="2"/>
              <a:buChar char="Ø"/>
            </a:pPr>
            <a:r>
              <a:rPr lang="en-US" sz="2200" dirty="0" err="1" smtClean="0"/>
              <a:t>Ejemplo</a:t>
            </a:r>
            <a:r>
              <a:rPr lang="en-US" sz="2200" dirty="0" smtClean="0"/>
              <a:t> </a:t>
            </a:r>
            <a:r>
              <a:rPr lang="en-US" sz="2200" dirty="0" err="1" smtClean="0"/>
              <a:t>para</a:t>
            </a:r>
            <a:r>
              <a:rPr lang="en-US" sz="2200" dirty="0" smtClean="0"/>
              <a:t> </a:t>
            </a:r>
            <a:r>
              <a:rPr lang="en-US" sz="2200" dirty="0" err="1" smtClean="0"/>
              <a:t>filtro</a:t>
            </a:r>
            <a:r>
              <a:rPr lang="en-US" sz="2200" dirty="0" smtClean="0"/>
              <a:t> de </a:t>
            </a:r>
            <a:r>
              <a:rPr lang="en-US" sz="2200" dirty="0" err="1" smtClean="0"/>
              <a:t>profundidad</a:t>
            </a:r>
            <a:r>
              <a:rPr lang="en-US" sz="2200" dirty="0" smtClean="0"/>
              <a:t> (P-SRF (N) </a:t>
            </a:r>
            <a:r>
              <a:rPr lang="en-US" sz="2200" dirty="0" err="1" smtClean="0"/>
              <a:t>Borosilicato</a:t>
            </a:r>
            <a:r>
              <a:rPr lang="en-US" sz="2200" dirty="0" smtClean="0"/>
              <a:t>)</a:t>
            </a:r>
          </a:p>
          <a:p>
            <a:pPr algn="ctr"/>
            <a:r>
              <a:rPr lang="es-MX" sz="2200" dirty="0" smtClean="0"/>
              <a:t>180 ciclos (30 min) a 121°C</a:t>
            </a:r>
          </a:p>
          <a:p>
            <a:pPr algn="ctr"/>
            <a:r>
              <a:rPr lang="es-MX" sz="2200" dirty="0" smtClean="0"/>
              <a:t>150 ciclos (20 min) a 131°C</a:t>
            </a:r>
          </a:p>
          <a:p>
            <a:pPr algn="ctr"/>
            <a:r>
              <a:rPr lang="es-MX" sz="2200" dirty="0" smtClean="0"/>
              <a:t>150 ciclos (10 min) a 141°C</a:t>
            </a:r>
          </a:p>
          <a:p>
            <a:pPr algn="ctr">
              <a:buFont typeface="Wingdings" pitchFamily="2" charset="2"/>
              <a:buChar char="Ø"/>
            </a:pPr>
            <a:r>
              <a:rPr lang="es-MX" sz="2200" dirty="0" smtClean="0"/>
              <a:t>Ejemplo para filtro de membrana de PP o PTFE: </a:t>
            </a:r>
          </a:p>
          <a:p>
            <a:pPr algn="ctr"/>
            <a:r>
              <a:rPr lang="es-MX" sz="2200" dirty="0" smtClean="0"/>
              <a:t>100 ciclos (30 min) a 121°C</a:t>
            </a:r>
          </a:p>
          <a:p>
            <a:pPr marL="0" indent="0" algn="ctr">
              <a:buNone/>
            </a:pPr>
            <a:endParaRPr lang="es-MX" sz="2200" dirty="0" smtClean="0"/>
          </a:p>
          <a:p>
            <a:r>
              <a:rPr lang="es-MX" sz="2200" dirty="0" smtClean="0"/>
              <a:t>Los filtros de profundidad P-SRF pueden ser esterilizados con VPHP (</a:t>
            </a:r>
            <a:r>
              <a:rPr lang="en-US" sz="2000" dirty="0"/>
              <a:t>Vapor Phase Hydrogen Peroxide</a:t>
            </a:r>
            <a:r>
              <a:rPr lang="es-MX" sz="2200" dirty="0" smtClean="0"/>
              <a:t>) más de 50 horas a </a:t>
            </a:r>
            <a:r>
              <a:rPr lang="en-US" sz="2000" dirty="0" smtClean="0"/>
              <a:t>30°C </a:t>
            </a:r>
            <a:r>
              <a:rPr lang="en-US" sz="2000" dirty="0"/>
              <a:t>@ &gt; 1.000 ppm H</a:t>
            </a:r>
            <a:r>
              <a:rPr lang="en-US" sz="2000" baseline="-25000" dirty="0"/>
              <a:t>2</a:t>
            </a:r>
            <a:r>
              <a:rPr lang="en-US" sz="2000" dirty="0"/>
              <a:t>O</a:t>
            </a:r>
            <a:r>
              <a:rPr lang="en-US" sz="2000" baseline="-25000" dirty="0"/>
              <a:t>2</a:t>
            </a:r>
            <a:r>
              <a:rPr lang="en-US" sz="2000" dirty="0"/>
              <a:t> 	</a:t>
            </a:r>
          </a:p>
          <a:p>
            <a:pPr marL="0" indent="0" algn="ctr">
              <a:buNone/>
            </a:pPr>
            <a:endParaRPr lang="es-MX" sz="2200" dirty="0" smtClean="0"/>
          </a:p>
          <a:p>
            <a:pPr mar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65641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Tratamiento  del Aire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58755"/>
            <a:ext cx="8291015" cy="495019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MX" sz="3000" dirty="0" smtClean="0"/>
              <a:t>Criterios relevantes para los Filtros </a:t>
            </a:r>
            <a:r>
              <a:rPr lang="es-MX" sz="3000" dirty="0"/>
              <a:t>E</a:t>
            </a:r>
            <a:r>
              <a:rPr lang="es-MX" sz="3000" dirty="0" smtClean="0"/>
              <a:t>stériles</a:t>
            </a:r>
          </a:p>
          <a:p>
            <a:pPr marL="0" indent="0" algn="ctr">
              <a:buNone/>
            </a:pPr>
            <a:endParaRPr lang="es-MX" sz="900" dirty="0" smtClean="0"/>
          </a:p>
          <a:p>
            <a:pPr algn="ctr"/>
            <a:r>
              <a:rPr lang="es-MX" sz="3000" dirty="0" smtClean="0"/>
              <a:t>Secado: </a:t>
            </a:r>
          </a:p>
          <a:p>
            <a:pPr algn="ctr"/>
            <a:endParaRPr lang="es-MX" sz="1400" dirty="0" smtClean="0"/>
          </a:p>
          <a:p>
            <a:pPr marL="0" indent="0">
              <a:buNone/>
            </a:pPr>
            <a:r>
              <a:rPr lang="en-US" sz="2200" dirty="0" err="1" smtClean="0"/>
              <a:t>Tras</a:t>
            </a:r>
            <a:r>
              <a:rPr lang="en-US" sz="2200" dirty="0" smtClean="0"/>
              <a:t> la </a:t>
            </a:r>
            <a:r>
              <a:rPr lang="en-US" sz="2200" dirty="0" err="1" smtClean="0"/>
              <a:t>esterilización</a:t>
            </a:r>
            <a:r>
              <a:rPr lang="en-US" sz="2200" dirty="0" smtClean="0"/>
              <a:t>, el </a:t>
            </a:r>
            <a:r>
              <a:rPr lang="en-US" sz="2200" dirty="0" err="1" smtClean="0"/>
              <a:t>filtro</a:t>
            </a:r>
            <a:r>
              <a:rPr lang="en-US" sz="2200" dirty="0" smtClean="0"/>
              <a:t> </a:t>
            </a:r>
            <a:r>
              <a:rPr lang="en-US" sz="2200" dirty="0" err="1" smtClean="0"/>
              <a:t>está</a:t>
            </a:r>
            <a:r>
              <a:rPr lang="en-US" sz="2200" dirty="0" smtClean="0"/>
              <a:t> </a:t>
            </a:r>
            <a:r>
              <a:rPr lang="en-US" sz="2200" dirty="0" err="1" smtClean="0"/>
              <a:t>totamente</a:t>
            </a:r>
            <a:r>
              <a:rPr lang="en-US" sz="2200" dirty="0" smtClean="0"/>
              <a:t> </a:t>
            </a:r>
            <a:r>
              <a:rPr lang="en-US" sz="2200" dirty="0" err="1" smtClean="0"/>
              <a:t>húmedo</a:t>
            </a:r>
            <a:r>
              <a:rPr lang="en-US" sz="2200" dirty="0" smtClean="0"/>
              <a:t> y el </a:t>
            </a:r>
            <a:r>
              <a:rPr lang="en-US" sz="2200" dirty="0" err="1" smtClean="0"/>
              <a:t>diferencial</a:t>
            </a:r>
            <a:r>
              <a:rPr lang="en-US" sz="2200" dirty="0" smtClean="0"/>
              <a:t> de </a:t>
            </a:r>
            <a:r>
              <a:rPr lang="en-US" sz="2200" dirty="0" err="1" smtClean="0"/>
              <a:t>presión</a:t>
            </a:r>
            <a:r>
              <a:rPr lang="en-US" sz="2200" dirty="0" smtClean="0"/>
              <a:t> </a:t>
            </a:r>
            <a:r>
              <a:rPr lang="en-US" sz="2200" dirty="0" err="1" smtClean="0"/>
              <a:t>comúnmente</a:t>
            </a:r>
            <a:r>
              <a:rPr lang="en-US" sz="2200" dirty="0" smtClean="0"/>
              <a:t> </a:t>
            </a:r>
            <a:r>
              <a:rPr lang="en-US" sz="2200" dirty="0" err="1" smtClean="0"/>
              <a:t>es</a:t>
            </a:r>
            <a:r>
              <a:rPr lang="en-US" sz="2200" dirty="0" smtClean="0"/>
              <a:t> </a:t>
            </a:r>
            <a:r>
              <a:rPr lang="en-US" sz="2200" dirty="0" err="1" smtClean="0"/>
              <a:t>más</a:t>
            </a:r>
            <a:r>
              <a:rPr lang="en-US" sz="2200" dirty="0" smtClean="0"/>
              <a:t> alto.</a:t>
            </a:r>
          </a:p>
          <a:p>
            <a:pPr marL="0" indent="0">
              <a:buNone/>
            </a:pPr>
            <a:endParaRPr lang="en-US" sz="2200" dirty="0" smtClean="0"/>
          </a:p>
          <a:p>
            <a:pPr marL="0" indent="0" algn="ctr">
              <a:buNone/>
            </a:pPr>
            <a:endParaRPr lang="es-MX" sz="2200" dirty="0" smtClean="0"/>
          </a:p>
          <a:p>
            <a:pPr marL="0" indent="0" algn="ctr">
              <a:buNone/>
            </a:pPr>
            <a:endParaRPr lang="en-US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316885"/>
            <a:ext cx="4900566" cy="24705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7894" y="3316885"/>
            <a:ext cx="4466105" cy="24705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312925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Tratamiento  del Aire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58755"/>
            <a:ext cx="8291015" cy="4950193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s-MX" sz="3000" dirty="0" smtClean="0"/>
              <a:t>Criterios relevantes para los Filtros </a:t>
            </a:r>
            <a:r>
              <a:rPr lang="es-MX" sz="3000" dirty="0"/>
              <a:t>E</a:t>
            </a:r>
            <a:r>
              <a:rPr lang="es-MX" sz="3000" dirty="0" smtClean="0"/>
              <a:t>stériles</a:t>
            </a:r>
          </a:p>
          <a:p>
            <a:pPr marL="0" indent="0" algn="ctr">
              <a:buNone/>
            </a:pPr>
            <a:endParaRPr lang="es-MX" sz="900" dirty="0" smtClean="0"/>
          </a:p>
          <a:p>
            <a:pPr algn="ctr"/>
            <a:r>
              <a:rPr lang="es-MX" sz="3000" dirty="0" smtClean="0"/>
              <a:t>Resistencia química y temperatura: </a:t>
            </a:r>
          </a:p>
          <a:p>
            <a:pPr algn="ctr"/>
            <a:endParaRPr lang="es-MX" sz="1400" dirty="0" smtClean="0"/>
          </a:p>
          <a:p>
            <a:pPr marL="0" indent="0">
              <a:buNone/>
            </a:pPr>
            <a:r>
              <a:rPr lang="en-US" sz="2200" dirty="0" smtClean="0"/>
              <a:t>La </a:t>
            </a:r>
            <a:r>
              <a:rPr lang="en-US" sz="2200" dirty="0" err="1" smtClean="0"/>
              <a:t>resistencia</a:t>
            </a:r>
            <a:r>
              <a:rPr lang="en-US" sz="2200" dirty="0" smtClean="0"/>
              <a:t> a </a:t>
            </a:r>
            <a:r>
              <a:rPr lang="en-US" sz="2200" dirty="0" err="1" smtClean="0"/>
              <a:t>vapores</a:t>
            </a:r>
            <a:r>
              <a:rPr lang="en-US" sz="2200" dirty="0" smtClean="0"/>
              <a:t> </a:t>
            </a:r>
            <a:r>
              <a:rPr lang="en-US" sz="2200" dirty="0" err="1" smtClean="0"/>
              <a:t>químicos</a:t>
            </a:r>
            <a:r>
              <a:rPr lang="en-US" sz="2200" dirty="0" smtClean="0"/>
              <a:t> de </a:t>
            </a:r>
            <a:r>
              <a:rPr lang="en-US" sz="2200" dirty="0" err="1" smtClean="0"/>
              <a:t>limpieza</a:t>
            </a:r>
            <a:r>
              <a:rPr lang="en-US" sz="2200" dirty="0" smtClean="0"/>
              <a:t> (CIP) </a:t>
            </a:r>
            <a:r>
              <a:rPr lang="en-US" sz="2200" dirty="0" err="1" smtClean="0"/>
              <a:t>así</a:t>
            </a:r>
            <a:r>
              <a:rPr lang="en-US" sz="2200" dirty="0" smtClean="0"/>
              <a:t> </a:t>
            </a:r>
            <a:r>
              <a:rPr lang="en-US" sz="2200" dirty="0" err="1" smtClean="0"/>
              <a:t>como</a:t>
            </a:r>
            <a:r>
              <a:rPr lang="en-US" sz="2200" dirty="0" smtClean="0"/>
              <a:t> </a:t>
            </a:r>
            <a:r>
              <a:rPr lang="en-US" sz="2200" dirty="0" err="1" smtClean="0"/>
              <a:t>las</a:t>
            </a:r>
            <a:r>
              <a:rPr lang="en-US" sz="2200" dirty="0" smtClean="0"/>
              <a:t> </a:t>
            </a:r>
            <a:r>
              <a:rPr lang="en-US" sz="2200" dirty="0" err="1" smtClean="0"/>
              <a:t>temperaturas</a:t>
            </a:r>
            <a:r>
              <a:rPr lang="en-US" sz="2200" dirty="0" smtClean="0"/>
              <a:t> de </a:t>
            </a:r>
            <a:r>
              <a:rPr lang="en-US" sz="2200" dirty="0" err="1" smtClean="0"/>
              <a:t>operación</a:t>
            </a:r>
            <a:r>
              <a:rPr lang="en-US" sz="2200" dirty="0" smtClean="0"/>
              <a:t> </a:t>
            </a:r>
            <a:r>
              <a:rPr lang="en-US" sz="2200" dirty="0" err="1" smtClean="0"/>
              <a:t>comprometen</a:t>
            </a:r>
            <a:r>
              <a:rPr lang="en-US" sz="2200" dirty="0"/>
              <a:t> </a:t>
            </a:r>
            <a:r>
              <a:rPr lang="en-US" sz="2200" dirty="0" smtClean="0"/>
              <a:t>la </a:t>
            </a:r>
            <a:r>
              <a:rPr lang="en-US" sz="2200" dirty="0" err="1" smtClean="0"/>
              <a:t>vida</a:t>
            </a:r>
            <a:r>
              <a:rPr lang="en-US" sz="2200" dirty="0" smtClean="0"/>
              <a:t> e </a:t>
            </a:r>
            <a:r>
              <a:rPr lang="en-US" sz="2200" dirty="0" err="1" smtClean="0"/>
              <a:t>integridad</a:t>
            </a:r>
            <a:r>
              <a:rPr lang="en-US" sz="2200" dirty="0" smtClean="0"/>
              <a:t> de los </a:t>
            </a:r>
            <a:r>
              <a:rPr lang="en-US" sz="2200" dirty="0" err="1" smtClean="0"/>
              <a:t>filtros</a:t>
            </a:r>
            <a:r>
              <a:rPr lang="en-US" sz="2200" dirty="0" smtClean="0"/>
              <a:t>.</a:t>
            </a:r>
          </a:p>
          <a:p>
            <a:pPr marL="0" indent="0">
              <a:buNone/>
            </a:pPr>
            <a:endParaRPr lang="es-MX" sz="900" dirty="0"/>
          </a:p>
          <a:p>
            <a:pPr marL="0" indent="0">
              <a:buNone/>
            </a:pPr>
            <a:r>
              <a:rPr lang="es-MX" sz="2200" dirty="0" smtClean="0"/>
              <a:t>Los filtros de membrana con estructura de polipropileno tendrán menor resistencia a la presión diferencial conforme la temperatura se incremente además de ser más sensibles a solventes orgánicos.</a:t>
            </a:r>
          </a:p>
          <a:p>
            <a:pPr marL="0" indent="0">
              <a:buNone/>
            </a:pPr>
            <a:endParaRPr lang="es-MX" sz="900" dirty="0" smtClean="0"/>
          </a:p>
          <a:p>
            <a:pPr marL="0" indent="0">
              <a:buNone/>
            </a:pPr>
            <a:r>
              <a:rPr lang="es-MX" sz="2200" dirty="0" smtClean="0"/>
              <a:t>Los filtro de profundidad de fibras de </a:t>
            </a:r>
            <a:r>
              <a:rPr lang="es-MX" sz="2200" dirty="0" err="1" smtClean="0"/>
              <a:t>borosilicato</a:t>
            </a:r>
            <a:r>
              <a:rPr lang="es-MX" sz="2200" dirty="0" smtClean="0"/>
              <a:t> son más sensibles a vapores de CIP como Sosa Caustica o ácido nítrico (</a:t>
            </a:r>
            <a:r>
              <a:rPr lang="es-MX" sz="2200" dirty="0" err="1" smtClean="0"/>
              <a:t>NaOH</a:t>
            </a:r>
            <a:r>
              <a:rPr lang="es-MX" sz="2200" dirty="0" smtClean="0"/>
              <a:t>, HNO</a:t>
            </a:r>
            <a:r>
              <a:rPr lang="es-MX" sz="2200" baseline="-25000" dirty="0" smtClean="0"/>
              <a:t>3</a:t>
            </a:r>
            <a:r>
              <a:rPr lang="es-MX" sz="2200" dirty="0" smtClean="0"/>
              <a:t>)</a:t>
            </a:r>
            <a:endParaRPr lang="en-US" sz="2200" dirty="0" smtClean="0"/>
          </a:p>
          <a:p>
            <a:pPr marL="0" indent="0">
              <a:buNone/>
            </a:pPr>
            <a:endParaRPr lang="en-US" sz="2200" dirty="0" smtClean="0"/>
          </a:p>
          <a:p>
            <a:pPr marL="0" indent="0" algn="ctr">
              <a:buNone/>
            </a:pPr>
            <a:endParaRPr lang="es-MX" sz="2200" dirty="0" smtClean="0"/>
          </a:p>
          <a:p>
            <a:pPr mar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89476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5588" y="2714625"/>
            <a:ext cx="3316287" cy="246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9550" y="2711450"/>
            <a:ext cx="3406775" cy="247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Tratamiento  del Aire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18866"/>
            <a:ext cx="8291015" cy="5353333"/>
          </a:xfrm>
        </p:spPr>
        <p:txBody>
          <a:bodyPr/>
          <a:lstStyle/>
          <a:p>
            <a:pPr marL="0" indent="0" algn="ctr">
              <a:buNone/>
            </a:pPr>
            <a:r>
              <a:rPr lang="es-MX" sz="3700" dirty="0"/>
              <a:t>¿Cómo lo conseguimos?</a:t>
            </a:r>
          </a:p>
          <a:p>
            <a:pPr marL="0" indent="0" algn="ctr">
              <a:buNone/>
            </a:pPr>
            <a:r>
              <a:rPr lang="es-MX" sz="3000" dirty="0" smtClean="0"/>
              <a:t>Filtros estériles</a:t>
            </a:r>
          </a:p>
          <a:p>
            <a:pPr marL="0" indent="0" algn="ctr">
              <a:buNone/>
            </a:pPr>
            <a:endParaRPr lang="es-MX" sz="3000" dirty="0" smtClean="0"/>
          </a:p>
          <a:p>
            <a:pPr marL="0" indent="0" algn="ctr">
              <a:buNone/>
            </a:pPr>
            <a:endParaRPr lang="es-MX" sz="3000" dirty="0" smtClean="0"/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8" name="Rectangle 11"/>
          <p:cNvSpPr txBox="1">
            <a:spLocks noChangeArrowheads="1"/>
          </p:cNvSpPr>
          <p:nvPr/>
        </p:nvSpPr>
        <p:spPr bwMode="black">
          <a:xfrm>
            <a:off x="1541681" y="2057400"/>
            <a:ext cx="3248025" cy="6445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b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n-US" sz="2000" b="1" kern="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Filtro</a:t>
            </a:r>
            <a:r>
              <a:rPr lang="en-US" sz="2000" b="1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000" b="1" kern="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estéril</a:t>
            </a:r>
            <a:r>
              <a:rPr lang="en-US" sz="2000" b="1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de </a:t>
            </a:r>
            <a:r>
              <a:rPr lang="en-US" sz="2000" b="1" kern="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Profundidad</a:t>
            </a:r>
            <a:endParaRPr lang="en-US" sz="2000" b="1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5308600" y="2672678"/>
            <a:ext cx="3467100" cy="311852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>
              <a:spcBef>
                <a:spcPct val="20000"/>
              </a:spcBef>
              <a:spcAft>
                <a:spcPct val="40000"/>
              </a:spcAft>
              <a:buClr>
                <a:srgbClr val="0063CE"/>
              </a:buClr>
              <a:defRPr/>
            </a:pPr>
            <a:endParaRPr lang="en-US" sz="1400" kern="0" dirty="0" smtClean="0">
              <a:solidFill>
                <a:schemeClr val="bg1"/>
              </a:solidFill>
            </a:endParaRPr>
          </a:p>
          <a:p>
            <a:pPr marL="342900" indent="-342900">
              <a:spcBef>
                <a:spcPct val="20000"/>
              </a:spcBef>
              <a:spcAft>
                <a:spcPct val="40000"/>
              </a:spcAft>
              <a:buClr>
                <a:srgbClr val="0063CE"/>
              </a:buClr>
              <a:defRPr/>
            </a:pPr>
            <a:r>
              <a:rPr lang="en-US" sz="1400" kern="0" dirty="0" err="1" smtClean="0">
                <a:solidFill>
                  <a:schemeClr val="bg1"/>
                </a:solidFill>
              </a:rPr>
              <a:t>Tamaños</a:t>
            </a:r>
            <a:r>
              <a:rPr lang="en-US" sz="1400" kern="0" dirty="0" smtClean="0">
                <a:solidFill>
                  <a:schemeClr val="bg1"/>
                </a:solidFill>
              </a:rPr>
              <a:t> de </a:t>
            </a:r>
            <a:r>
              <a:rPr lang="en-US" sz="1400" kern="0" dirty="0" err="1" smtClean="0">
                <a:solidFill>
                  <a:schemeClr val="bg1"/>
                </a:solidFill>
              </a:rPr>
              <a:t>poros</a:t>
            </a:r>
            <a:r>
              <a:rPr lang="en-US" sz="1400" kern="0" dirty="0" smtClean="0">
                <a:solidFill>
                  <a:schemeClr val="bg1"/>
                </a:solidFill>
              </a:rPr>
              <a:t> </a:t>
            </a:r>
            <a:r>
              <a:rPr lang="en-US" sz="1400" kern="0" dirty="0" err="1" smtClean="0">
                <a:solidFill>
                  <a:schemeClr val="bg1"/>
                </a:solidFill>
              </a:rPr>
              <a:t>definidos</a:t>
            </a:r>
            <a:r>
              <a:rPr lang="en-US" sz="1400" kern="0" dirty="0" smtClean="0">
                <a:solidFill>
                  <a:schemeClr val="bg1"/>
                </a:solidFill>
              </a:rPr>
              <a:t> </a:t>
            </a:r>
            <a:r>
              <a:rPr lang="en-US" sz="1400" kern="0" dirty="0" err="1" smtClean="0">
                <a:solidFill>
                  <a:schemeClr val="bg1"/>
                </a:solidFill>
              </a:rPr>
              <a:t>precisamente</a:t>
            </a:r>
            <a:endParaRPr lang="en-US" sz="1400" kern="0" dirty="0">
              <a:solidFill>
                <a:schemeClr val="bg1"/>
              </a:solidFill>
              <a:latin typeface="+mn-lt"/>
            </a:endParaRPr>
          </a:p>
          <a:p>
            <a:pPr marL="342900" indent="-342900">
              <a:spcBef>
                <a:spcPct val="20000"/>
              </a:spcBef>
              <a:spcAft>
                <a:spcPct val="40000"/>
              </a:spcAft>
              <a:buClr>
                <a:srgbClr val="0063CE"/>
              </a:buClr>
              <a:defRPr/>
            </a:pPr>
            <a:r>
              <a:rPr lang="en-US" sz="1400" kern="0" dirty="0">
                <a:solidFill>
                  <a:schemeClr val="bg1"/>
                </a:solidFill>
                <a:latin typeface="+mn-lt"/>
              </a:rPr>
              <a:t>LRV &gt; 7/cm2 </a:t>
            </a:r>
            <a:endParaRPr lang="en-US" sz="1400" kern="0" dirty="0" smtClean="0">
              <a:solidFill>
                <a:schemeClr val="bg1"/>
              </a:solidFill>
              <a:latin typeface="+mn-lt"/>
            </a:endParaRPr>
          </a:p>
          <a:p>
            <a:pPr marL="342900" indent="-342900">
              <a:spcBef>
                <a:spcPct val="20000"/>
              </a:spcBef>
              <a:spcAft>
                <a:spcPct val="40000"/>
              </a:spcAft>
              <a:buClr>
                <a:srgbClr val="0063CE"/>
              </a:buClr>
              <a:defRPr/>
            </a:pPr>
            <a:r>
              <a:rPr lang="en-US" sz="1400" kern="0" dirty="0" err="1" smtClean="0">
                <a:solidFill>
                  <a:schemeClr val="bg1"/>
                </a:solidFill>
                <a:latin typeface="+mn-lt"/>
              </a:rPr>
              <a:t>Excelente</a:t>
            </a:r>
            <a:r>
              <a:rPr lang="en-US" sz="1400" kern="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1400" kern="0" dirty="0" err="1" smtClean="0">
                <a:solidFill>
                  <a:schemeClr val="bg1"/>
                </a:solidFill>
                <a:latin typeface="+mn-lt"/>
              </a:rPr>
              <a:t>secado</a:t>
            </a:r>
            <a:endParaRPr lang="en-US" sz="1400" kern="0" dirty="0">
              <a:solidFill>
                <a:schemeClr val="bg1"/>
              </a:solidFill>
              <a:latin typeface="+mn-lt"/>
            </a:endParaRPr>
          </a:p>
          <a:p>
            <a:pPr marL="342900" indent="-342900">
              <a:spcBef>
                <a:spcPct val="20000"/>
              </a:spcBef>
              <a:spcAft>
                <a:spcPct val="40000"/>
              </a:spcAft>
              <a:buClr>
                <a:srgbClr val="0063CE"/>
              </a:buClr>
              <a:defRPr/>
            </a:pPr>
            <a:r>
              <a:rPr lang="en-US" sz="1400" kern="0" dirty="0">
                <a:solidFill>
                  <a:schemeClr val="bg1"/>
                </a:solidFill>
                <a:latin typeface="+mn-lt"/>
              </a:rPr>
              <a:t>Para </a:t>
            </a:r>
            <a:r>
              <a:rPr lang="en-US" sz="1400" kern="0" dirty="0" err="1">
                <a:solidFill>
                  <a:schemeClr val="bg1"/>
                </a:solidFill>
                <a:latin typeface="+mn-lt"/>
              </a:rPr>
              <a:t>contacto</a:t>
            </a:r>
            <a:r>
              <a:rPr lang="en-US" sz="1400" kern="0" dirty="0">
                <a:solidFill>
                  <a:schemeClr val="bg1"/>
                </a:solidFill>
                <a:latin typeface="+mn-lt"/>
              </a:rPr>
              <a:t> con </a:t>
            </a:r>
            <a:r>
              <a:rPr lang="en-US" sz="1400" kern="0" dirty="0" err="1">
                <a:solidFill>
                  <a:schemeClr val="bg1"/>
                </a:solidFill>
                <a:latin typeface="+mn-lt"/>
              </a:rPr>
              <a:t>alimentos</a:t>
            </a:r>
            <a:r>
              <a:rPr lang="en-US" sz="1400" kern="0" dirty="0">
                <a:solidFill>
                  <a:schemeClr val="bg1"/>
                </a:solidFill>
                <a:latin typeface="+mn-lt"/>
              </a:rPr>
              <a:t> CFR Title 21 </a:t>
            </a:r>
          </a:p>
          <a:p>
            <a:pPr marL="342900" indent="-342900">
              <a:spcBef>
                <a:spcPct val="20000"/>
              </a:spcBef>
              <a:spcAft>
                <a:spcPct val="40000"/>
              </a:spcAft>
              <a:buClr>
                <a:srgbClr val="0063CE"/>
              </a:buClr>
              <a:defRPr/>
            </a:pPr>
            <a:r>
              <a:rPr lang="en-US" sz="1400" kern="0" dirty="0">
                <a:solidFill>
                  <a:schemeClr val="bg1"/>
                </a:solidFill>
                <a:latin typeface="+mn-lt"/>
              </a:rPr>
              <a:t>Para </a:t>
            </a:r>
            <a:r>
              <a:rPr lang="en-US" sz="1400" kern="0" dirty="0" err="1">
                <a:solidFill>
                  <a:schemeClr val="bg1"/>
                </a:solidFill>
                <a:latin typeface="+mn-lt"/>
              </a:rPr>
              <a:t>contacto</a:t>
            </a:r>
            <a:r>
              <a:rPr lang="en-US" sz="1400" kern="0" dirty="0">
                <a:solidFill>
                  <a:schemeClr val="bg1"/>
                </a:solidFill>
                <a:latin typeface="+mn-lt"/>
              </a:rPr>
              <a:t> con </a:t>
            </a:r>
            <a:r>
              <a:rPr lang="en-US" sz="1400" kern="0" dirty="0" err="1">
                <a:solidFill>
                  <a:schemeClr val="bg1"/>
                </a:solidFill>
                <a:latin typeface="+mn-lt"/>
              </a:rPr>
              <a:t>alimentos</a:t>
            </a:r>
            <a:r>
              <a:rPr lang="en-US" sz="1400" kern="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1400" kern="0" dirty="0" smtClean="0">
                <a:solidFill>
                  <a:schemeClr val="bg1"/>
                </a:solidFill>
                <a:latin typeface="+mn-lt"/>
              </a:rPr>
              <a:t>1935/2004/EC</a:t>
            </a:r>
          </a:p>
          <a:p>
            <a:pPr marL="342900" indent="-342900" algn="l">
              <a:spcBef>
                <a:spcPct val="20000"/>
              </a:spcBef>
              <a:spcAft>
                <a:spcPct val="40000"/>
              </a:spcAft>
              <a:buClr>
                <a:srgbClr val="0063CE"/>
              </a:buClr>
              <a:buFontTx/>
              <a:buChar char="•"/>
              <a:defRPr/>
            </a:pPr>
            <a:endParaRPr lang="en-US" sz="1400" b="1" kern="0" dirty="0">
              <a:solidFill>
                <a:schemeClr val="accent2"/>
              </a:solidFill>
              <a:latin typeface="+mn-lt"/>
            </a:endParaRPr>
          </a:p>
        </p:txBody>
      </p:sp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9550" y="3397250"/>
            <a:ext cx="3406775" cy="247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419225" y="2672679"/>
            <a:ext cx="3589338" cy="319472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80000"/>
              </a:lnSpc>
              <a:defRPr/>
            </a:pPr>
            <a:endParaRPr lang="en-US" sz="1400" kern="0" dirty="0">
              <a:solidFill>
                <a:schemeClr val="bg1"/>
              </a:solidFill>
              <a:latin typeface="+mn-lt"/>
            </a:endParaRPr>
          </a:p>
          <a:p>
            <a:pPr>
              <a:lnSpc>
                <a:spcPct val="80000"/>
              </a:lnSpc>
              <a:defRPr/>
            </a:pPr>
            <a:r>
              <a:rPr lang="en-US" sz="1400" kern="0" dirty="0" err="1">
                <a:solidFill>
                  <a:schemeClr val="bg1"/>
                </a:solidFill>
                <a:latin typeface="+mn-lt"/>
              </a:rPr>
              <a:t>Robusto</a:t>
            </a:r>
            <a:endParaRPr lang="en-US" sz="1400" kern="0" dirty="0">
              <a:solidFill>
                <a:schemeClr val="bg1"/>
              </a:solidFill>
              <a:latin typeface="+mn-lt"/>
            </a:endParaRPr>
          </a:p>
          <a:p>
            <a:pPr>
              <a:lnSpc>
                <a:spcPct val="80000"/>
              </a:lnSpc>
              <a:defRPr/>
            </a:pPr>
            <a:endParaRPr lang="en-US" sz="1400" kern="0" dirty="0">
              <a:solidFill>
                <a:schemeClr val="bg1"/>
              </a:solidFill>
              <a:latin typeface="+mn-lt"/>
            </a:endParaRPr>
          </a:p>
          <a:p>
            <a:pPr>
              <a:lnSpc>
                <a:spcPct val="80000"/>
              </a:lnSpc>
              <a:defRPr/>
            </a:pPr>
            <a:r>
              <a:rPr lang="en-US" sz="1400" kern="0" dirty="0" err="1">
                <a:solidFill>
                  <a:schemeClr val="bg1"/>
                </a:solidFill>
                <a:latin typeface="+mn-lt"/>
              </a:rPr>
              <a:t>Muy</a:t>
            </a:r>
            <a:r>
              <a:rPr lang="en-US" sz="1400" kern="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1400" kern="0" dirty="0" smtClean="0">
                <a:solidFill>
                  <a:schemeClr val="bg1"/>
                </a:solidFill>
                <a:latin typeface="+mn-lt"/>
              </a:rPr>
              <a:t>durable (</a:t>
            </a:r>
            <a:r>
              <a:rPr lang="en-US" sz="1400" kern="0" dirty="0" err="1" smtClean="0">
                <a:solidFill>
                  <a:schemeClr val="bg1"/>
                </a:solidFill>
                <a:latin typeface="+mn-lt"/>
              </a:rPr>
              <a:t>alta</a:t>
            </a:r>
            <a:r>
              <a:rPr lang="en-US" sz="1400" kern="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1400" kern="0" dirty="0" err="1" smtClean="0">
                <a:solidFill>
                  <a:schemeClr val="bg1"/>
                </a:solidFill>
                <a:latin typeface="+mn-lt"/>
              </a:rPr>
              <a:t>capacidad</a:t>
            </a:r>
            <a:r>
              <a:rPr lang="en-US" sz="1400" kern="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1400" kern="0" dirty="0" err="1" smtClean="0">
                <a:solidFill>
                  <a:schemeClr val="bg1"/>
                </a:solidFill>
                <a:latin typeface="+mn-lt"/>
              </a:rPr>
              <a:t>retención</a:t>
            </a:r>
            <a:r>
              <a:rPr lang="en-US" sz="1400" kern="0" dirty="0" smtClean="0">
                <a:solidFill>
                  <a:schemeClr val="bg1"/>
                </a:solidFill>
                <a:latin typeface="+mn-lt"/>
              </a:rPr>
              <a:t> mg)</a:t>
            </a:r>
            <a:endParaRPr lang="en-US" sz="1400" kern="0" dirty="0">
              <a:solidFill>
                <a:schemeClr val="bg1"/>
              </a:solidFill>
              <a:latin typeface="+mn-lt"/>
            </a:endParaRPr>
          </a:p>
          <a:p>
            <a:pPr>
              <a:lnSpc>
                <a:spcPct val="80000"/>
              </a:lnSpc>
              <a:defRPr/>
            </a:pPr>
            <a:endParaRPr lang="en-US" sz="1400" kern="0" dirty="0">
              <a:solidFill>
                <a:schemeClr val="bg1"/>
              </a:solidFill>
              <a:latin typeface="+mn-lt"/>
            </a:endParaRPr>
          </a:p>
          <a:p>
            <a:pPr>
              <a:lnSpc>
                <a:spcPct val="80000"/>
              </a:lnSpc>
              <a:defRPr/>
            </a:pPr>
            <a:r>
              <a:rPr lang="en-US" sz="1400" kern="0" dirty="0">
                <a:solidFill>
                  <a:schemeClr val="bg1"/>
                </a:solidFill>
                <a:latin typeface="+mn-lt"/>
              </a:rPr>
              <a:t>LRV &gt; 7/cm2</a:t>
            </a:r>
          </a:p>
          <a:p>
            <a:pPr>
              <a:lnSpc>
                <a:spcPct val="80000"/>
              </a:lnSpc>
              <a:defRPr/>
            </a:pPr>
            <a:endParaRPr lang="en-US" sz="1400" kern="0" dirty="0">
              <a:solidFill>
                <a:schemeClr val="bg1"/>
              </a:solidFill>
              <a:latin typeface="+mn-lt"/>
            </a:endParaRPr>
          </a:p>
          <a:p>
            <a:pPr>
              <a:lnSpc>
                <a:spcPct val="80000"/>
              </a:lnSpc>
              <a:defRPr/>
            </a:pPr>
            <a:r>
              <a:rPr lang="en-US" sz="1400" kern="0" dirty="0">
                <a:solidFill>
                  <a:schemeClr val="bg1"/>
                </a:solidFill>
                <a:latin typeface="+mn-lt"/>
              </a:rPr>
              <a:t>VPHP </a:t>
            </a:r>
            <a:r>
              <a:rPr lang="en-US" sz="1400" kern="0" dirty="0" err="1">
                <a:solidFill>
                  <a:schemeClr val="bg1"/>
                </a:solidFill>
                <a:latin typeface="+mn-lt"/>
              </a:rPr>
              <a:t>posible</a:t>
            </a:r>
            <a:endParaRPr lang="en-US" sz="1400" kern="0" dirty="0">
              <a:solidFill>
                <a:schemeClr val="bg1"/>
              </a:solidFill>
              <a:latin typeface="+mn-lt"/>
            </a:endParaRPr>
          </a:p>
          <a:p>
            <a:pPr>
              <a:lnSpc>
                <a:spcPct val="80000"/>
              </a:lnSpc>
              <a:defRPr/>
            </a:pPr>
            <a:endParaRPr lang="en-US" sz="1400" kern="0" dirty="0">
              <a:solidFill>
                <a:schemeClr val="bg1"/>
              </a:solidFill>
              <a:latin typeface="+mn-lt"/>
            </a:endParaRPr>
          </a:p>
          <a:p>
            <a:pPr>
              <a:lnSpc>
                <a:spcPct val="80000"/>
              </a:lnSpc>
              <a:defRPr/>
            </a:pPr>
            <a:r>
              <a:rPr lang="en-US" sz="1400" kern="0" dirty="0" err="1">
                <a:solidFill>
                  <a:schemeClr val="bg1"/>
                </a:solidFill>
                <a:latin typeface="+mn-lt"/>
              </a:rPr>
              <a:t>Posible</a:t>
            </a:r>
            <a:r>
              <a:rPr lang="en-US" sz="1400" kern="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1400" kern="0" dirty="0" err="1">
                <a:solidFill>
                  <a:schemeClr val="bg1"/>
                </a:solidFill>
                <a:latin typeface="+mn-lt"/>
              </a:rPr>
              <a:t>esterilizarlo</a:t>
            </a:r>
            <a:r>
              <a:rPr lang="en-US" sz="1400" kern="0" dirty="0">
                <a:solidFill>
                  <a:schemeClr val="bg1"/>
                </a:solidFill>
                <a:latin typeface="+mn-lt"/>
              </a:rPr>
              <a:t> en </a:t>
            </a:r>
            <a:r>
              <a:rPr lang="en-US" sz="1400" kern="0" dirty="0" err="1">
                <a:solidFill>
                  <a:schemeClr val="bg1"/>
                </a:solidFill>
                <a:latin typeface="+mn-lt"/>
              </a:rPr>
              <a:t>flujo</a:t>
            </a:r>
            <a:r>
              <a:rPr lang="en-US" sz="1400" kern="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1400" kern="0" dirty="0" err="1">
                <a:solidFill>
                  <a:schemeClr val="bg1"/>
                </a:solidFill>
                <a:latin typeface="+mn-lt"/>
              </a:rPr>
              <a:t>inverso</a:t>
            </a:r>
            <a:r>
              <a:rPr lang="en-US" sz="1400" kern="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1400" kern="0" dirty="0" err="1">
                <a:solidFill>
                  <a:schemeClr val="bg1"/>
                </a:solidFill>
                <a:latin typeface="+mn-lt"/>
              </a:rPr>
              <a:t>también</a:t>
            </a:r>
            <a:endParaRPr lang="en-US" sz="1400" kern="0" dirty="0">
              <a:solidFill>
                <a:schemeClr val="bg1"/>
              </a:solidFill>
              <a:latin typeface="+mn-lt"/>
            </a:endParaRPr>
          </a:p>
          <a:p>
            <a:pPr>
              <a:lnSpc>
                <a:spcPct val="80000"/>
              </a:lnSpc>
              <a:defRPr/>
            </a:pPr>
            <a:endParaRPr lang="en-US" sz="1400" kern="0" dirty="0">
              <a:solidFill>
                <a:schemeClr val="bg1"/>
              </a:solidFill>
              <a:latin typeface="+mn-lt"/>
            </a:endParaRPr>
          </a:p>
          <a:p>
            <a:pPr>
              <a:lnSpc>
                <a:spcPct val="80000"/>
              </a:lnSpc>
              <a:defRPr/>
            </a:pPr>
            <a:r>
              <a:rPr lang="en-US" sz="1400" kern="0" dirty="0" err="1">
                <a:solidFill>
                  <a:schemeClr val="bg1"/>
                </a:solidFill>
                <a:latin typeface="+mn-lt"/>
              </a:rPr>
              <a:t>Hasta</a:t>
            </a:r>
            <a:r>
              <a:rPr lang="en-US" sz="1400" kern="0" dirty="0">
                <a:solidFill>
                  <a:schemeClr val="bg1"/>
                </a:solidFill>
                <a:latin typeface="+mn-lt"/>
              </a:rPr>
              <a:t> to 200°C / 392°F </a:t>
            </a:r>
          </a:p>
          <a:p>
            <a:pPr>
              <a:lnSpc>
                <a:spcPct val="80000"/>
              </a:lnSpc>
              <a:defRPr/>
            </a:pPr>
            <a:endParaRPr lang="en-US" sz="1400" kern="0" dirty="0">
              <a:solidFill>
                <a:schemeClr val="bg1"/>
              </a:solidFill>
              <a:latin typeface="+mn-lt"/>
            </a:endParaRPr>
          </a:p>
          <a:p>
            <a:pPr>
              <a:lnSpc>
                <a:spcPct val="80000"/>
              </a:lnSpc>
              <a:defRPr/>
            </a:pPr>
            <a:r>
              <a:rPr lang="en-US" sz="1400" kern="0" dirty="0">
                <a:solidFill>
                  <a:schemeClr val="bg1"/>
                </a:solidFill>
                <a:latin typeface="+mn-lt"/>
              </a:rPr>
              <a:t>Para </a:t>
            </a:r>
            <a:r>
              <a:rPr lang="en-US" sz="1400" kern="0" dirty="0" err="1">
                <a:solidFill>
                  <a:schemeClr val="bg1"/>
                </a:solidFill>
                <a:latin typeface="+mn-lt"/>
              </a:rPr>
              <a:t>contacto</a:t>
            </a:r>
            <a:r>
              <a:rPr lang="en-US" sz="1400" kern="0" dirty="0">
                <a:solidFill>
                  <a:schemeClr val="bg1"/>
                </a:solidFill>
                <a:latin typeface="+mn-lt"/>
              </a:rPr>
              <a:t> con </a:t>
            </a:r>
            <a:r>
              <a:rPr lang="en-US" sz="1400" kern="0" dirty="0" err="1">
                <a:solidFill>
                  <a:schemeClr val="bg1"/>
                </a:solidFill>
                <a:latin typeface="+mn-lt"/>
              </a:rPr>
              <a:t>alimentos</a:t>
            </a:r>
            <a:r>
              <a:rPr lang="en-US" sz="1400" kern="0" dirty="0">
                <a:solidFill>
                  <a:schemeClr val="bg1"/>
                </a:solidFill>
                <a:latin typeface="+mn-lt"/>
              </a:rPr>
              <a:t> CFR Title 21 </a:t>
            </a:r>
          </a:p>
          <a:p>
            <a:pPr>
              <a:lnSpc>
                <a:spcPct val="80000"/>
              </a:lnSpc>
              <a:defRPr/>
            </a:pPr>
            <a:endParaRPr lang="en-US" sz="1400" kern="0" dirty="0">
              <a:solidFill>
                <a:schemeClr val="bg1"/>
              </a:solidFill>
              <a:latin typeface="+mn-lt"/>
            </a:endParaRPr>
          </a:p>
          <a:p>
            <a:pPr>
              <a:lnSpc>
                <a:spcPct val="80000"/>
              </a:lnSpc>
              <a:defRPr/>
            </a:pPr>
            <a:r>
              <a:rPr lang="en-US" sz="1400" kern="0" dirty="0">
                <a:solidFill>
                  <a:schemeClr val="bg1"/>
                </a:solidFill>
                <a:latin typeface="+mn-lt"/>
              </a:rPr>
              <a:t>Para </a:t>
            </a:r>
            <a:r>
              <a:rPr lang="en-US" sz="1400" kern="0" dirty="0" err="1">
                <a:solidFill>
                  <a:schemeClr val="bg1"/>
                </a:solidFill>
                <a:latin typeface="+mn-lt"/>
              </a:rPr>
              <a:t>contacto</a:t>
            </a:r>
            <a:r>
              <a:rPr lang="en-US" sz="1400" kern="0" dirty="0">
                <a:solidFill>
                  <a:schemeClr val="bg1"/>
                </a:solidFill>
                <a:latin typeface="+mn-lt"/>
              </a:rPr>
              <a:t> con </a:t>
            </a:r>
            <a:r>
              <a:rPr lang="en-US" sz="1400" kern="0" dirty="0" err="1">
                <a:solidFill>
                  <a:schemeClr val="bg1"/>
                </a:solidFill>
                <a:latin typeface="+mn-lt"/>
              </a:rPr>
              <a:t>alimentos</a:t>
            </a:r>
            <a:r>
              <a:rPr lang="en-US" sz="1400" kern="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1400" kern="0" dirty="0" smtClean="0">
                <a:solidFill>
                  <a:schemeClr val="bg1"/>
                </a:solidFill>
                <a:latin typeface="+mn-lt"/>
              </a:rPr>
              <a:t>1935/2004/EC</a:t>
            </a:r>
          </a:p>
          <a:p>
            <a:pPr>
              <a:lnSpc>
                <a:spcPct val="80000"/>
              </a:lnSpc>
              <a:defRPr/>
            </a:pPr>
            <a:endParaRPr lang="es-MX" sz="1400" kern="0" dirty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  <a:defRPr/>
            </a:pPr>
            <a:r>
              <a:rPr lang="es-MX" sz="1400" kern="0" dirty="0" smtClean="0">
                <a:solidFill>
                  <a:schemeClr val="bg1"/>
                </a:solidFill>
                <a:latin typeface="+mn-lt"/>
              </a:rPr>
              <a:t>Mayor retención de virus y parásitos</a:t>
            </a:r>
            <a:endParaRPr lang="es-MX" sz="1400" kern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1" name="Rectangle 11"/>
          <p:cNvSpPr txBox="1">
            <a:spLocks noChangeArrowheads="1"/>
          </p:cNvSpPr>
          <p:nvPr/>
        </p:nvSpPr>
        <p:spPr bwMode="black">
          <a:xfrm>
            <a:off x="5365969" y="2057400"/>
            <a:ext cx="3248025" cy="6445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b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n-US" sz="2000" b="1" kern="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Filtro</a:t>
            </a:r>
            <a:r>
              <a:rPr lang="en-US" sz="2000" b="1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000" b="1" kern="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estéril</a:t>
            </a:r>
            <a:r>
              <a:rPr lang="en-US" sz="2000" b="1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de </a:t>
            </a:r>
            <a:r>
              <a:rPr lang="en-US" sz="2000" b="1" kern="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Membrana</a:t>
            </a:r>
            <a:endParaRPr lang="en-US" sz="2000" b="1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70889392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Tratamiento  del Aire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18867"/>
            <a:ext cx="8291015" cy="5090082"/>
          </a:xfrm>
        </p:spPr>
        <p:txBody>
          <a:bodyPr/>
          <a:lstStyle/>
          <a:p>
            <a:pPr marL="0" indent="0" algn="ctr">
              <a:buNone/>
            </a:pPr>
            <a:r>
              <a:rPr lang="es-MX" sz="3600" dirty="0"/>
              <a:t>¿Cómo lo conseguimos?</a:t>
            </a:r>
          </a:p>
          <a:p>
            <a:pPr marL="0" indent="0" algn="ctr">
              <a:buNone/>
            </a:pPr>
            <a:r>
              <a:rPr lang="es-MX" sz="3000" dirty="0" smtClean="0"/>
              <a:t>Filtros estériles</a:t>
            </a:r>
          </a:p>
          <a:p>
            <a:pPr marL="0" indent="0" algn="ctr">
              <a:buNone/>
            </a:pPr>
            <a:endParaRPr lang="es-MX" sz="3000" dirty="0" smtClean="0"/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8" name="Rectangle 11"/>
          <p:cNvSpPr txBox="1">
            <a:spLocks noChangeArrowheads="1"/>
          </p:cNvSpPr>
          <p:nvPr/>
        </p:nvSpPr>
        <p:spPr bwMode="black">
          <a:xfrm>
            <a:off x="845645" y="1761989"/>
            <a:ext cx="3248025" cy="6445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b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sz="2000" b="1" kern="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Filtro</a:t>
            </a:r>
            <a:r>
              <a:rPr lang="en-US" sz="2000" b="1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000" b="1" kern="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estéril</a:t>
            </a:r>
            <a:r>
              <a:rPr lang="en-US" sz="2000" b="1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de </a:t>
            </a:r>
            <a:r>
              <a:rPr lang="en-US" sz="2000" b="1" kern="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Profundidad</a:t>
            </a:r>
            <a:endParaRPr lang="en-US" sz="2000" b="1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1" name="Rectangle 11"/>
          <p:cNvSpPr txBox="1">
            <a:spLocks noChangeArrowheads="1"/>
          </p:cNvSpPr>
          <p:nvPr/>
        </p:nvSpPr>
        <p:spPr bwMode="black">
          <a:xfrm>
            <a:off x="5895975" y="1752600"/>
            <a:ext cx="3248025" cy="6445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b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sz="2000" b="1" kern="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Filtro</a:t>
            </a:r>
            <a:r>
              <a:rPr lang="en-US" sz="2000" b="1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000" b="1" kern="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estéril</a:t>
            </a:r>
            <a:r>
              <a:rPr lang="en-US" sz="2000" b="1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de </a:t>
            </a:r>
            <a:r>
              <a:rPr lang="en-US" sz="2000" b="1" kern="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Membrana</a:t>
            </a:r>
            <a:endParaRPr lang="en-US" sz="2000" b="1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402" y="2409141"/>
            <a:ext cx="3752850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108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4952" y="2420888"/>
            <a:ext cx="4021144" cy="2925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02950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568" y="152400"/>
            <a:ext cx="8080432" cy="50935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219200" y="5320605"/>
            <a:ext cx="4148920" cy="1384995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es-MX" sz="1400" dirty="0" smtClean="0"/>
              <a:t>Sin filtro de vapor</a:t>
            </a:r>
          </a:p>
          <a:p>
            <a:pPr marL="342900" indent="-342900">
              <a:buAutoNum type="arabicParenR"/>
            </a:pPr>
            <a:r>
              <a:rPr lang="es-MX" sz="1400" dirty="0" err="1" smtClean="0"/>
              <a:t>Prefiltración</a:t>
            </a:r>
            <a:r>
              <a:rPr lang="es-MX" sz="1400" dirty="0" smtClean="0"/>
              <a:t> pobre</a:t>
            </a:r>
          </a:p>
          <a:p>
            <a:pPr marL="342900" indent="-342900">
              <a:buAutoNum type="arabicParenR"/>
            </a:pPr>
            <a:r>
              <a:rPr lang="es-MX" sz="1400" dirty="0" smtClean="0"/>
              <a:t>Altos flujo de secado tras esterilización</a:t>
            </a:r>
          </a:p>
          <a:p>
            <a:pPr marL="342900" indent="-342900">
              <a:buAutoNum type="arabicParenR"/>
            </a:pPr>
            <a:r>
              <a:rPr lang="es-MX" sz="1400" dirty="0" smtClean="0"/>
              <a:t>Pobre  o excesivo dren</a:t>
            </a:r>
          </a:p>
          <a:p>
            <a:pPr marL="342900" indent="-342900">
              <a:buAutoNum type="arabicParenR"/>
            </a:pPr>
            <a:r>
              <a:rPr lang="es-MX" sz="1400" dirty="0" smtClean="0"/>
              <a:t>Pobre drenado, acarreo y golpe</a:t>
            </a:r>
          </a:p>
          <a:p>
            <a:pPr marL="342900" indent="-342900">
              <a:buAutoNum type="arabicParenR"/>
            </a:pPr>
            <a:r>
              <a:rPr lang="es-MX" sz="1400" dirty="0" smtClean="0"/>
              <a:t>Sin aislamiento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1914010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3336876" y="4495800"/>
            <a:ext cx="2504366" cy="395785"/>
          </a:xfrm>
          <a:prstGeom prst="roundRect">
            <a:avLst/>
          </a:prstGeom>
          <a:gradFill>
            <a:gsLst>
              <a:gs pos="0">
                <a:srgbClr val="00B050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3336876" y="1487606"/>
            <a:ext cx="2504366" cy="39578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3336876" y="2618256"/>
            <a:ext cx="2504366" cy="39578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Tratamiento  del Aire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990600"/>
            <a:ext cx="8229600" cy="5143524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es-MX" sz="4400" dirty="0" smtClean="0"/>
              <a:t>¿Cómo lo conseguimos?</a:t>
            </a:r>
          </a:p>
          <a:p>
            <a:pPr marL="0" indent="0" algn="ctr">
              <a:buNone/>
            </a:pPr>
            <a:r>
              <a:rPr lang="es-MX" sz="3000" dirty="0"/>
              <a:t>Separadores</a:t>
            </a:r>
          </a:p>
          <a:p>
            <a:pPr algn="ctr">
              <a:buFontTx/>
              <a:buChar char="-"/>
            </a:pPr>
            <a:r>
              <a:rPr lang="es-MX" sz="3000" dirty="0"/>
              <a:t>Impacto</a:t>
            </a:r>
          </a:p>
          <a:p>
            <a:pPr algn="ctr">
              <a:buFontTx/>
              <a:buChar char="-"/>
            </a:pPr>
            <a:r>
              <a:rPr lang="es-MX" sz="3000" dirty="0"/>
              <a:t>Ciclónicos</a:t>
            </a:r>
          </a:p>
          <a:p>
            <a:pPr marL="0" indent="0" algn="ctr">
              <a:buNone/>
            </a:pPr>
            <a:r>
              <a:rPr lang="es-MX" sz="3000" dirty="0" smtClean="0"/>
              <a:t>Filtros </a:t>
            </a:r>
          </a:p>
          <a:p>
            <a:pPr algn="ctr">
              <a:buFontTx/>
              <a:buChar char="-"/>
            </a:pPr>
            <a:r>
              <a:rPr lang="es-MX" sz="3000" dirty="0" smtClean="0"/>
              <a:t>Partículas </a:t>
            </a:r>
            <a:endParaRPr lang="es-MX" sz="3000" dirty="0"/>
          </a:p>
          <a:p>
            <a:pPr algn="ctr">
              <a:buFontTx/>
              <a:buChar char="-"/>
            </a:pPr>
            <a:r>
              <a:rPr lang="es-MX" sz="3000" dirty="0"/>
              <a:t>Coalescentes</a:t>
            </a:r>
          </a:p>
          <a:p>
            <a:pPr algn="ctr">
              <a:buFontTx/>
              <a:buChar char="-"/>
            </a:pPr>
            <a:r>
              <a:rPr lang="es-MX" sz="3000" dirty="0"/>
              <a:t>Carbón activado</a:t>
            </a:r>
          </a:p>
          <a:p>
            <a:pPr algn="ctr">
              <a:buFontTx/>
              <a:buChar char="-"/>
            </a:pPr>
            <a:r>
              <a:rPr lang="es-MX" sz="3000" dirty="0"/>
              <a:t>Estériles</a:t>
            </a:r>
          </a:p>
          <a:p>
            <a:pPr marL="0" indent="0" algn="ctr">
              <a:buNone/>
            </a:pPr>
            <a:r>
              <a:rPr lang="es-MX" sz="3000" dirty="0" smtClean="0"/>
              <a:t>Secadoras</a:t>
            </a:r>
          </a:p>
          <a:p>
            <a:pPr algn="ctr">
              <a:buFontTx/>
              <a:buChar char="-"/>
            </a:pPr>
            <a:r>
              <a:rPr lang="es-MX" sz="3000" dirty="0" smtClean="0"/>
              <a:t>Refrigerativas (</a:t>
            </a:r>
            <a:r>
              <a:rPr lang="es-MX" sz="3000" dirty="0" err="1" smtClean="0"/>
              <a:t>PdP</a:t>
            </a:r>
            <a:r>
              <a:rPr lang="es-MX" sz="3000" dirty="0" smtClean="0"/>
              <a:t> 3°C)</a:t>
            </a:r>
          </a:p>
          <a:p>
            <a:pPr algn="ctr">
              <a:buFontTx/>
              <a:buChar char="-"/>
            </a:pPr>
            <a:r>
              <a:rPr lang="es-MX" sz="3000" dirty="0" smtClean="0"/>
              <a:t>Regenerativas y de membrana (</a:t>
            </a:r>
            <a:r>
              <a:rPr lang="es-MX" sz="3000" dirty="0" err="1" smtClean="0"/>
              <a:t>PdP</a:t>
            </a:r>
            <a:r>
              <a:rPr lang="es-MX" sz="3000" dirty="0" smtClean="0"/>
              <a:t> hasta -70°C)</a:t>
            </a:r>
            <a:endParaRPr lang="es-MX" sz="3000" dirty="0"/>
          </a:p>
        </p:txBody>
      </p:sp>
    </p:spTree>
    <p:extLst>
      <p:ext uri="{BB962C8B-B14F-4D97-AF65-F5344CB8AC3E}">
        <p14:creationId xmlns:p14="http://schemas.microsoft.com/office/powerpoint/2010/main" val="2201601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Tratamiento  del Aire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286000" y="1992573"/>
            <a:ext cx="4572000" cy="1107996"/>
          </a:xfrm>
          <a:prstGeom prst="rect">
            <a:avLst/>
          </a:prstGeom>
          <a:solidFill>
            <a:srgbClr val="FFFFFF"/>
          </a:solidFill>
          <a:ln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3300" b="1" dirty="0" smtClean="0"/>
              <a:t>SECADORAS DE AIRE COMPRIMIDO</a:t>
            </a:r>
            <a:endParaRPr lang="en-US" sz="33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91236" y="3414214"/>
            <a:ext cx="2324668" cy="461665"/>
          </a:xfrm>
          <a:prstGeom prst="rect">
            <a:avLst/>
          </a:prstGeom>
          <a:solidFill>
            <a:srgbClr val="FFFFFF"/>
          </a:solidFill>
          <a:ln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 smtClean="0"/>
              <a:t>Membrana</a:t>
            </a:r>
            <a:endParaRPr lang="en-US" sz="2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409666" y="3434428"/>
            <a:ext cx="2324668" cy="461665"/>
          </a:xfrm>
          <a:prstGeom prst="rect">
            <a:avLst/>
          </a:prstGeom>
          <a:solidFill>
            <a:srgbClr val="FFFFFF"/>
          </a:solidFill>
          <a:ln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 smtClean="0"/>
              <a:t>Refrigerativas</a:t>
            </a:r>
            <a:endParaRPr lang="en-US" sz="2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6305266" y="3434429"/>
            <a:ext cx="2324668" cy="461665"/>
          </a:xfrm>
          <a:prstGeom prst="rect">
            <a:avLst/>
          </a:prstGeom>
          <a:solidFill>
            <a:srgbClr val="FFFFFF"/>
          </a:solidFill>
          <a:ln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 smtClean="0"/>
              <a:t>Adsorción</a:t>
            </a:r>
            <a:endParaRPr lang="en-US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91319" y="4080681"/>
            <a:ext cx="2224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- </a:t>
            </a:r>
            <a:r>
              <a:rPr lang="es-MX" dirty="0" err="1" smtClean="0"/>
              <a:t>Pdp</a:t>
            </a:r>
            <a:r>
              <a:rPr lang="es-MX" dirty="0" smtClean="0"/>
              <a:t>: 40°C por debajo de la entrada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409666" y="4085568"/>
            <a:ext cx="22245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- </a:t>
            </a:r>
            <a:r>
              <a:rPr lang="es-MX" dirty="0" err="1" smtClean="0"/>
              <a:t>Pdp</a:t>
            </a:r>
            <a:r>
              <a:rPr lang="es-MX" dirty="0" smtClean="0"/>
              <a:t>: +3°C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172200" y="4093572"/>
            <a:ext cx="23576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dirty="0" smtClean="0"/>
              <a:t>- </a:t>
            </a:r>
            <a:r>
              <a:rPr lang="es-MX" sz="2000" dirty="0" err="1" smtClean="0"/>
              <a:t>Pdp</a:t>
            </a:r>
            <a:r>
              <a:rPr lang="es-MX" sz="2000" dirty="0" smtClean="0"/>
              <a:t>: hasta -70°C</a:t>
            </a:r>
          </a:p>
        </p:txBody>
      </p:sp>
    </p:spTree>
    <p:extLst>
      <p:ext uri="{BB962C8B-B14F-4D97-AF65-F5344CB8AC3E}">
        <p14:creationId xmlns:p14="http://schemas.microsoft.com/office/powerpoint/2010/main" val="7404204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Tratamiento  del Aire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286000" y="1119117"/>
            <a:ext cx="4572000" cy="1107996"/>
          </a:xfrm>
          <a:prstGeom prst="rect">
            <a:avLst/>
          </a:prstGeom>
          <a:noFill/>
          <a:ln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3300" b="1" dirty="0" smtClean="0"/>
              <a:t>SECADORAS DE AIRE COMPRIMIDO</a:t>
            </a:r>
            <a:endParaRPr lang="en-US" sz="33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371600" y="2638326"/>
            <a:ext cx="427594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800" dirty="0" smtClean="0"/>
              <a:t>PUNTO DE ROCÍO: Temperatura a la que el vapor de agua contenido en el aire se condensa (Presión atmosférica).</a:t>
            </a:r>
          </a:p>
          <a:p>
            <a:r>
              <a:rPr lang="es-MX" sz="1800" dirty="0" smtClean="0"/>
              <a:t> </a:t>
            </a:r>
          </a:p>
          <a:p>
            <a:r>
              <a:rPr lang="es-MX" sz="1800" dirty="0" smtClean="0"/>
              <a:t>PUNTO DE ROCÍO A PRESIÓN: Condición de presión y temperatura a la que el vapor de agua contenido en el aire se condensa. </a:t>
            </a:r>
          </a:p>
        </p:txBody>
      </p:sp>
      <p:pic>
        <p:nvPicPr>
          <p:cNvPr id="13" name="Picture 19" descr="Frischem Bier mit Schaum und Kondenswasser Perlen hochladen - 5304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2667000"/>
            <a:ext cx="3414712" cy="227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371600" y="5143525"/>
            <a:ext cx="7391400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lang="es-ES" sz="2000" dirty="0">
                <a:solidFill>
                  <a:srgbClr val="336699"/>
                </a:solidFill>
                <a:cs typeface="Arial" charset="0"/>
              </a:rPr>
              <a:t>Temperatura a la que empieza a condensarse el vapor de agua contenido en el aire produciendo rocío.</a:t>
            </a:r>
          </a:p>
          <a:p>
            <a:pPr algn="just"/>
            <a:endParaRPr lang="es-ES" sz="2000" dirty="0">
              <a:solidFill>
                <a:srgbClr val="336699"/>
              </a:solidFill>
              <a:cs typeface="Arial" charset="0"/>
            </a:endParaRPr>
          </a:p>
          <a:p>
            <a:pPr algn="just"/>
            <a:r>
              <a:rPr lang="es-ES" sz="2000" dirty="0">
                <a:solidFill>
                  <a:srgbClr val="336699"/>
                </a:solidFill>
                <a:cs typeface="Arial" charset="0"/>
              </a:rPr>
              <a:t>Cuando el aire se satura (humedad relativa igual al 100%) se llega al punto de rocío.</a:t>
            </a:r>
          </a:p>
        </p:txBody>
      </p:sp>
    </p:spTree>
    <p:extLst>
      <p:ext uri="{BB962C8B-B14F-4D97-AF65-F5344CB8AC3E}">
        <p14:creationId xmlns:p14="http://schemas.microsoft.com/office/powerpoint/2010/main" val="18614287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8803" y="818795"/>
            <a:ext cx="1715198" cy="4708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Tratamiento  del Aire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41946"/>
            <a:ext cx="6971603" cy="4884217"/>
          </a:xfrm>
        </p:spPr>
        <p:txBody>
          <a:bodyPr/>
          <a:lstStyle/>
          <a:p>
            <a:pPr marL="0" indent="0" algn="ctr">
              <a:buNone/>
            </a:pPr>
            <a:r>
              <a:rPr lang="es-MX" b="1" dirty="0" smtClean="0"/>
              <a:t>Requerimientos del proceso</a:t>
            </a:r>
          </a:p>
          <a:p>
            <a:pPr marL="0" indent="0" algn="ctr">
              <a:buNone/>
            </a:pPr>
            <a:r>
              <a:rPr lang="es-MX" dirty="0" smtClean="0"/>
              <a:t>Contaminantes máximos permitidos de</a:t>
            </a:r>
          </a:p>
          <a:p>
            <a:pPr marL="0" indent="0" algn="ctr">
              <a:buNone/>
            </a:pPr>
            <a:r>
              <a:rPr lang="es-MX" sz="2600" dirty="0" smtClean="0"/>
              <a:t>Solidos</a:t>
            </a:r>
          </a:p>
          <a:p>
            <a:pPr marL="0" indent="0" algn="ctr">
              <a:buNone/>
            </a:pPr>
            <a:r>
              <a:rPr lang="es-MX" sz="2600" dirty="0" smtClean="0"/>
              <a:t>Agua</a:t>
            </a:r>
          </a:p>
          <a:p>
            <a:pPr marL="0" indent="0" algn="ctr">
              <a:buNone/>
            </a:pPr>
            <a:r>
              <a:rPr lang="es-MX" sz="2600" dirty="0" smtClean="0"/>
              <a:t>Aceite</a:t>
            </a:r>
          </a:p>
          <a:p>
            <a:pPr marL="0" indent="0" algn="ctr">
              <a:buNone/>
            </a:pPr>
            <a:r>
              <a:rPr lang="es-MX" sz="2600" dirty="0" smtClean="0"/>
              <a:t>Microorganismos</a:t>
            </a:r>
          </a:p>
          <a:p>
            <a:pPr marL="0" indent="0" algn="ctr">
              <a:buNone/>
            </a:pPr>
            <a:r>
              <a:rPr lang="es-MX" sz="2600" dirty="0" smtClean="0"/>
              <a:t>Otros gases</a:t>
            </a:r>
          </a:p>
          <a:p>
            <a:pPr marL="0" indent="0" algn="ctr">
              <a:buNone/>
            </a:pPr>
            <a:r>
              <a:rPr lang="es-MX" dirty="0" smtClean="0"/>
              <a:t>Características de los equipos e instalaciones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954642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Tratamiento  del Aire</a:t>
            </a:r>
            <a:endParaRPr lang="en-US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190625"/>
            <a:ext cx="6981825" cy="467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10226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Tratamiento  del Aire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524000" y="1066800"/>
            <a:ext cx="4572000" cy="1107996"/>
          </a:xfrm>
          <a:prstGeom prst="rect">
            <a:avLst/>
          </a:prstGeom>
          <a:solidFill>
            <a:srgbClr val="FFFFFF"/>
          </a:solidFill>
          <a:ln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3300" b="1" dirty="0" smtClean="0"/>
              <a:t>SECADORAS DE MEMBRANA</a:t>
            </a:r>
            <a:endParaRPr lang="en-US" sz="33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219200" y="2362200"/>
            <a:ext cx="34166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err="1" smtClean="0"/>
              <a:t>Pdp</a:t>
            </a:r>
            <a:r>
              <a:rPr lang="es-MX" b="1" dirty="0" smtClean="0"/>
              <a:t>: 20~40K por debajo de la entrada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9039" y="1416086"/>
            <a:ext cx="2674962" cy="3918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352800"/>
            <a:ext cx="2651078" cy="2232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1521" y="2770495"/>
            <a:ext cx="1977464" cy="3089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70478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Tratamiento  del Aire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752600" y="990600"/>
            <a:ext cx="4572000" cy="1107996"/>
          </a:xfrm>
          <a:prstGeom prst="rect">
            <a:avLst/>
          </a:prstGeom>
          <a:solidFill>
            <a:srgbClr val="FFFFFF"/>
          </a:solidFill>
          <a:ln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3300" b="1" dirty="0" smtClean="0"/>
              <a:t>SECADORAS REFRIGERATIVAS</a:t>
            </a:r>
            <a:endParaRPr lang="en-US" sz="33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371600" y="2743200"/>
            <a:ext cx="75394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err="1" smtClean="0"/>
              <a:t>Pdp</a:t>
            </a:r>
            <a:r>
              <a:rPr lang="es-MX" b="1" dirty="0" smtClean="0"/>
              <a:t>: 3°C</a:t>
            </a:r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581400"/>
            <a:ext cx="3436427" cy="27558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3556" y="3810000"/>
            <a:ext cx="3740444" cy="2349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2209800"/>
            <a:ext cx="1650999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70736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Tratamiento  del Aire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354832" y="971838"/>
            <a:ext cx="5854735" cy="461665"/>
          </a:xfrm>
          <a:prstGeom prst="rect">
            <a:avLst/>
          </a:prstGeom>
          <a:solidFill>
            <a:srgbClr val="FFFFFF"/>
          </a:solidFill>
          <a:ln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/>
              <a:t>SECADORAS REFRIGERATIVAS</a:t>
            </a:r>
            <a:endParaRPr lang="en-US" b="1" dirty="0"/>
          </a:p>
        </p:txBody>
      </p:sp>
      <p:grpSp>
        <p:nvGrpSpPr>
          <p:cNvPr id="3" name="Group 2"/>
          <p:cNvGrpSpPr/>
          <p:nvPr/>
        </p:nvGrpSpPr>
        <p:grpSpPr>
          <a:xfrm>
            <a:off x="1371600" y="1676400"/>
            <a:ext cx="7459554" cy="4510929"/>
            <a:chOff x="1285875" y="1538288"/>
            <a:chExt cx="7781925" cy="4491037"/>
          </a:xfrm>
        </p:grpSpPr>
        <p:pic>
          <p:nvPicPr>
            <p:cNvPr id="7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086100" y="1584325"/>
              <a:ext cx="3848100" cy="4445000"/>
            </a:xfrm>
            <a:prstGeom prst="rect">
              <a:avLst/>
            </a:prstGeom>
            <a:noFill/>
          </p:spPr>
        </p:pic>
        <p:sp>
          <p:nvSpPr>
            <p:cNvPr id="8" name="Text Box 5"/>
            <p:cNvSpPr txBox="1">
              <a:spLocks noChangeArrowheads="1"/>
            </p:cNvSpPr>
            <p:nvPr/>
          </p:nvSpPr>
          <p:spPr bwMode="auto">
            <a:xfrm>
              <a:off x="1285875" y="2619375"/>
              <a:ext cx="1620838" cy="523220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de-DE" sz="1400" dirty="0" smtClean="0"/>
                <a:t>Intercambiador de Calor</a:t>
              </a:r>
              <a:endParaRPr lang="de-DE" sz="1400" dirty="0"/>
            </a:p>
          </p:txBody>
        </p:sp>
        <p:sp>
          <p:nvSpPr>
            <p:cNvPr id="9" name="Line 6"/>
            <p:cNvSpPr>
              <a:spLocks noChangeShapeType="1"/>
            </p:cNvSpPr>
            <p:nvPr/>
          </p:nvSpPr>
          <p:spPr bwMode="auto">
            <a:xfrm flipH="1">
              <a:off x="6597650" y="2214563"/>
              <a:ext cx="584200" cy="314325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lg" len="lg"/>
            </a:ln>
            <a:effectLst/>
          </p:spPr>
          <p:txBody>
            <a:bodyPr/>
            <a:lstStyle/>
            <a:p>
              <a:endParaRPr lang="es-MX" dirty="0"/>
            </a:p>
          </p:txBody>
        </p:sp>
        <p:sp>
          <p:nvSpPr>
            <p:cNvPr id="10" name="Text Box 7"/>
            <p:cNvSpPr txBox="1">
              <a:spLocks noChangeArrowheads="1"/>
            </p:cNvSpPr>
            <p:nvPr/>
          </p:nvSpPr>
          <p:spPr bwMode="auto">
            <a:xfrm>
              <a:off x="2862263" y="1538288"/>
              <a:ext cx="1935162" cy="314325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de-DE" sz="1400" dirty="0" smtClean="0"/>
                <a:t>Entrada de Aire</a:t>
              </a:r>
              <a:endParaRPr lang="de-DE" sz="1400" dirty="0"/>
            </a:p>
          </p:txBody>
        </p:sp>
        <p:sp>
          <p:nvSpPr>
            <p:cNvPr id="11" name="Text Box 8"/>
            <p:cNvSpPr txBox="1">
              <a:spLocks noChangeArrowheads="1"/>
            </p:cNvSpPr>
            <p:nvPr/>
          </p:nvSpPr>
          <p:spPr bwMode="auto">
            <a:xfrm>
              <a:off x="5292725" y="1538288"/>
              <a:ext cx="2024063" cy="314325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de-DE" sz="1400" dirty="0" smtClean="0"/>
                <a:t>Salida de Aire</a:t>
              </a:r>
              <a:endParaRPr lang="de-DE" sz="1400" dirty="0"/>
            </a:p>
          </p:txBody>
        </p:sp>
        <p:sp>
          <p:nvSpPr>
            <p:cNvPr id="12" name="AutoShape 9"/>
            <p:cNvSpPr>
              <a:spLocks/>
            </p:cNvSpPr>
            <p:nvPr/>
          </p:nvSpPr>
          <p:spPr bwMode="auto">
            <a:xfrm>
              <a:off x="2906713" y="2214563"/>
              <a:ext cx="630237" cy="1123950"/>
            </a:xfrm>
            <a:prstGeom prst="leftBrace">
              <a:avLst>
                <a:gd name="adj1" fmla="val 14861"/>
                <a:gd name="adj2" fmla="val 50921"/>
              </a:avLst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MX" dirty="0"/>
            </a:p>
          </p:txBody>
        </p:sp>
        <p:sp>
          <p:nvSpPr>
            <p:cNvPr id="13" name="Rectangle 10"/>
            <p:cNvSpPr>
              <a:spLocks noChangeArrowheads="1"/>
            </p:cNvSpPr>
            <p:nvPr/>
          </p:nvSpPr>
          <p:spPr bwMode="auto">
            <a:xfrm>
              <a:off x="3446463" y="2259013"/>
              <a:ext cx="3151187" cy="495300"/>
            </a:xfrm>
            <a:prstGeom prst="rect">
              <a:avLst/>
            </a:prstGeom>
            <a:noFill/>
            <a:ln w="19050" algn="ctr">
              <a:solidFill>
                <a:srgbClr val="FF0000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MX" dirty="0"/>
            </a:p>
          </p:txBody>
        </p:sp>
        <p:sp>
          <p:nvSpPr>
            <p:cNvPr id="14" name="Text Box 11"/>
            <p:cNvSpPr txBox="1">
              <a:spLocks noChangeArrowheads="1"/>
            </p:cNvSpPr>
            <p:nvPr/>
          </p:nvSpPr>
          <p:spPr bwMode="auto">
            <a:xfrm>
              <a:off x="7181850" y="1943100"/>
              <a:ext cx="1576388" cy="459629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de-DE" sz="1200" dirty="0" smtClean="0"/>
                <a:t>Intercambiador de Calor Aire/Aire</a:t>
              </a:r>
              <a:endParaRPr lang="de-DE" sz="1200" dirty="0"/>
            </a:p>
          </p:txBody>
        </p:sp>
        <p:sp>
          <p:nvSpPr>
            <p:cNvPr id="15" name="Text Box 12"/>
            <p:cNvSpPr txBox="1">
              <a:spLocks noChangeArrowheads="1"/>
            </p:cNvSpPr>
            <p:nvPr/>
          </p:nvSpPr>
          <p:spPr bwMode="auto">
            <a:xfrm>
              <a:off x="7105650" y="2573338"/>
              <a:ext cx="1962150" cy="459629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de-DE" sz="1200" dirty="0" smtClean="0"/>
                <a:t>Intercambiador de Calor Refrigerante/Aire</a:t>
              </a:r>
              <a:endParaRPr lang="de-DE" sz="1200" dirty="0"/>
            </a:p>
          </p:txBody>
        </p:sp>
        <p:sp>
          <p:nvSpPr>
            <p:cNvPr id="16" name="Rectangle 13"/>
            <p:cNvSpPr>
              <a:spLocks noChangeArrowheads="1"/>
            </p:cNvSpPr>
            <p:nvPr/>
          </p:nvSpPr>
          <p:spPr bwMode="auto">
            <a:xfrm>
              <a:off x="3446463" y="2798763"/>
              <a:ext cx="3151187" cy="495300"/>
            </a:xfrm>
            <a:prstGeom prst="rect">
              <a:avLst/>
            </a:prstGeom>
            <a:noFill/>
            <a:ln w="19050" algn="ctr">
              <a:solidFill>
                <a:srgbClr val="FF0000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MX" dirty="0"/>
            </a:p>
          </p:txBody>
        </p:sp>
        <p:sp>
          <p:nvSpPr>
            <p:cNvPr id="17" name="Line 14"/>
            <p:cNvSpPr>
              <a:spLocks noChangeShapeType="1"/>
            </p:cNvSpPr>
            <p:nvPr/>
          </p:nvSpPr>
          <p:spPr bwMode="auto">
            <a:xfrm flipH="1">
              <a:off x="6597650" y="2843213"/>
              <a:ext cx="584200" cy="225425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lg" len="lg"/>
            </a:ln>
            <a:effectLst/>
          </p:spPr>
          <p:txBody>
            <a:bodyPr/>
            <a:lstStyle/>
            <a:p>
              <a:endParaRPr lang="es-MX" dirty="0"/>
            </a:p>
          </p:txBody>
        </p:sp>
        <p:sp>
          <p:nvSpPr>
            <p:cNvPr id="18" name="Text Box 15"/>
            <p:cNvSpPr txBox="1">
              <a:spLocks noChangeArrowheads="1"/>
            </p:cNvSpPr>
            <p:nvPr/>
          </p:nvSpPr>
          <p:spPr bwMode="auto">
            <a:xfrm>
              <a:off x="7181850" y="4464050"/>
              <a:ext cx="1260475" cy="314325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de-DE" sz="1400" dirty="0" smtClean="0"/>
                <a:t>Compresor</a:t>
              </a:r>
              <a:endParaRPr lang="de-DE" sz="1400" dirty="0"/>
            </a:p>
          </p:txBody>
        </p:sp>
        <p:sp>
          <p:nvSpPr>
            <p:cNvPr id="19" name="Line 16"/>
            <p:cNvSpPr>
              <a:spLocks noChangeShapeType="1"/>
            </p:cNvSpPr>
            <p:nvPr/>
          </p:nvSpPr>
          <p:spPr bwMode="auto">
            <a:xfrm flipH="1">
              <a:off x="6192838" y="4598988"/>
              <a:ext cx="989012" cy="4445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lg" len="lg"/>
            </a:ln>
            <a:effectLst/>
          </p:spPr>
          <p:txBody>
            <a:bodyPr/>
            <a:lstStyle/>
            <a:p>
              <a:endParaRPr lang="es-MX" dirty="0"/>
            </a:p>
          </p:txBody>
        </p:sp>
        <p:sp>
          <p:nvSpPr>
            <p:cNvPr id="20" name="Line 17"/>
            <p:cNvSpPr>
              <a:spLocks noChangeShapeType="1"/>
            </p:cNvSpPr>
            <p:nvPr/>
          </p:nvSpPr>
          <p:spPr bwMode="auto">
            <a:xfrm flipH="1">
              <a:off x="5786438" y="5138738"/>
              <a:ext cx="1395412" cy="225425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lg" len="lg"/>
            </a:ln>
            <a:effectLst/>
          </p:spPr>
          <p:txBody>
            <a:bodyPr/>
            <a:lstStyle/>
            <a:p>
              <a:endParaRPr lang="es-MX" dirty="0"/>
            </a:p>
          </p:txBody>
        </p:sp>
        <p:sp>
          <p:nvSpPr>
            <p:cNvPr id="21" name="Text Box 18"/>
            <p:cNvSpPr txBox="1">
              <a:spLocks noChangeArrowheads="1"/>
            </p:cNvSpPr>
            <p:nvPr/>
          </p:nvSpPr>
          <p:spPr bwMode="auto">
            <a:xfrm>
              <a:off x="7181850" y="5003800"/>
              <a:ext cx="1260475" cy="314325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de-DE" sz="1400" dirty="0" smtClean="0"/>
                <a:t>Condensador</a:t>
              </a:r>
              <a:endParaRPr lang="de-DE" sz="1400" dirty="0"/>
            </a:p>
          </p:txBody>
        </p:sp>
        <p:sp>
          <p:nvSpPr>
            <p:cNvPr id="22" name="Line 19"/>
            <p:cNvSpPr>
              <a:spLocks noChangeShapeType="1"/>
            </p:cNvSpPr>
            <p:nvPr/>
          </p:nvSpPr>
          <p:spPr bwMode="auto">
            <a:xfrm flipV="1">
              <a:off x="2906713" y="5094288"/>
              <a:ext cx="900112" cy="314325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lg" len="lg"/>
            </a:ln>
            <a:effectLst/>
          </p:spPr>
          <p:txBody>
            <a:bodyPr/>
            <a:lstStyle/>
            <a:p>
              <a:endParaRPr lang="es-MX" dirty="0"/>
            </a:p>
          </p:txBody>
        </p:sp>
        <p:sp>
          <p:nvSpPr>
            <p:cNvPr id="23" name="Text Box 20"/>
            <p:cNvSpPr txBox="1">
              <a:spLocks noChangeArrowheads="1"/>
            </p:cNvSpPr>
            <p:nvPr/>
          </p:nvSpPr>
          <p:spPr bwMode="auto">
            <a:xfrm>
              <a:off x="1285875" y="5138738"/>
              <a:ext cx="1620838" cy="307777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de-DE" sz="1400" dirty="0" smtClean="0"/>
                <a:t>Dren electrónico</a:t>
              </a:r>
              <a:endParaRPr lang="de-DE" sz="1400" dirty="0"/>
            </a:p>
          </p:txBody>
        </p:sp>
        <p:sp>
          <p:nvSpPr>
            <p:cNvPr id="24" name="Text Box 21"/>
            <p:cNvSpPr txBox="1">
              <a:spLocks noChangeArrowheads="1"/>
            </p:cNvSpPr>
            <p:nvPr/>
          </p:nvSpPr>
          <p:spPr bwMode="auto">
            <a:xfrm>
              <a:off x="1285875" y="4554538"/>
              <a:ext cx="1620838" cy="314325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de-DE" sz="1400" dirty="0" smtClean="0"/>
                <a:t>Filtro Secador</a:t>
              </a:r>
              <a:endParaRPr lang="de-DE" sz="1400" dirty="0"/>
            </a:p>
          </p:txBody>
        </p:sp>
        <p:sp>
          <p:nvSpPr>
            <p:cNvPr id="25" name="Line 22"/>
            <p:cNvSpPr>
              <a:spLocks noChangeShapeType="1"/>
            </p:cNvSpPr>
            <p:nvPr/>
          </p:nvSpPr>
          <p:spPr bwMode="auto">
            <a:xfrm flipV="1">
              <a:off x="2906713" y="4059238"/>
              <a:ext cx="1395412" cy="719137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lg" len="lg"/>
            </a:ln>
            <a:effectLst/>
          </p:spPr>
          <p:txBody>
            <a:bodyPr/>
            <a:lstStyle/>
            <a:p>
              <a:endParaRPr lang="es-MX" dirty="0"/>
            </a:p>
          </p:txBody>
        </p:sp>
        <p:sp>
          <p:nvSpPr>
            <p:cNvPr id="26" name="Line 23"/>
            <p:cNvSpPr>
              <a:spLocks noChangeShapeType="1"/>
            </p:cNvSpPr>
            <p:nvPr/>
          </p:nvSpPr>
          <p:spPr bwMode="auto">
            <a:xfrm flipV="1">
              <a:off x="2906713" y="3519488"/>
              <a:ext cx="1395412" cy="719137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lg" len="lg"/>
            </a:ln>
            <a:effectLst/>
          </p:spPr>
          <p:txBody>
            <a:bodyPr/>
            <a:lstStyle/>
            <a:p>
              <a:endParaRPr lang="es-MX" dirty="0"/>
            </a:p>
          </p:txBody>
        </p:sp>
        <p:sp>
          <p:nvSpPr>
            <p:cNvPr id="27" name="Text Box 24"/>
            <p:cNvSpPr txBox="1">
              <a:spLocks noChangeArrowheads="1"/>
            </p:cNvSpPr>
            <p:nvPr/>
          </p:nvSpPr>
          <p:spPr bwMode="auto">
            <a:xfrm>
              <a:off x="1285875" y="3968750"/>
              <a:ext cx="1622425" cy="523220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de-DE" sz="1400" dirty="0" smtClean="0"/>
                <a:t>Válvula de Expansión</a:t>
              </a:r>
              <a:endParaRPr lang="de-DE" sz="1400" dirty="0"/>
            </a:p>
          </p:txBody>
        </p:sp>
        <p:sp>
          <p:nvSpPr>
            <p:cNvPr id="28" name="Text Box 25"/>
            <p:cNvSpPr txBox="1">
              <a:spLocks noChangeArrowheads="1"/>
            </p:cNvSpPr>
            <p:nvPr/>
          </p:nvSpPr>
          <p:spPr bwMode="auto">
            <a:xfrm>
              <a:off x="1285875" y="3203575"/>
              <a:ext cx="1622425" cy="523220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de-DE" sz="1400" dirty="0" smtClean="0"/>
                <a:t>Sensor de Temperatura</a:t>
              </a:r>
              <a:endParaRPr lang="de-DE" sz="1400" dirty="0"/>
            </a:p>
          </p:txBody>
        </p:sp>
        <p:sp>
          <p:nvSpPr>
            <p:cNvPr id="29" name="Line 26"/>
            <p:cNvSpPr>
              <a:spLocks noChangeShapeType="1"/>
            </p:cNvSpPr>
            <p:nvPr/>
          </p:nvSpPr>
          <p:spPr bwMode="auto">
            <a:xfrm flipV="1">
              <a:off x="2906713" y="3068638"/>
              <a:ext cx="674687" cy="404812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lg" len="lg"/>
            </a:ln>
            <a:effectLst/>
          </p:spPr>
          <p:txBody>
            <a:bodyPr/>
            <a:lstStyle/>
            <a:p>
              <a:endParaRPr lang="es-MX" dirty="0"/>
            </a:p>
          </p:txBody>
        </p:sp>
        <p:sp>
          <p:nvSpPr>
            <p:cNvPr id="30" name="Text Box 27"/>
            <p:cNvSpPr txBox="1">
              <a:spLocks noChangeArrowheads="1"/>
            </p:cNvSpPr>
            <p:nvPr/>
          </p:nvSpPr>
          <p:spPr bwMode="auto">
            <a:xfrm>
              <a:off x="1285875" y="1981200"/>
              <a:ext cx="1620838" cy="523220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de-DE" sz="1400" dirty="0" smtClean="0"/>
                <a:t>Separador de Líquido</a:t>
              </a:r>
              <a:endParaRPr lang="de-DE" sz="1400" dirty="0"/>
            </a:p>
          </p:txBody>
        </p:sp>
        <p:sp>
          <p:nvSpPr>
            <p:cNvPr id="31" name="Line 28"/>
            <p:cNvSpPr>
              <a:spLocks noChangeShapeType="1"/>
            </p:cNvSpPr>
            <p:nvPr/>
          </p:nvSpPr>
          <p:spPr bwMode="auto">
            <a:xfrm>
              <a:off x="2906713" y="2214563"/>
              <a:ext cx="855662" cy="719137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lg" len="lg"/>
            </a:ln>
            <a:effectLst/>
          </p:spPr>
          <p:txBody>
            <a:bodyPr/>
            <a:lstStyle/>
            <a:p>
              <a:endParaRPr lang="es-MX" dirty="0"/>
            </a:p>
          </p:txBody>
        </p:sp>
        <p:sp>
          <p:nvSpPr>
            <p:cNvPr id="32" name="Text Box 29"/>
            <p:cNvSpPr txBox="1">
              <a:spLocks noChangeArrowheads="1"/>
            </p:cNvSpPr>
            <p:nvPr/>
          </p:nvSpPr>
          <p:spPr bwMode="auto">
            <a:xfrm>
              <a:off x="7181850" y="3654425"/>
              <a:ext cx="1260475" cy="523220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de-DE" sz="1400" dirty="0" smtClean="0"/>
                <a:t>Controlador Variopulse</a:t>
              </a:r>
              <a:endParaRPr lang="de-DE" sz="1400" dirty="0"/>
            </a:p>
          </p:txBody>
        </p:sp>
        <p:sp>
          <p:nvSpPr>
            <p:cNvPr id="33" name="Line 30"/>
            <p:cNvSpPr>
              <a:spLocks noChangeShapeType="1"/>
            </p:cNvSpPr>
            <p:nvPr/>
          </p:nvSpPr>
          <p:spPr bwMode="auto">
            <a:xfrm flipH="1">
              <a:off x="5337175" y="3924300"/>
              <a:ext cx="1844675" cy="58420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lg" len="lg"/>
            </a:ln>
            <a:effectLst/>
          </p:spPr>
          <p:txBody>
            <a:bodyPr/>
            <a:lstStyle/>
            <a:p>
              <a:endParaRPr lang="es-MX" dirty="0"/>
            </a:p>
          </p:txBody>
        </p:sp>
      </p:grpSp>
    </p:spTree>
    <p:extLst>
      <p:ext uri="{BB962C8B-B14F-4D97-AF65-F5344CB8AC3E}">
        <p14:creationId xmlns:p14="http://schemas.microsoft.com/office/powerpoint/2010/main" val="13861133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Tratamiento  del Aire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367435" y="963132"/>
            <a:ext cx="6427462" cy="954107"/>
          </a:xfrm>
          <a:prstGeom prst="rect">
            <a:avLst/>
          </a:prstGeom>
          <a:solidFill>
            <a:srgbClr val="FFFFFF"/>
          </a:solidFill>
          <a:ln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 smtClean="0"/>
              <a:t>SECADORAS POR ADSORCIÓN (REGENERATIVAS)</a:t>
            </a:r>
            <a:endParaRPr lang="en-US" sz="2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219200" y="2254324"/>
            <a:ext cx="7652802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smtClean="0"/>
              <a:t>GENERALIDADES</a:t>
            </a:r>
          </a:p>
          <a:p>
            <a:endParaRPr lang="es-MX" sz="600" b="1" dirty="0"/>
          </a:p>
          <a:p>
            <a:pPr marL="285750" indent="-285750">
              <a:buFont typeface="Arial" pitchFamily="34" charset="0"/>
              <a:buChar char="•"/>
            </a:pPr>
            <a:r>
              <a:rPr lang="es-MX" sz="2000" dirty="0" smtClean="0"/>
              <a:t>Utilizan materiales desecantes para adsorber las moléculas de agua contenidas en el aire.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MX" sz="2000" dirty="0" smtClean="0"/>
              <a:t>Se les llama «regenerativas» porque una vez saturado el material desecante, éste requiere ser regenerado.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MX" sz="2000" dirty="0" smtClean="0"/>
              <a:t>La regeneración se hace con aire no saturado, frío o caliente, capaz de hacer la desorción.</a:t>
            </a:r>
          </a:p>
          <a:p>
            <a:endParaRPr lang="es-MX" sz="2000" b="1" dirty="0" smtClean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0813" y="4800600"/>
            <a:ext cx="4064000" cy="172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4623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Arc 2"/>
          <p:cNvSpPr>
            <a:spLocks/>
          </p:cNvSpPr>
          <p:nvPr/>
        </p:nvSpPr>
        <p:spPr bwMode="auto">
          <a:xfrm rot="5400000" flipH="1" flipV="1">
            <a:off x="4633913" y="371475"/>
            <a:ext cx="71437" cy="68263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gradFill rotWithShape="0">
            <a:gsLst>
              <a:gs pos="0">
                <a:schemeClr val="folHlink">
                  <a:gamma/>
                  <a:tint val="42353"/>
                  <a:invGamma/>
                </a:schemeClr>
              </a:gs>
              <a:gs pos="100000">
                <a:schemeClr val="folHlink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410" name="Arc 3"/>
          <p:cNvSpPr>
            <a:spLocks/>
          </p:cNvSpPr>
          <p:nvPr/>
        </p:nvSpPr>
        <p:spPr bwMode="auto">
          <a:xfrm rot="5400000" flipH="1" flipV="1">
            <a:off x="4497388" y="233363"/>
            <a:ext cx="212725" cy="206375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gradFill rotWithShape="0">
            <a:gsLst>
              <a:gs pos="0">
                <a:schemeClr val="bg2">
                  <a:gamma/>
                  <a:tint val="42353"/>
                  <a:invGamma/>
                </a:schemeClr>
              </a:gs>
              <a:gs pos="100000">
                <a:schemeClr val="bg2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411" name="Line 4"/>
          <p:cNvSpPr>
            <a:spLocks noChangeShapeType="1"/>
          </p:cNvSpPr>
          <p:nvPr/>
        </p:nvSpPr>
        <p:spPr bwMode="auto">
          <a:xfrm rot="5400000" flipH="1" flipV="1">
            <a:off x="4566444" y="372269"/>
            <a:ext cx="0" cy="1381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2" name="Line 5"/>
          <p:cNvSpPr>
            <a:spLocks noChangeShapeType="1"/>
          </p:cNvSpPr>
          <p:nvPr/>
        </p:nvSpPr>
        <p:spPr bwMode="auto">
          <a:xfrm rot="5400000" flipH="1" flipV="1">
            <a:off x="4634706" y="299244"/>
            <a:ext cx="1412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3" name="Arc 6"/>
          <p:cNvSpPr>
            <a:spLocks/>
          </p:cNvSpPr>
          <p:nvPr/>
        </p:nvSpPr>
        <p:spPr bwMode="auto">
          <a:xfrm rot="5400000" flipH="1" flipV="1">
            <a:off x="4636294" y="373857"/>
            <a:ext cx="69850" cy="68262"/>
          </a:xfrm>
          <a:custGeom>
            <a:avLst/>
            <a:gdLst>
              <a:gd name="T0" fmla="*/ 0 w 21600"/>
              <a:gd name="T1" fmla="*/ 0 h 21600"/>
              <a:gd name="T2" fmla="*/ 730453 w 21600"/>
              <a:gd name="T3" fmla="*/ 681757 h 21600"/>
              <a:gd name="T4" fmla="*/ 0 w 21600"/>
              <a:gd name="T5" fmla="*/ 68175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4" name="Rectangle 7"/>
          <p:cNvSpPr>
            <a:spLocks noChangeArrowheads="1"/>
          </p:cNvSpPr>
          <p:nvPr/>
        </p:nvSpPr>
        <p:spPr bwMode="auto">
          <a:xfrm>
            <a:off x="3602038" y="4573588"/>
            <a:ext cx="138112" cy="569912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50000">
                <a:schemeClr val="bg2">
                  <a:gamma/>
                  <a:tint val="42353"/>
                  <a:invGamma/>
                </a:schemeClr>
              </a:gs>
              <a:gs pos="100000">
                <a:schemeClr val="bg2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415" name="Rectangle 8"/>
          <p:cNvSpPr>
            <a:spLocks noChangeArrowheads="1"/>
          </p:cNvSpPr>
          <p:nvPr/>
        </p:nvSpPr>
        <p:spPr bwMode="auto">
          <a:xfrm>
            <a:off x="5402263" y="4573588"/>
            <a:ext cx="138112" cy="284162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50000">
                <a:schemeClr val="bg2">
                  <a:gamma/>
                  <a:tint val="42353"/>
                  <a:invGamma/>
                </a:schemeClr>
              </a:gs>
              <a:gs pos="100000">
                <a:schemeClr val="bg2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416" name="Oval 9"/>
          <p:cNvSpPr>
            <a:spLocks noChangeArrowheads="1"/>
          </p:cNvSpPr>
          <p:nvPr/>
        </p:nvSpPr>
        <p:spPr bwMode="auto">
          <a:xfrm>
            <a:off x="5056188" y="4075113"/>
            <a:ext cx="830262" cy="569912"/>
          </a:xfrm>
          <a:prstGeom prst="ellipse">
            <a:avLst/>
          </a:prstGeom>
          <a:gradFill rotWithShape="0">
            <a:gsLst>
              <a:gs pos="0">
                <a:schemeClr val="bg2">
                  <a:gamma/>
                  <a:tint val="42353"/>
                  <a:invGamma/>
                </a:schemeClr>
              </a:gs>
              <a:gs pos="100000">
                <a:schemeClr val="bg2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417" name="Oval 10"/>
          <p:cNvSpPr>
            <a:spLocks noChangeArrowheads="1"/>
          </p:cNvSpPr>
          <p:nvPr/>
        </p:nvSpPr>
        <p:spPr bwMode="auto">
          <a:xfrm>
            <a:off x="3255963" y="4075113"/>
            <a:ext cx="830262" cy="569912"/>
          </a:xfrm>
          <a:prstGeom prst="ellipse">
            <a:avLst/>
          </a:prstGeom>
          <a:gradFill rotWithShape="0">
            <a:gsLst>
              <a:gs pos="0">
                <a:schemeClr val="bg2">
                  <a:gamma/>
                  <a:tint val="42353"/>
                  <a:invGamma/>
                </a:schemeClr>
              </a:gs>
              <a:gs pos="100000">
                <a:schemeClr val="bg2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418" name="Rectangle 11"/>
          <p:cNvSpPr>
            <a:spLocks noChangeArrowheads="1"/>
          </p:cNvSpPr>
          <p:nvPr/>
        </p:nvSpPr>
        <p:spPr bwMode="auto">
          <a:xfrm>
            <a:off x="5402263" y="1014413"/>
            <a:ext cx="138112" cy="427037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50000">
                <a:schemeClr val="bg2">
                  <a:gamma/>
                  <a:tint val="42353"/>
                  <a:invGamma/>
                </a:schemeClr>
              </a:gs>
              <a:gs pos="100000">
                <a:schemeClr val="bg2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419" name="Oval 12"/>
          <p:cNvSpPr>
            <a:spLocks noChangeArrowheads="1"/>
          </p:cNvSpPr>
          <p:nvPr/>
        </p:nvSpPr>
        <p:spPr bwMode="auto">
          <a:xfrm>
            <a:off x="5056188" y="1300163"/>
            <a:ext cx="830262" cy="568325"/>
          </a:xfrm>
          <a:prstGeom prst="ellipse">
            <a:avLst/>
          </a:prstGeom>
          <a:gradFill rotWithShape="0">
            <a:gsLst>
              <a:gs pos="0">
                <a:schemeClr val="bg2">
                  <a:gamma/>
                  <a:tint val="42353"/>
                  <a:invGamma/>
                </a:schemeClr>
              </a:gs>
              <a:gs pos="100000">
                <a:schemeClr val="bg2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420" name="AutoShape 13"/>
          <p:cNvSpPr>
            <a:spLocks noChangeArrowheads="1"/>
          </p:cNvSpPr>
          <p:nvPr/>
        </p:nvSpPr>
        <p:spPr bwMode="auto">
          <a:xfrm>
            <a:off x="4086225" y="658813"/>
            <a:ext cx="969963" cy="427037"/>
          </a:xfrm>
          <a:prstGeom prst="roundRect">
            <a:avLst>
              <a:gd name="adj" fmla="val 16667"/>
            </a:avLst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1" name="AutoShape 14"/>
          <p:cNvSpPr>
            <a:spLocks noChangeArrowheads="1"/>
          </p:cNvSpPr>
          <p:nvPr/>
        </p:nvSpPr>
        <p:spPr bwMode="auto">
          <a:xfrm>
            <a:off x="4086225" y="4786313"/>
            <a:ext cx="969963" cy="427037"/>
          </a:xfrm>
          <a:prstGeom prst="roundRect">
            <a:avLst>
              <a:gd name="adj" fmla="val 16667"/>
            </a:avLst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2" name="Arc 15"/>
          <p:cNvSpPr>
            <a:spLocks/>
          </p:cNvSpPr>
          <p:nvPr/>
        </p:nvSpPr>
        <p:spPr bwMode="auto">
          <a:xfrm flipH="1" flipV="1">
            <a:off x="6232525" y="2366963"/>
            <a:ext cx="69850" cy="71437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gradFill rotWithShape="0">
            <a:gsLst>
              <a:gs pos="0">
                <a:schemeClr val="folHlink">
                  <a:gamma/>
                  <a:tint val="42353"/>
                  <a:invGamma/>
                </a:schemeClr>
              </a:gs>
              <a:gs pos="100000">
                <a:schemeClr val="folHlink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423" name="Arc 16"/>
          <p:cNvSpPr>
            <a:spLocks/>
          </p:cNvSpPr>
          <p:nvPr/>
        </p:nvSpPr>
        <p:spPr bwMode="auto">
          <a:xfrm flipH="1" flipV="1">
            <a:off x="6094413" y="2366963"/>
            <a:ext cx="207962" cy="214312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gradFill rotWithShape="0">
            <a:gsLst>
              <a:gs pos="0">
                <a:schemeClr val="bg2">
                  <a:gamma/>
                  <a:tint val="42353"/>
                  <a:invGamma/>
                </a:schemeClr>
              </a:gs>
              <a:gs pos="100000">
                <a:schemeClr val="bg2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424" name="Line 17"/>
          <p:cNvSpPr>
            <a:spLocks noChangeShapeType="1"/>
          </p:cNvSpPr>
          <p:nvPr/>
        </p:nvSpPr>
        <p:spPr bwMode="auto">
          <a:xfrm flipH="1" flipV="1">
            <a:off x="6302375" y="2438400"/>
            <a:ext cx="0" cy="142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5" name="Line 18"/>
          <p:cNvSpPr>
            <a:spLocks noChangeShapeType="1"/>
          </p:cNvSpPr>
          <p:nvPr/>
        </p:nvSpPr>
        <p:spPr bwMode="auto">
          <a:xfrm flipH="1" flipV="1">
            <a:off x="6094413" y="2366963"/>
            <a:ext cx="1381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6" name="Arc 19"/>
          <p:cNvSpPr>
            <a:spLocks/>
          </p:cNvSpPr>
          <p:nvPr/>
        </p:nvSpPr>
        <p:spPr bwMode="auto">
          <a:xfrm flipH="1" flipV="1">
            <a:off x="6232525" y="2366963"/>
            <a:ext cx="69850" cy="71437"/>
          </a:xfrm>
          <a:custGeom>
            <a:avLst/>
            <a:gdLst>
              <a:gd name="T0" fmla="*/ 0 w 21600"/>
              <a:gd name="T1" fmla="*/ 0 h 21600"/>
              <a:gd name="T2" fmla="*/ 730453 w 21600"/>
              <a:gd name="T3" fmla="*/ 781378 h 21600"/>
              <a:gd name="T4" fmla="*/ 0 w 21600"/>
              <a:gd name="T5" fmla="*/ 781378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7" name="Arc 20"/>
          <p:cNvSpPr>
            <a:spLocks/>
          </p:cNvSpPr>
          <p:nvPr/>
        </p:nvSpPr>
        <p:spPr bwMode="auto">
          <a:xfrm rot="10800000" flipH="1" flipV="1">
            <a:off x="6022975" y="373063"/>
            <a:ext cx="69850" cy="71437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gradFill rotWithShape="0">
            <a:gsLst>
              <a:gs pos="0">
                <a:schemeClr val="folHlink">
                  <a:gamma/>
                  <a:tint val="42353"/>
                  <a:invGamma/>
                </a:schemeClr>
              </a:gs>
              <a:gs pos="100000">
                <a:schemeClr val="folHlink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428" name="Arc 21"/>
          <p:cNvSpPr>
            <a:spLocks/>
          </p:cNvSpPr>
          <p:nvPr/>
        </p:nvSpPr>
        <p:spPr bwMode="auto">
          <a:xfrm rot="10800000" flipH="1" flipV="1">
            <a:off x="6024563" y="233363"/>
            <a:ext cx="207962" cy="212725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gradFill rotWithShape="0">
            <a:gsLst>
              <a:gs pos="0">
                <a:schemeClr val="bg2">
                  <a:gamma/>
                  <a:tint val="42353"/>
                  <a:invGamma/>
                </a:schemeClr>
              </a:gs>
              <a:gs pos="100000">
                <a:schemeClr val="bg2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429" name="Line 22"/>
          <p:cNvSpPr>
            <a:spLocks noChangeShapeType="1"/>
          </p:cNvSpPr>
          <p:nvPr/>
        </p:nvSpPr>
        <p:spPr bwMode="auto">
          <a:xfrm rot="10800000" flipH="1" flipV="1">
            <a:off x="6022975" y="231775"/>
            <a:ext cx="0" cy="1412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" name="Line 23"/>
          <p:cNvSpPr>
            <a:spLocks noChangeShapeType="1"/>
          </p:cNvSpPr>
          <p:nvPr/>
        </p:nvSpPr>
        <p:spPr bwMode="auto">
          <a:xfrm rot="10800000" flipH="1" flipV="1">
            <a:off x="6092825" y="444500"/>
            <a:ext cx="1381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1" name="Arc 24"/>
          <p:cNvSpPr>
            <a:spLocks/>
          </p:cNvSpPr>
          <p:nvPr/>
        </p:nvSpPr>
        <p:spPr bwMode="auto">
          <a:xfrm rot="10800000" flipH="1" flipV="1">
            <a:off x="6024563" y="374650"/>
            <a:ext cx="69850" cy="71438"/>
          </a:xfrm>
          <a:custGeom>
            <a:avLst/>
            <a:gdLst>
              <a:gd name="T0" fmla="*/ 0 w 21600"/>
              <a:gd name="T1" fmla="*/ 0 h 21600"/>
              <a:gd name="T2" fmla="*/ 730453 w 21600"/>
              <a:gd name="T3" fmla="*/ 781413 h 21600"/>
              <a:gd name="T4" fmla="*/ 0 w 21600"/>
              <a:gd name="T5" fmla="*/ 781413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2" name="Arc 25"/>
          <p:cNvSpPr>
            <a:spLocks/>
          </p:cNvSpPr>
          <p:nvPr/>
        </p:nvSpPr>
        <p:spPr bwMode="auto">
          <a:xfrm>
            <a:off x="5332413" y="942975"/>
            <a:ext cx="69850" cy="71438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gradFill rotWithShape="0">
            <a:gsLst>
              <a:gs pos="0">
                <a:schemeClr val="folHlink">
                  <a:gamma/>
                  <a:tint val="42353"/>
                  <a:invGamma/>
                </a:schemeClr>
              </a:gs>
              <a:gs pos="100000">
                <a:schemeClr val="folHlink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433" name="Arc 26"/>
          <p:cNvSpPr>
            <a:spLocks/>
          </p:cNvSpPr>
          <p:nvPr/>
        </p:nvSpPr>
        <p:spPr bwMode="auto">
          <a:xfrm>
            <a:off x="5332413" y="801688"/>
            <a:ext cx="207962" cy="212725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gradFill rotWithShape="0">
            <a:gsLst>
              <a:gs pos="0">
                <a:schemeClr val="bg2">
                  <a:gamma/>
                  <a:tint val="42353"/>
                  <a:invGamma/>
                </a:schemeClr>
              </a:gs>
              <a:gs pos="100000">
                <a:schemeClr val="bg2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434" name="Line 27"/>
          <p:cNvSpPr>
            <a:spLocks noChangeShapeType="1"/>
          </p:cNvSpPr>
          <p:nvPr/>
        </p:nvSpPr>
        <p:spPr bwMode="auto">
          <a:xfrm>
            <a:off x="5332413" y="801688"/>
            <a:ext cx="0" cy="1412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5" name="Line 28"/>
          <p:cNvSpPr>
            <a:spLocks noChangeShapeType="1"/>
          </p:cNvSpPr>
          <p:nvPr/>
        </p:nvSpPr>
        <p:spPr bwMode="auto">
          <a:xfrm>
            <a:off x="5402263" y="1014413"/>
            <a:ext cx="1381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6" name="Arc 29"/>
          <p:cNvSpPr>
            <a:spLocks/>
          </p:cNvSpPr>
          <p:nvPr/>
        </p:nvSpPr>
        <p:spPr bwMode="auto">
          <a:xfrm>
            <a:off x="5332413" y="944563"/>
            <a:ext cx="69850" cy="69850"/>
          </a:xfrm>
          <a:custGeom>
            <a:avLst/>
            <a:gdLst>
              <a:gd name="T0" fmla="*/ 0 w 21600"/>
              <a:gd name="T1" fmla="*/ 0 h 21600"/>
              <a:gd name="T2" fmla="*/ 730453 w 21600"/>
              <a:gd name="T3" fmla="*/ 730453 h 21600"/>
              <a:gd name="T4" fmla="*/ 0 w 21600"/>
              <a:gd name="T5" fmla="*/ 730453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7" name="Arc 30"/>
          <p:cNvSpPr>
            <a:spLocks/>
          </p:cNvSpPr>
          <p:nvPr/>
        </p:nvSpPr>
        <p:spPr bwMode="auto">
          <a:xfrm rot="16200000">
            <a:off x="3737769" y="940594"/>
            <a:ext cx="71438" cy="6985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gradFill rotWithShape="0">
            <a:gsLst>
              <a:gs pos="0">
                <a:schemeClr val="folHlink">
                  <a:gamma/>
                  <a:tint val="42353"/>
                  <a:invGamma/>
                </a:schemeClr>
              </a:gs>
              <a:gs pos="100000">
                <a:schemeClr val="folHlink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438" name="Arc 31"/>
          <p:cNvSpPr>
            <a:spLocks/>
          </p:cNvSpPr>
          <p:nvPr/>
        </p:nvSpPr>
        <p:spPr bwMode="auto">
          <a:xfrm rot="16200000">
            <a:off x="3599656" y="804070"/>
            <a:ext cx="212725" cy="207962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gradFill rotWithShape="0">
            <a:gsLst>
              <a:gs pos="0">
                <a:schemeClr val="bg2">
                  <a:gamma/>
                  <a:tint val="42353"/>
                  <a:invGamma/>
                </a:schemeClr>
              </a:gs>
              <a:gs pos="100000">
                <a:schemeClr val="bg2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439" name="Line 32"/>
          <p:cNvSpPr>
            <a:spLocks noChangeShapeType="1"/>
          </p:cNvSpPr>
          <p:nvPr/>
        </p:nvSpPr>
        <p:spPr bwMode="auto">
          <a:xfrm rot="16200000">
            <a:off x="3669507" y="943768"/>
            <a:ext cx="0" cy="1381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" name="Line 33"/>
          <p:cNvSpPr>
            <a:spLocks noChangeShapeType="1"/>
          </p:cNvSpPr>
          <p:nvPr/>
        </p:nvSpPr>
        <p:spPr bwMode="auto">
          <a:xfrm rot="16200000">
            <a:off x="3737769" y="869157"/>
            <a:ext cx="1412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1" name="Arc 34"/>
          <p:cNvSpPr>
            <a:spLocks/>
          </p:cNvSpPr>
          <p:nvPr/>
        </p:nvSpPr>
        <p:spPr bwMode="auto">
          <a:xfrm rot="16200000">
            <a:off x="3740944" y="945357"/>
            <a:ext cx="69850" cy="68262"/>
          </a:xfrm>
          <a:custGeom>
            <a:avLst/>
            <a:gdLst>
              <a:gd name="T0" fmla="*/ 0 w 21600"/>
              <a:gd name="T1" fmla="*/ 0 h 21600"/>
              <a:gd name="T2" fmla="*/ 730453 w 21600"/>
              <a:gd name="T3" fmla="*/ 681757 h 21600"/>
              <a:gd name="T4" fmla="*/ 0 w 21600"/>
              <a:gd name="T5" fmla="*/ 68175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2" name="Arc 35"/>
          <p:cNvSpPr>
            <a:spLocks/>
          </p:cNvSpPr>
          <p:nvPr/>
        </p:nvSpPr>
        <p:spPr bwMode="auto">
          <a:xfrm>
            <a:off x="2841625" y="2508250"/>
            <a:ext cx="68263" cy="71438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gradFill rotWithShape="0">
            <a:gsLst>
              <a:gs pos="0">
                <a:schemeClr val="folHlink">
                  <a:gamma/>
                  <a:tint val="42353"/>
                  <a:invGamma/>
                </a:schemeClr>
              </a:gs>
              <a:gs pos="100000">
                <a:schemeClr val="folHlink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443" name="Arc 36"/>
          <p:cNvSpPr>
            <a:spLocks/>
          </p:cNvSpPr>
          <p:nvPr/>
        </p:nvSpPr>
        <p:spPr bwMode="auto">
          <a:xfrm>
            <a:off x="2841625" y="2366963"/>
            <a:ext cx="206375" cy="212725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gradFill rotWithShape="0">
            <a:gsLst>
              <a:gs pos="0">
                <a:schemeClr val="bg2">
                  <a:gamma/>
                  <a:tint val="42353"/>
                  <a:invGamma/>
                </a:schemeClr>
              </a:gs>
              <a:gs pos="100000">
                <a:schemeClr val="bg2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444" name="Line 37"/>
          <p:cNvSpPr>
            <a:spLocks noChangeShapeType="1"/>
          </p:cNvSpPr>
          <p:nvPr/>
        </p:nvSpPr>
        <p:spPr bwMode="auto">
          <a:xfrm>
            <a:off x="2841625" y="2366963"/>
            <a:ext cx="0" cy="1412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5" name="Line 38"/>
          <p:cNvSpPr>
            <a:spLocks noChangeShapeType="1"/>
          </p:cNvSpPr>
          <p:nvPr/>
        </p:nvSpPr>
        <p:spPr bwMode="auto">
          <a:xfrm>
            <a:off x="2909888" y="2579688"/>
            <a:ext cx="1381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6" name="Arc 39"/>
          <p:cNvSpPr>
            <a:spLocks/>
          </p:cNvSpPr>
          <p:nvPr/>
        </p:nvSpPr>
        <p:spPr bwMode="auto">
          <a:xfrm>
            <a:off x="2841625" y="2509838"/>
            <a:ext cx="68263" cy="69850"/>
          </a:xfrm>
          <a:custGeom>
            <a:avLst/>
            <a:gdLst>
              <a:gd name="T0" fmla="*/ 0 w 21600"/>
              <a:gd name="T1" fmla="*/ 0 h 21600"/>
              <a:gd name="T2" fmla="*/ 681786 w 21600"/>
              <a:gd name="T3" fmla="*/ 730453 h 21600"/>
              <a:gd name="T4" fmla="*/ 0 w 21600"/>
              <a:gd name="T5" fmla="*/ 730453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7" name="Arc 40"/>
          <p:cNvSpPr>
            <a:spLocks/>
          </p:cNvSpPr>
          <p:nvPr/>
        </p:nvSpPr>
        <p:spPr bwMode="auto">
          <a:xfrm rot="10800000">
            <a:off x="3046413" y="5424488"/>
            <a:ext cx="69850" cy="71437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gradFill rotWithShape="0">
            <a:gsLst>
              <a:gs pos="0">
                <a:schemeClr val="folHlink">
                  <a:gamma/>
                  <a:tint val="42353"/>
                  <a:invGamma/>
                </a:schemeClr>
              </a:gs>
              <a:gs pos="100000">
                <a:schemeClr val="folHlink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448" name="Arc 41"/>
          <p:cNvSpPr>
            <a:spLocks/>
          </p:cNvSpPr>
          <p:nvPr/>
        </p:nvSpPr>
        <p:spPr bwMode="auto">
          <a:xfrm rot="10800000">
            <a:off x="2908300" y="5427663"/>
            <a:ext cx="207963" cy="212725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gradFill rotWithShape="0">
            <a:gsLst>
              <a:gs pos="0">
                <a:schemeClr val="bg2">
                  <a:gamma/>
                  <a:tint val="42353"/>
                  <a:invGamma/>
                </a:schemeClr>
              </a:gs>
              <a:gs pos="100000">
                <a:schemeClr val="bg2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449" name="Line 42"/>
          <p:cNvSpPr>
            <a:spLocks noChangeShapeType="1"/>
          </p:cNvSpPr>
          <p:nvPr/>
        </p:nvSpPr>
        <p:spPr bwMode="auto">
          <a:xfrm rot="10800000">
            <a:off x="3116263" y="5495925"/>
            <a:ext cx="0" cy="1412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" name="Line 43"/>
          <p:cNvSpPr>
            <a:spLocks noChangeShapeType="1"/>
          </p:cNvSpPr>
          <p:nvPr/>
        </p:nvSpPr>
        <p:spPr bwMode="auto">
          <a:xfrm rot="10800000">
            <a:off x="2906713" y="5426075"/>
            <a:ext cx="1381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1" name="Arc 44"/>
          <p:cNvSpPr>
            <a:spLocks/>
          </p:cNvSpPr>
          <p:nvPr/>
        </p:nvSpPr>
        <p:spPr bwMode="auto">
          <a:xfrm rot="5400000">
            <a:off x="4428331" y="5425282"/>
            <a:ext cx="71437" cy="6985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gradFill rotWithShape="0">
            <a:gsLst>
              <a:gs pos="0">
                <a:schemeClr val="folHlink">
                  <a:gamma/>
                  <a:tint val="42353"/>
                  <a:invGamma/>
                </a:schemeClr>
              </a:gs>
              <a:gs pos="100000">
                <a:schemeClr val="folHlink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452" name="Arc 45"/>
          <p:cNvSpPr>
            <a:spLocks/>
          </p:cNvSpPr>
          <p:nvPr/>
        </p:nvSpPr>
        <p:spPr bwMode="auto">
          <a:xfrm rot="5400000">
            <a:off x="4426744" y="5428456"/>
            <a:ext cx="212725" cy="207963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gradFill rotWithShape="0">
            <a:gsLst>
              <a:gs pos="0">
                <a:schemeClr val="bg2">
                  <a:gamma/>
                  <a:tint val="42353"/>
                  <a:invGamma/>
                </a:schemeClr>
              </a:gs>
              <a:gs pos="100000">
                <a:schemeClr val="bg2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453" name="Line 46"/>
          <p:cNvSpPr>
            <a:spLocks noChangeShapeType="1"/>
          </p:cNvSpPr>
          <p:nvPr/>
        </p:nvSpPr>
        <p:spPr bwMode="auto">
          <a:xfrm rot="5400000">
            <a:off x="4566444" y="5355432"/>
            <a:ext cx="0" cy="1381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4" name="Line 47"/>
          <p:cNvSpPr>
            <a:spLocks noChangeShapeType="1"/>
          </p:cNvSpPr>
          <p:nvPr/>
        </p:nvSpPr>
        <p:spPr bwMode="auto">
          <a:xfrm rot="5400000">
            <a:off x="4358481" y="5566569"/>
            <a:ext cx="1412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5" name="Arc 48"/>
          <p:cNvSpPr>
            <a:spLocks/>
          </p:cNvSpPr>
          <p:nvPr/>
        </p:nvSpPr>
        <p:spPr bwMode="auto">
          <a:xfrm rot="5400000">
            <a:off x="4429919" y="5426869"/>
            <a:ext cx="71438" cy="69850"/>
          </a:xfrm>
          <a:custGeom>
            <a:avLst/>
            <a:gdLst>
              <a:gd name="T0" fmla="*/ 0 w 21600"/>
              <a:gd name="T1" fmla="*/ 0 h 21600"/>
              <a:gd name="T2" fmla="*/ 781413 w 21600"/>
              <a:gd name="T3" fmla="*/ 730453 h 21600"/>
              <a:gd name="T4" fmla="*/ 0 w 21600"/>
              <a:gd name="T5" fmla="*/ 730453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6" name="Rectangle 49"/>
          <p:cNvSpPr>
            <a:spLocks noChangeArrowheads="1"/>
          </p:cNvSpPr>
          <p:nvPr/>
        </p:nvSpPr>
        <p:spPr bwMode="auto">
          <a:xfrm>
            <a:off x="4916488" y="801688"/>
            <a:ext cx="415925" cy="141287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50000">
                <a:schemeClr val="bg2">
                  <a:gamma/>
                  <a:tint val="42353"/>
                  <a:invGamma/>
                </a:schemeClr>
              </a:gs>
              <a:gs pos="100000">
                <a:schemeClr val="bg2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457" name="Rectangle 50"/>
          <p:cNvSpPr>
            <a:spLocks noChangeArrowheads="1"/>
          </p:cNvSpPr>
          <p:nvPr/>
        </p:nvSpPr>
        <p:spPr bwMode="auto">
          <a:xfrm>
            <a:off x="3602038" y="1014413"/>
            <a:ext cx="138112" cy="427037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50000">
                <a:schemeClr val="bg2">
                  <a:gamma/>
                  <a:tint val="42353"/>
                  <a:invGamma/>
                </a:schemeClr>
              </a:gs>
              <a:gs pos="100000">
                <a:schemeClr val="bg2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458" name="Rectangle 51"/>
          <p:cNvSpPr>
            <a:spLocks noChangeArrowheads="1"/>
          </p:cNvSpPr>
          <p:nvPr/>
        </p:nvSpPr>
        <p:spPr bwMode="auto">
          <a:xfrm>
            <a:off x="3810000" y="801688"/>
            <a:ext cx="415925" cy="141287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50000">
                <a:schemeClr val="bg2">
                  <a:gamma/>
                  <a:tint val="42353"/>
                  <a:invGamma/>
                </a:schemeClr>
              </a:gs>
              <a:gs pos="100000">
                <a:schemeClr val="bg2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459" name="Rectangle 52"/>
          <p:cNvSpPr>
            <a:spLocks noChangeArrowheads="1"/>
          </p:cNvSpPr>
          <p:nvPr/>
        </p:nvSpPr>
        <p:spPr bwMode="auto">
          <a:xfrm>
            <a:off x="3810000" y="4929188"/>
            <a:ext cx="415925" cy="142875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50000">
                <a:schemeClr val="bg2">
                  <a:gamma/>
                  <a:tint val="42353"/>
                  <a:invGamma/>
                </a:schemeClr>
              </a:gs>
              <a:gs pos="100000">
                <a:schemeClr val="bg2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460" name="Rectangle 53"/>
          <p:cNvSpPr>
            <a:spLocks noChangeArrowheads="1"/>
          </p:cNvSpPr>
          <p:nvPr/>
        </p:nvSpPr>
        <p:spPr bwMode="auto">
          <a:xfrm>
            <a:off x="4916488" y="4929188"/>
            <a:ext cx="415925" cy="142875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50000">
                <a:schemeClr val="bg2">
                  <a:gamma/>
                  <a:tint val="42353"/>
                  <a:invGamma/>
                </a:schemeClr>
              </a:gs>
              <a:gs pos="100000">
                <a:schemeClr val="bg2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461" name="Rectangle 54"/>
          <p:cNvSpPr>
            <a:spLocks noChangeArrowheads="1"/>
          </p:cNvSpPr>
          <p:nvPr/>
        </p:nvSpPr>
        <p:spPr bwMode="auto">
          <a:xfrm>
            <a:off x="4502150" y="5213350"/>
            <a:ext cx="138113" cy="214313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50000">
                <a:schemeClr val="bg2">
                  <a:gamma/>
                  <a:tint val="42353"/>
                  <a:invGamma/>
                </a:schemeClr>
              </a:gs>
              <a:gs pos="100000">
                <a:schemeClr val="bg2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462" name="Oval 55"/>
          <p:cNvSpPr>
            <a:spLocks noChangeArrowheads="1"/>
          </p:cNvSpPr>
          <p:nvPr/>
        </p:nvSpPr>
        <p:spPr bwMode="auto">
          <a:xfrm>
            <a:off x="3255963" y="1300163"/>
            <a:ext cx="830262" cy="568325"/>
          </a:xfrm>
          <a:prstGeom prst="ellipse">
            <a:avLst/>
          </a:prstGeom>
          <a:gradFill rotWithShape="0">
            <a:gsLst>
              <a:gs pos="0">
                <a:schemeClr val="bg2">
                  <a:gamma/>
                  <a:tint val="42353"/>
                  <a:invGamma/>
                </a:schemeClr>
              </a:gs>
              <a:gs pos="100000">
                <a:schemeClr val="bg2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pic>
        <p:nvPicPr>
          <p:cNvPr id="463" name="Picture 56" descr="AG-SuperPlu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7863" y="1754188"/>
            <a:ext cx="539750" cy="250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4" name="Freeform 57"/>
          <p:cNvSpPr>
            <a:spLocks/>
          </p:cNvSpPr>
          <p:nvPr/>
        </p:nvSpPr>
        <p:spPr bwMode="auto">
          <a:xfrm>
            <a:off x="2011363" y="2722563"/>
            <a:ext cx="412750" cy="819150"/>
          </a:xfrm>
          <a:custGeom>
            <a:avLst/>
            <a:gdLst>
              <a:gd name="T0" fmla="*/ 0 w 286"/>
              <a:gd name="T1" fmla="*/ 0 h 552"/>
              <a:gd name="T2" fmla="*/ 27075534 w 286"/>
              <a:gd name="T3" fmla="*/ 1175953486 h 552"/>
              <a:gd name="T4" fmla="*/ 114552553 w 286"/>
              <a:gd name="T5" fmla="*/ 1215591722 h 552"/>
              <a:gd name="T6" fmla="*/ 470706718 w 286"/>
              <a:gd name="T7" fmla="*/ 1211187309 h 552"/>
              <a:gd name="T8" fmla="*/ 564431235 w 286"/>
              <a:gd name="T9" fmla="*/ 1182558622 h 552"/>
              <a:gd name="T10" fmla="*/ 576927741 w 286"/>
              <a:gd name="T11" fmla="*/ 1151729214 h 552"/>
              <a:gd name="T12" fmla="*/ 595673222 w 286"/>
              <a:gd name="T13" fmla="*/ 0 h 552"/>
              <a:gd name="T14" fmla="*/ 0 w 286"/>
              <a:gd name="T15" fmla="*/ 0 h 55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86"/>
              <a:gd name="T25" fmla="*/ 0 h 552"/>
              <a:gd name="T26" fmla="*/ 286 w 286"/>
              <a:gd name="T27" fmla="*/ 552 h 552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86" h="552">
                <a:moveTo>
                  <a:pt x="0" y="0"/>
                </a:moveTo>
                <a:lnTo>
                  <a:pt x="13" y="534"/>
                </a:lnTo>
                <a:lnTo>
                  <a:pt x="55" y="552"/>
                </a:lnTo>
                <a:lnTo>
                  <a:pt x="226" y="550"/>
                </a:lnTo>
                <a:lnTo>
                  <a:pt x="271" y="537"/>
                </a:lnTo>
                <a:lnTo>
                  <a:pt x="277" y="523"/>
                </a:lnTo>
                <a:lnTo>
                  <a:pt x="286" y="0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rgbClr val="0066FF"/>
              </a:gs>
              <a:gs pos="50000">
                <a:srgbClr val="AACCFF"/>
              </a:gs>
              <a:gs pos="100000">
                <a:srgbClr val="0066FF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65" name="Rectangle 58"/>
          <p:cNvSpPr>
            <a:spLocks noChangeArrowheads="1"/>
          </p:cNvSpPr>
          <p:nvPr/>
        </p:nvSpPr>
        <p:spPr bwMode="auto">
          <a:xfrm>
            <a:off x="3255963" y="1584325"/>
            <a:ext cx="830262" cy="27749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50000">
                <a:schemeClr val="bg2">
                  <a:gamma/>
                  <a:tint val="42353"/>
                  <a:invGamma/>
                </a:schemeClr>
              </a:gs>
              <a:gs pos="100000">
                <a:schemeClr val="bg2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466" name="Rectangle 59"/>
          <p:cNvSpPr>
            <a:spLocks noChangeArrowheads="1"/>
          </p:cNvSpPr>
          <p:nvPr/>
        </p:nvSpPr>
        <p:spPr bwMode="auto">
          <a:xfrm>
            <a:off x="5056188" y="1584325"/>
            <a:ext cx="830262" cy="27749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50000">
                <a:schemeClr val="bg2">
                  <a:gamma/>
                  <a:tint val="42353"/>
                  <a:invGamma/>
                </a:schemeClr>
              </a:gs>
              <a:gs pos="100000">
                <a:schemeClr val="bg2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467" name="Rectangle 60"/>
          <p:cNvSpPr>
            <a:spLocks noChangeArrowheads="1"/>
          </p:cNvSpPr>
          <p:nvPr/>
        </p:nvSpPr>
        <p:spPr bwMode="auto">
          <a:xfrm>
            <a:off x="2425700" y="2366963"/>
            <a:ext cx="415925" cy="142875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50000">
                <a:schemeClr val="bg2">
                  <a:gamma/>
                  <a:tint val="42353"/>
                  <a:invGamma/>
                </a:schemeClr>
              </a:gs>
              <a:gs pos="100000">
                <a:schemeClr val="bg2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468" name="Rectangle 61"/>
          <p:cNvSpPr>
            <a:spLocks noChangeArrowheads="1"/>
          </p:cNvSpPr>
          <p:nvPr/>
        </p:nvSpPr>
        <p:spPr bwMode="auto">
          <a:xfrm>
            <a:off x="2909888" y="2581275"/>
            <a:ext cx="138112" cy="2846388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50000">
                <a:schemeClr val="bg2">
                  <a:gamma/>
                  <a:tint val="42353"/>
                  <a:invGamma/>
                </a:schemeClr>
              </a:gs>
              <a:gs pos="100000">
                <a:schemeClr val="bg2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469" name="Freeform 62"/>
          <p:cNvSpPr>
            <a:spLocks/>
          </p:cNvSpPr>
          <p:nvPr/>
        </p:nvSpPr>
        <p:spPr bwMode="auto">
          <a:xfrm>
            <a:off x="4086225" y="4857750"/>
            <a:ext cx="969963" cy="285750"/>
          </a:xfrm>
          <a:custGeom>
            <a:avLst/>
            <a:gdLst/>
            <a:ahLst/>
            <a:cxnLst>
              <a:cxn ang="0">
                <a:pos x="0" y="48"/>
              </a:cxn>
              <a:cxn ang="0">
                <a:pos x="48" y="48"/>
              </a:cxn>
              <a:cxn ang="0">
                <a:pos x="96" y="0"/>
              </a:cxn>
              <a:cxn ang="0">
                <a:pos x="576" y="0"/>
              </a:cxn>
              <a:cxn ang="0">
                <a:pos x="624" y="48"/>
              </a:cxn>
              <a:cxn ang="0">
                <a:pos x="672" y="48"/>
              </a:cxn>
              <a:cxn ang="0">
                <a:pos x="672" y="144"/>
              </a:cxn>
              <a:cxn ang="0">
                <a:pos x="624" y="144"/>
              </a:cxn>
              <a:cxn ang="0">
                <a:pos x="576" y="192"/>
              </a:cxn>
              <a:cxn ang="0">
                <a:pos x="96" y="192"/>
              </a:cxn>
              <a:cxn ang="0">
                <a:pos x="48" y="144"/>
              </a:cxn>
              <a:cxn ang="0">
                <a:pos x="0" y="144"/>
              </a:cxn>
              <a:cxn ang="0">
                <a:pos x="0" y="48"/>
              </a:cxn>
            </a:cxnLst>
            <a:rect l="0" t="0" r="r" b="b"/>
            <a:pathLst>
              <a:path w="672" h="192">
                <a:moveTo>
                  <a:pt x="0" y="48"/>
                </a:moveTo>
                <a:lnTo>
                  <a:pt x="48" y="48"/>
                </a:lnTo>
                <a:lnTo>
                  <a:pt x="96" y="0"/>
                </a:lnTo>
                <a:lnTo>
                  <a:pt x="576" y="0"/>
                </a:lnTo>
                <a:lnTo>
                  <a:pt x="624" y="48"/>
                </a:lnTo>
                <a:lnTo>
                  <a:pt x="672" y="48"/>
                </a:lnTo>
                <a:lnTo>
                  <a:pt x="672" y="144"/>
                </a:lnTo>
                <a:lnTo>
                  <a:pt x="624" y="144"/>
                </a:lnTo>
                <a:lnTo>
                  <a:pt x="576" y="192"/>
                </a:lnTo>
                <a:lnTo>
                  <a:pt x="96" y="192"/>
                </a:lnTo>
                <a:lnTo>
                  <a:pt x="48" y="144"/>
                </a:lnTo>
                <a:lnTo>
                  <a:pt x="0" y="144"/>
                </a:lnTo>
                <a:lnTo>
                  <a:pt x="0" y="48"/>
                </a:lnTo>
                <a:close/>
              </a:path>
            </a:pathLst>
          </a:custGeom>
          <a:gradFill rotWithShape="0">
            <a:gsLst>
              <a:gs pos="0">
                <a:schemeClr val="bg2"/>
              </a:gs>
              <a:gs pos="50000">
                <a:schemeClr val="bg2">
                  <a:gamma/>
                  <a:shade val="30196"/>
                  <a:invGamma/>
                </a:schemeClr>
              </a:gs>
              <a:gs pos="100000">
                <a:schemeClr val="bg2"/>
              </a:gs>
            </a:gsLst>
            <a:lin ang="5400000" scaled="1"/>
          </a:gra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470" name="Line 63"/>
          <p:cNvSpPr>
            <a:spLocks noChangeShapeType="1"/>
          </p:cNvSpPr>
          <p:nvPr/>
        </p:nvSpPr>
        <p:spPr bwMode="auto">
          <a:xfrm>
            <a:off x="4156075" y="4929188"/>
            <a:ext cx="0" cy="142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" name="Line 64"/>
          <p:cNvSpPr>
            <a:spLocks noChangeShapeType="1"/>
          </p:cNvSpPr>
          <p:nvPr/>
        </p:nvSpPr>
        <p:spPr bwMode="auto">
          <a:xfrm>
            <a:off x="4986338" y="4929188"/>
            <a:ext cx="0" cy="142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2" name="Freeform 65"/>
          <p:cNvSpPr>
            <a:spLocks/>
          </p:cNvSpPr>
          <p:nvPr/>
        </p:nvSpPr>
        <p:spPr bwMode="auto">
          <a:xfrm>
            <a:off x="4086225" y="730250"/>
            <a:ext cx="969963" cy="284163"/>
          </a:xfrm>
          <a:custGeom>
            <a:avLst/>
            <a:gdLst/>
            <a:ahLst/>
            <a:cxnLst>
              <a:cxn ang="0">
                <a:pos x="0" y="48"/>
              </a:cxn>
              <a:cxn ang="0">
                <a:pos x="48" y="48"/>
              </a:cxn>
              <a:cxn ang="0">
                <a:pos x="96" y="0"/>
              </a:cxn>
              <a:cxn ang="0">
                <a:pos x="576" y="0"/>
              </a:cxn>
              <a:cxn ang="0">
                <a:pos x="624" y="48"/>
              </a:cxn>
              <a:cxn ang="0">
                <a:pos x="672" y="48"/>
              </a:cxn>
              <a:cxn ang="0">
                <a:pos x="672" y="144"/>
              </a:cxn>
              <a:cxn ang="0">
                <a:pos x="624" y="144"/>
              </a:cxn>
              <a:cxn ang="0">
                <a:pos x="576" y="192"/>
              </a:cxn>
              <a:cxn ang="0">
                <a:pos x="96" y="192"/>
              </a:cxn>
              <a:cxn ang="0">
                <a:pos x="48" y="144"/>
              </a:cxn>
              <a:cxn ang="0">
                <a:pos x="0" y="144"/>
              </a:cxn>
              <a:cxn ang="0">
                <a:pos x="0" y="48"/>
              </a:cxn>
            </a:cxnLst>
            <a:rect l="0" t="0" r="r" b="b"/>
            <a:pathLst>
              <a:path w="672" h="192">
                <a:moveTo>
                  <a:pt x="0" y="48"/>
                </a:moveTo>
                <a:lnTo>
                  <a:pt x="48" y="48"/>
                </a:lnTo>
                <a:lnTo>
                  <a:pt x="96" y="0"/>
                </a:lnTo>
                <a:lnTo>
                  <a:pt x="576" y="0"/>
                </a:lnTo>
                <a:lnTo>
                  <a:pt x="624" y="48"/>
                </a:lnTo>
                <a:lnTo>
                  <a:pt x="672" y="48"/>
                </a:lnTo>
                <a:lnTo>
                  <a:pt x="672" y="144"/>
                </a:lnTo>
                <a:lnTo>
                  <a:pt x="624" y="144"/>
                </a:lnTo>
                <a:lnTo>
                  <a:pt x="576" y="192"/>
                </a:lnTo>
                <a:lnTo>
                  <a:pt x="96" y="192"/>
                </a:lnTo>
                <a:lnTo>
                  <a:pt x="48" y="144"/>
                </a:lnTo>
                <a:lnTo>
                  <a:pt x="0" y="144"/>
                </a:lnTo>
                <a:lnTo>
                  <a:pt x="0" y="48"/>
                </a:lnTo>
                <a:close/>
              </a:path>
            </a:pathLst>
          </a:custGeom>
          <a:gradFill rotWithShape="0">
            <a:gsLst>
              <a:gs pos="0">
                <a:schemeClr val="bg2"/>
              </a:gs>
              <a:gs pos="50000">
                <a:schemeClr val="bg2">
                  <a:gamma/>
                  <a:shade val="30196"/>
                  <a:invGamma/>
                </a:schemeClr>
              </a:gs>
              <a:gs pos="100000">
                <a:schemeClr val="bg2"/>
              </a:gs>
            </a:gsLst>
            <a:lin ang="5400000" scaled="1"/>
          </a:gra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473" name="Line 66"/>
          <p:cNvSpPr>
            <a:spLocks noChangeShapeType="1"/>
          </p:cNvSpPr>
          <p:nvPr/>
        </p:nvSpPr>
        <p:spPr bwMode="auto">
          <a:xfrm>
            <a:off x="4156075" y="801688"/>
            <a:ext cx="0" cy="1412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4" name="Line 67"/>
          <p:cNvSpPr>
            <a:spLocks noChangeShapeType="1"/>
          </p:cNvSpPr>
          <p:nvPr/>
        </p:nvSpPr>
        <p:spPr bwMode="auto">
          <a:xfrm>
            <a:off x="4986338" y="801688"/>
            <a:ext cx="0" cy="1412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5" name="Rectangle 68"/>
          <p:cNvSpPr>
            <a:spLocks noChangeArrowheads="1"/>
          </p:cNvSpPr>
          <p:nvPr/>
        </p:nvSpPr>
        <p:spPr bwMode="auto">
          <a:xfrm flipH="1" flipV="1">
            <a:off x="4502150" y="446088"/>
            <a:ext cx="138113" cy="212725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50000">
                <a:schemeClr val="bg2">
                  <a:gamma/>
                  <a:tint val="42353"/>
                  <a:invGamma/>
                </a:schemeClr>
              </a:gs>
              <a:gs pos="100000">
                <a:schemeClr val="bg2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476" name="Rectangle 69"/>
          <p:cNvSpPr>
            <a:spLocks noChangeArrowheads="1"/>
          </p:cNvSpPr>
          <p:nvPr/>
        </p:nvSpPr>
        <p:spPr bwMode="auto">
          <a:xfrm flipH="1" flipV="1">
            <a:off x="6094413" y="446088"/>
            <a:ext cx="138112" cy="1920875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50000">
                <a:schemeClr val="bg2">
                  <a:gamma/>
                  <a:tint val="42353"/>
                  <a:invGamma/>
                </a:schemeClr>
              </a:gs>
              <a:gs pos="100000">
                <a:schemeClr val="bg2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477" name="Rectangle 70"/>
          <p:cNvSpPr>
            <a:spLocks noChangeArrowheads="1"/>
          </p:cNvSpPr>
          <p:nvPr/>
        </p:nvSpPr>
        <p:spPr bwMode="auto">
          <a:xfrm flipH="1" flipV="1">
            <a:off x="4710113" y="231775"/>
            <a:ext cx="1314450" cy="142875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50000">
                <a:schemeClr val="bg2">
                  <a:gamma/>
                  <a:tint val="42353"/>
                  <a:invGamma/>
                </a:schemeClr>
              </a:gs>
              <a:gs pos="100000">
                <a:schemeClr val="bg2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pic>
        <p:nvPicPr>
          <p:cNvPr id="478" name="Picture 71" descr="AG-SuperPlu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3213" y="1825625"/>
            <a:ext cx="539750" cy="250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9" name="Freeform 72"/>
          <p:cNvSpPr>
            <a:spLocks/>
          </p:cNvSpPr>
          <p:nvPr/>
        </p:nvSpPr>
        <p:spPr bwMode="auto">
          <a:xfrm>
            <a:off x="6716713" y="2794000"/>
            <a:ext cx="414337" cy="819150"/>
          </a:xfrm>
          <a:custGeom>
            <a:avLst/>
            <a:gdLst>
              <a:gd name="T0" fmla="*/ 0 w 286"/>
              <a:gd name="T1" fmla="*/ 0 h 552"/>
              <a:gd name="T2" fmla="*/ 27283946 w 286"/>
              <a:gd name="T3" fmla="*/ 1175953486 h 552"/>
              <a:gd name="T4" fmla="*/ 115434864 w 286"/>
              <a:gd name="T5" fmla="*/ 1215591722 h 552"/>
              <a:gd name="T6" fmla="*/ 474333266 w 286"/>
              <a:gd name="T7" fmla="*/ 1211187309 h 552"/>
              <a:gd name="T8" fmla="*/ 568780331 w 286"/>
              <a:gd name="T9" fmla="*/ 1182558622 h 552"/>
              <a:gd name="T10" fmla="*/ 581372693 w 286"/>
              <a:gd name="T11" fmla="*/ 1151729214 h 552"/>
              <a:gd name="T12" fmla="*/ 600262686 w 286"/>
              <a:gd name="T13" fmla="*/ 0 h 552"/>
              <a:gd name="T14" fmla="*/ 0 w 286"/>
              <a:gd name="T15" fmla="*/ 0 h 55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86"/>
              <a:gd name="T25" fmla="*/ 0 h 552"/>
              <a:gd name="T26" fmla="*/ 286 w 286"/>
              <a:gd name="T27" fmla="*/ 552 h 552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86" h="552">
                <a:moveTo>
                  <a:pt x="0" y="0"/>
                </a:moveTo>
                <a:lnTo>
                  <a:pt x="13" y="534"/>
                </a:lnTo>
                <a:lnTo>
                  <a:pt x="55" y="552"/>
                </a:lnTo>
                <a:lnTo>
                  <a:pt x="226" y="550"/>
                </a:lnTo>
                <a:lnTo>
                  <a:pt x="271" y="537"/>
                </a:lnTo>
                <a:lnTo>
                  <a:pt x="277" y="523"/>
                </a:lnTo>
                <a:lnTo>
                  <a:pt x="286" y="0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rgbClr val="0066FF"/>
              </a:gs>
              <a:gs pos="50000">
                <a:srgbClr val="AACCFF"/>
              </a:gs>
              <a:gs pos="100000">
                <a:srgbClr val="0066FF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0" name="Rectangle 73"/>
          <p:cNvSpPr>
            <a:spLocks noChangeArrowheads="1"/>
          </p:cNvSpPr>
          <p:nvPr/>
        </p:nvSpPr>
        <p:spPr bwMode="auto">
          <a:xfrm flipH="1" flipV="1">
            <a:off x="6300788" y="2438400"/>
            <a:ext cx="415925" cy="142875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50000">
                <a:schemeClr val="bg2">
                  <a:gamma/>
                  <a:tint val="42353"/>
                  <a:invGamma/>
                </a:schemeClr>
              </a:gs>
              <a:gs pos="100000">
                <a:schemeClr val="bg2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481" name="Rectangle 74"/>
          <p:cNvSpPr>
            <a:spLocks noChangeArrowheads="1"/>
          </p:cNvSpPr>
          <p:nvPr/>
        </p:nvSpPr>
        <p:spPr bwMode="auto">
          <a:xfrm>
            <a:off x="1595438" y="2366963"/>
            <a:ext cx="415925" cy="142875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50000">
                <a:schemeClr val="bg2">
                  <a:gamma/>
                  <a:tint val="42353"/>
                  <a:invGamma/>
                </a:schemeClr>
              </a:gs>
              <a:gs pos="100000">
                <a:schemeClr val="bg2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482" name="Freeform 75"/>
          <p:cNvSpPr>
            <a:spLocks/>
          </p:cNvSpPr>
          <p:nvPr/>
        </p:nvSpPr>
        <p:spPr bwMode="auto">
          <a:xfrm>
            <a:off x="1985963" y="2235200"/>
            <a:ext cx="461962" cy="327025"/>
          </a:xfrm>
          <a:custGeom>
            <a:avLst/>
            <a:gdLst>
              <a:gd name="T0" fmla="*/ 12426923 w 321"/>
              <a:gd name="T1" fmla="*/ 50361859 h 221"/>
              <a:gd name="T2" fmla="*/ 2070914 w 321"/>
              <a:gd name="T3" fmla="*/ 72259210 h 221"/>
              <a:gd name="T4" fmla="*/ 0 w 321"/>
              <a:gd name="T5" fmla="*/ 181741550 h 221"/>
              <a:gd name="T6" fmla="*/ 20710575 w 321"/>
              <a:gd name="T7" fmla="*/ 223346268 h 221"/>
              <a:gd name="T8" fmla="*/ 31066584 w 321"/>
              <a:gd name="T9" fmla="*/ 289035362 h 221"/>
              <a:gd name="T10" fmla="*/ 26924758 w 321"/>
              <a:gd name="T11" fmla="*/ 332828585 h 221"/>
              <a:gd name="T12" fmla="*/ 12426923 w 321"/>
              <a:gd name="T13" fmla="*/ 374431776 h 221"/>
              <a:gd name="T14" fmla="*/ 2070914 w 321"/>
              <a:gd name="T15" fmla="*/ 407277895 h 221"/>
              <a:gd name="T16" fmla="*/ 2070914 w 321"/>
              <a:gd name="T17" fmla="*/ 479535603 h 221"/>
              <a:gd name="T18" fmla="*/ 664825128 w 321"/>
              <a:gd name="T19" fmla="*/ 483915665 h 221"/>
              <a:gd name="T20" fmla="*/ 664825128 w 321"/>
              <a:gd name="T21" fmla="*/ 411656478 h 221"/>
              <a:gd name="T22" fmla="*/ 646185472 w 321"/>
              <a:gd name="T23" fmla="*/ 372243225 h 221"/>
              <a:gd name="T24" fmla="*/ 635829468 w 321"/>
              <a:gd name="T25" fmla="*/ 326259971 h 221"/>
              <a:gd name="T26" fmla="*/ 635829468 w 321"/>
              <a:gd name="T27" fmla="*/ 293415424 h 221"/>
              <a:gd name="T28" fmla="*/ 635829468 w 321"/>
              <a:gd name="T29" fmla="*/ 243052108 h 221"/>
              <a:gd name="T30" fmla="*/ 652398211 w 321"/>
              <a:gd name="T31" fmla="*/ 208017530 h 221"/>
              <a:gd name="T32" fmla="*/ 664825128 w 321"/>
              <a:gd name="T33" fmla="*/ 183931581 h 221"/>
              <a:gd name="T34" fmla="*/ 660683302 w 321"/>
              <a:gd name="T35" fmla="*/ 76637793 h 221"/>
              <a:gd name="T36" fmla="*/ 658612389 w 321"/>
              <a:gd name="T37" fmla="*/ 45983265 h 221"/>
              <a:gd name="T38" fmla="*/ 472212951 w 321"/>
              <a:gd name="T39" fmla="*/ 0 h 221"/>
              <a:gd name="T40" fmla="*/ 194684618 w 321"/>
              <a:gd name="T41" fmla="*/ 4380064 h 221"/>
              <a:gd name="T42" fmla="*/ 12426923 w 321"/>
              <a:gd name="T43" fmla="*/ 50361859 h 221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321"/>
              <a:gd name="T67" fmla="*/ 0 h 221"/>
              <a:gd name="T68" fmla="*/ 321 w 321"/>
              <a:gd name="T69" fmla="*/ 221 h 221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321" h="221">
                <a:moveTo>
                  <a:pt x="6" y="23"/>
                </a:moveTo>
                <a:lnTo>
                  <a:pt x="1" y="33"/>
                </a:lnTo>
                <a:lnTo>
                  <a:pt x="0" y="83"/>
                </a:lnTo>
                <a:lnTo>
                  <a:pt x="10" y="102"/>
                </a:lnTo>
                <a:lnTo>
                  <a:pt x="15" y="132"/>
                </a:lnTo>
                <a:lnTo>
                  <a:pt x="13" y="152"/>
                </a:lnTo>
                <a:lnTo>
                  <a:pt x="6" y="171"/>
                </a:lnTo>
                <a:lnTo>
                  <a:pt x="1" y="186"/>
                </a:lnTo>
                <a:lnTo>
                  <a:pt x="1" y="219"/>
                </a:lnTo>
                <a:lnTo>
                  <a:pt x="321" y="221"/>
                </a:lnTo>
                <a:lnTo>
                  <a:pt x="321" y="188"/>
                </a:lnTo>
                <a:lnTo>
                  <a:pt x="312" y="170"/>
                </a:lnTo>
                <a:lnTo>
                  <a:pt x="307" y="149"/>
                </a:lnTo>
                <a:lnTo>
                  <a:pt x="307" y="134"/>
                </a:lnTo>
                <a:lnTo>
                  <a:pt x="307" y="111"/>
                </a:lnTo>
                <a:lnTo>
                  <a:pt x="315" y="95"/>
                </a:lnTo>
                <a:lnTo>
                  <a:pt x="321" y="84"/>
                </a:lnTo>
                <a:lnTo>
                  <a:pt x="319" y="35"/>
                </a:lnTo>
                <a:lnTo>
                  <a:pt x="318" y="21"/>
                </a:lnTo>
                <a:lnTo>
                  <a:pt x="228" y="0"/>
                </a:lnTo>
                <a:lnTo>
                  <a:pt x="94" y="2"/>
                </a:lnTo>
                <a:lnTo>
                  <a:pt x="6" y="23"/>
                </a:lnTo>
                <a:close/>
              </a:path>
            </a:pathLst>
          </a:custGeom>
          <a:gradFill rotWithShape="0">
            <a:gsLst>
              <a:gs pos="0">
                <a:srgbClr val="0066FF"/>
              </a:gs>
              <a:gs pos="50000">
                <a:srgbClr val="AACCFF"/>
              </a:gs>
              <a:gs pos="100000">
                <a:srgbClr val="0066FF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3" name="Rectangle 76"/>
          <p:cNvSpPr>
            <a:spLocks noChangeArrowheads="1"/>
          </p:cNvSpPr>
          <p:nvPr/>
        </p:nvSpPr>
        <p:spPr bwMode="auto">
          <a:xfrm>
            <a:off x="7131050" y="2438400"/>
            <a:ext cx="415925" cy="142875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50000">
                <a:schemeClr val="bg2">
                  <a:gamma/>
                  <a:tint val="42353"/>
                  <a:invGamma/>
                </a:schemeClr>
              </a:gs>
              <a:gs pos="100000">
                <a:schemeClr val="bg2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484" name="Freeform 77"/>
          <p:cNvSpPr>
            <a:spLocks/>
          </p:cNvSpPr>
          <p:nvPr/>
        </p:nvSpPr>
        <p:spPr bwMode="auto">
          <a:xfrm>
            <a:off x="6691313" y="2306638"/>
            <a:ext cx="461962" cy="327025"/>
          </a:xfrm>
          <a:custGeom>
            <a:avLst/>
            <a:gdLst>
              <a:gd name="T0" fmla="*/ 12426923 w 321"/>
              <a:gd name="T1" fmla="*/ 50361859 h 221"/>
              <a:gd name="T2" fmla="*/ 2070914 w 321"/>
              <a:gd name="T3" fmla="*/ 72259210 h 221"/>
              <a:gd name="T4" fmla="*/ 0 w 321"/>
              <a:gd name="T5" fmla="*/ 181741550 h 221"/>
              <a:gd name="T6" fmla="*/ 20710575 w 321"/>
              <a:gd name="T7" fmla="*/ 223346268 h 221"/>
              <a:gd name="T8" fmla="*/ 31066584 w 321"/>
              <a:gd name="T9" fmla="*/ 289035362 h 221"/>
              <a:gd name="T10" fmla="*/ 26924758 w 321"/>
              <a:gd name="T11" fmla="*/ 332828585 h 221"/>
              <a:gd name="T12" fmla="*/ 12426923 w 321"/>
              <a:gd name="T13" fmla="*/ 374431776 h 221"/>
              <a:gd name="T14" fmla="*/ 2070914 w 321"/>
              <a:gd name="T15" fmla="*/ 407277895 h 221"/>
              <a:gd name="T16" fmla="*/ 2070914 w 321"/>
              <a:gd name="T17" fmla="*/ 479535603 h 221"/>
              <a:gd name="T18" fmla="*/ 664825128 w 321"/>
              <a:gd name="T19" fmla="*/ 483915665 h 221"/>
              <a:gd name="T20" fmla="*/ 664825128 w 321"/>
              <a:gd name="T21" fmla="*/ 411656478 h 221"/>
              <a:gd name="T22" fmla="*/ 646185472 w 321"/>
              <a:gd name="T23" fmla="*/ 372243225 h 221"/>
              <a:gd name="T24" fmla="*/ 635829468 w 321"/>
              <a:gd name="T25" fmla="*/ 326259971 h 221"/>
              <a:gd name="T26" fmla="*/ 635829468 w 321"/>
              <a:gd name="T27" fmla="*/ 293415424 h 221"/>
              <a:gd name="T28" fmla="*/ 635829468 w 321"/>
              <a:gd name="T29" fmla="*/ 243052108 h 221"/>
              <a:gd name="T30" fmla="*/ 652398211 w 321"/>
              <a:gd name="T31" fmla="*/ 208017530 h 221"/>
              <a:gd name="T32" fmla="*/ 664825128 w 321"/>
              <a:gd name="T33" fmla="*/ 183931581 h 221"/>
              <a:gd name="T34" fmla="*/ 660683302 w 321"/>
              <a:gd name="T35" fmla="*/ 76637793 h 221"/>
              <a:gd name="T36" fmla="*/ 658612389 w 321"/>
              <a:gd name="T37" fmla="*/ 45983265 h 221"/>
              <a:gd name="T38" fmla="*/ 472212951 w 321"/>
              <a:gd name="T39" fmla="*/ 0 h 221"/>
              <a:gd name="T40" fmla="*/ 194684618 w 321"/>
              <a:gd name="T41" fmla="*/ 4380064 h 221"/>
              <a:gd name="T42" fmla="*/ 12426923 w 321"/>
              <a:gd name="T43" fmla="*/ 50361859 h 221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321"/>
              <a:gd name="T67" fmla="*/ 0 h 221"/>
              <a:gd name="T68" fmla="*/ 321 w 321"/>
              <a:gd name="T69" fmla="*/ 221 h 221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321" h="221">
                <a:moveTo>
                  <a:pt x="6" y="23"/>
                </a:moveTo>
                <a:lnTo>
                  <a:pt x="1" y="33"/>
                </a:lnTo>
                <a:lnTo>
                  <a:pt x="0" y="83"/>
                </a:lnTo>
                <a:lnTo>
                  <a:pt x="10" y="102"/>
                </a:lnTo>
                <a:lnTo>
                  <a:pt x="15" y="132"/>
                </a:lnTo>
                <a:lnTo>
                  <a:pt x="13" y="152"/>
                </a:lnTo>
                <a:lnTo>
                  <a:pt x="6" y="171"/>
                </a:lnTo>
                <a:lnTo>
                  <a:pt x="1" y="186"/>
                </a:lnTo>
                <a:lnTo>
                  <a:pt x="1" y="219"/>
                </a:lnTo>
                <a:lnTo>
                  <a:pt x="321" y="221"/>
                </a:lnTo>
                <a:lnTo>
                  <a:pt x="321" y="188"/>
                </a:lnTo>
                <a:lnTo>
                  <a:pt x="312" y="170"/>
                </a:lnTo>
                <a:lnTo>
                  <a:pt x="307" y="149"/>
                </a:lnTo>
                <a:lnTo>
                  <a:pt x="307" y="134"/>
                </a:lnTo>
                <a:lnTo>
                  <a:pt x="307" y="111"/>
                </a:lnTo>
                <a:lnTo>
                  <a:pt x="315" y="95"/>
                </a:lnTo>
                <a:lnTo>
                  <a:pt x="321" y="84"/>
                </a:lnTo>
                <a:lnTo>
                  <a:pt x="319" y="35"/>
                </a:lnTo>
                <a:lnTo>
                  <a:pt x="318" y="21"/>
                </a:lnTo>
                <a:lnTo>
                  <a:pt x="228" y="0"/>
                </a:lnTo>
                <a:lnTo>
                  <a:pt x="94" y="2"/>
                </a:lnTo>
                <a:lnTo>
                  <a:pt x="6" y="23"/>
                </a:lnTo>
                <a:close/>
              </a:path>
            </a:pathLst>
          </a:custGeom>
          <a:gradFill rotWithShape="0">
            <a:gsLst>
              <a:gs pos="0">
                <a:srgbClr val="0066FF"/>
              </a:gs>
              <a:gs pos="50000">
                <a:srgbClr val="AACCFF"/>
              </a:gs>
              <a:gs pos="100000">
                <a:srgbClr val="0066FF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5" name="Arc 78"/>
          <p:cNvSpPr>
            <a:spLocks/>
          </p:cNvSpPr>
          <p:nvPr/>
        </p:nvSpPr>
        <p:spPr bwMode="auto">
          <a:xfrm flipH="1" flipV="1">
            <a:off x="4017963" y="1157288"/>
            <a:ext cx="68262" cy="71437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gradFill rotWithShape="0">
            <a:gsLst>
              <a:gs pos="0">
                <a:schemeClr val="folHlink">
                  <a:gamma/>
                  <a:tint val="42353"/>
                  <a:invGamma/>
                </a:schemeClr>
              </a:gs>
              <a:gs pos="100000">
                <a:schemeClr val="folHlink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486" name="Arc 79"/>
          <p:cNvSpPr>
            <a:spLocks/>
          </p:cNvSpPr>
          <p:nvPr/>
        </p:nvSpPr>
        <p:spPr bwMode="auto">
          <a:xfrm flipH="1" flipV="1">
            <a:off x="3948113" y="1157288"/>
            <a:ext cx="138112" cy="142875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gradFill rotWithShape="0">
            <a:gsLst>
              <a:gs pos="0">
                <a:schemeClr val="bg2">
                  <a:gamma/>
                  <a:tint val="42353"/>
                  <a:invGamma/>
                </a:schemeClr>
              </a:gs>
              <a:gs pos="100000">
                <a:schemeClr val="bg2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487" name="Line 80"/>
          <p:cNvSpPr>
            <a:spLocks noChangeShapeType="1"/>
          </p:cNvSpPr>
          <p:nvPr/>
        </p:nvSpPr>
        <p:spPr bwMode="auto">
          <a:xfrm>
            <a:off x="4086225" y="1228725"/>
            <a:ext cx="0" cy="71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8" name="Line 81"/>
          <p:cNvSpPr>
            <a:spLocks noChangeShapeType="1"/>
          </p:cNvSpPr>
          <p:nvPr/>
        </p:nvSpPr>
        <p:spPr bwMode="auto">
          <a:xfrm>
            <a:off x="3948113" y="1157288"/>
            <a:ext cx="698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9" name="Arc 82"/>
          <p:cNvSpPr>
            <a:spLocks/>
          </p:cNvSpPr>
          <p:nvPr/>
        </p:nvSpPr>
        <p:spPr bwMode="auto">
          <a:xfrm flipH="1" flipV="1">
            <a:off x="4017963" y="1157288"/>
            <a:ext cx="68262" cy="71437"/>
          </a:xfrm>
          <a:custGeom>
            <a:avLst/>
            <a:gdLst>
              <a:gd name="T0" fmla="*/ 0 w 21600"/>
              <a:gd name="T1" fmla="*/ 0 h 21600"/>
              <a:gd name="T2" fmla="*/ 681757 w 21600"/>
              <a:gd name="T3" fmla="*/ 781378 h 21600"/>
              <a:gd name="T4" fmla="*/ 0 w 21600"/>
              <a:gd name="T5" fmla="*/ 781378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0" name="Rectangle 83"/>
          <p:cNvSpPr>
            <a:spLocks noChangeArrowheads="1"/>
          </p:cNvSpPr>
          <p:nvPr/>
        </p:nvSpPr>
        <p:spPr bwMode="auto">
          <a:xfrm>
            <a:off x="4086225" y="1228725"/>
            <a:ext cx="346075" cy="71438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50000">
                <a:schemeClr val="bg2">
                  <a:gamma/>
                  <a:tint val="42353"/>
                  <a:invGamma/>
                </a:schemeClr>
              </a:gs>
              <a:gs pos="100000">
                <a:schemeClr val="bg2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491" name="Rectangle 84"/>
          <p:cNvSpPr>
            <a:spLocks noChangeArrowheads="1"/>
          </p:cNvSpPr>
          <p:nvPr/>
        </p:nvSpPr>
        <p:spPr bwMode="auto">
          <a:xfrm>
            <a:off x="3948113" y="942975"/>
            <a:ext cx="69850" cy="214313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50000">
                <a:schemeClr val="bg2">
                  <a:gamma/>
                  <a:tint val="42353"/>
                  <a:invGamma/>
                </a:schemeClr>
              </a:gs>
              <a:gs pos="100000">
                <a:schemeClr val="bg2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492" name="Arc 85"/>
          <p:cNvSpPr>
            <a:spLocks/>
          </p:cNvSpPr>
          <p:nvPr/>
        </p:nvSpPr>
        <p:spPr bwMode="auto">
          <a:xfrm flipV="1">
            <a:off x="5056188" y="1157288"/>
            <a:ext cx="69850" cy="71437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gradFill rotWithShape="0">
            <a:gsLst>
              <a:gs pos="0">
                <a:schemeClr val="folHlink">
                  <a:gamma/>
                  <a:tint val="42353"/>
                  <a:invGamma/>
                </a:schemeClr>
              </a:gs>
              <a:gs pos="100000">
                <a:schemeClr val="folHlink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493" name="Arc 86"/>
          <p:cNvSpPr>
            <a:spLocks/>
          </p:cNvSpPr>
          <p:nvPr/>
        </p:nvSpPr>
        <p:spPr bwMode="auto">
          <a:xfrm flipV="1">
            <a:off x="5056188" y="1157288"/>
            <a:ext cx="138112" cy="142875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gradFill rotWithShape="0">
            <a:gsLst>
              <a:gs pos="0">
                <a:schemeClr val="bg2">
                  <a:gamma/>
                  <a:tint val="42353"/>
                  <a:invGamma/>
                </a:schemeClr>
              </a:gs>
              <a:gs pos="100000">
                <a:schemeClr val="bg2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494" name="Line 87"/>
          <p:cNvSpPr>
            <a:spLocks noChangeShapeType="1"/>
          </p:cNvSpPr>
          <p:nvPr/>
        </p:nvSpPr>
        <p:spPr bwMode="auto">
          <a:xfrm flipH="1">
            <a:off x="5056188" y="1228725"/>
            <a:ext cx="0" cy="71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5" name="Line 88"/>
          <p:cNvSpPr>
            <a:spLocks noChangeShapeType="1"/>
          </p:cNvSpPr>
          <p:nvPr/>
        </p:nvSpPr>
        <p:spPr bwMode="auto">
          <a:xfrm flipH="1">
            <a:off x="5126038" y="1157288"/>
            <a:ext cx="682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6" name="Arc 89"/>
          <p:cNvSpPr>
            <a:spLocks/>
          </p:cNvSpPr>
          <p:nvPr/>
        </p:nvSpPr>
        <p:spPr bwMode="auto">
          <a:xfrm flipV="1">
            <a:off x="5056188" y="1157288"/>
            <a:ext cx="68262" cy="71437"/>
          </a:xfrm>
          <a:custGeom>
            <a:avLst/>
            <a:gdLst>
              <a:gd name="T0" fmla="*/ 0 w 21600"/>
              <a:gd name="T1" fmla="*/ 0 h 21600"/>
              <a:gd name="T2" fmla="*/ 681757 w 21600"/>
              <a:gd name="T3" fmla="*/ 781378 h 21600"/>
              <a:gd name="T4" fmla="*/ 0 w 21600"/>
              <a:gd name="T5" fmla="*/ 781378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7" name="Rectangle 90"/>
          <p:cNvSpPr>
            <a:spLocks noChangeArrowheads="1"/>
          </p:cNvSpPr>
          <p:nvPr/>
        </p:nvSpPr>
        <p:spPr bwMode="auto">
          <a:xfrm>
            <a:off x="5124450" y="942975"/>
            <a:ext cx="69850" cy="214313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50000">
                <a:schemeClr val="bg2">
                  <a:gamma/>
                  <a:tint val="42353"/>
                  <a:invGamma/>
                </a:schemeClr>
              </a:gs>
              <a:gs pos="100000">
                <a:schemeClr val="bg2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498" name="Rectangle 91"/>
          <p:cNvSpPr>
            <a:spLocks noChangeArrowheads="1"/>
          </p:cNvSpPr>
          <p:nvPr/>
        </p:nvSpPr>
        <p:spPr bwMode="auto">
          <a:xfrm>
            <a:off x="4710113" y="1228725"/>
            <a:ext cx="346075" cy="71438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50000">
                <a:schemeClr val="bg2">
                  <a:gamma/>
                  <a:tint val="42353"/>
                  <a:invGamma/>
                </a:schemeClr>
              </a:gs>
              <a:gs pos="100000">
                <a:schemeClr val="bg2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499" name="Rectangle 92"/>
          <p:cNvSpPr>
            <a:spLocks noChangeArrowheads="1"/>
          </p:cNvSpPr>
          <p:nvPr/>
        </p:nvSpPr>
        <p:spPr bwMode="auto">
          <a:xfrm>
            <a:off x="4432300" y="1157288"/>
            <a:ext cx="277813" cy="212725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50000">
                <a:schemeClr val="bg2">
                  <a:gamma/>
                  <a:shade val="30196"/>
                  <a:invGamma/>
                </a:schemeClr>
              </a:gs>
              <a:gs pos="100000">
                <a:schemeClr val="bg2"/>
              </a:gs>
            </a:gsLst>
            <a:lin ang="5400000" scaled="1"/>
          </a:gradFill>
          <a:ln w="381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500" name="Line 93"/>
          <p:cNvSpPr>
            <a:spLocks noChangeShapeType="1"/>
          </p:cNvSpPr>
          <p:nvPr/>
        </p:nvSpPr>
        <p:spPr bwMode="auto">
          <a:xfrm>
            <a:off x="4572000" y="1157288"/>
            <a:ext cx="0" cy="889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" name="Line 94"/>
          <p:cNvSpPr>
            <a:spLocks noChangeShapeType="1"/>
          </p:cNvSpPr>
          <p:nvPr/>
        </p:nvSpPr>
        <p:spPr bwMode="auto">
          <a:xfrm flipV="1">
            <a:off x="4572000" y="1279525"/>
            <a:ext cx="0" cy="90488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2" name="Freeform 95"/>
          <p:cNvSpPr>
            <a:spLocks/>
          </p:cNvSpPr>
          <p:nvPr/>
        </p:nvSpPr>
        <p:spPr bwMode="auto">
          <a:xfrm>
            <a:off x="5332413" y="4929188"/>
            <a:ext cx="138112" cy="1428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8" y="0"/>
              </a:cxn>
              <a:cxn ang="0">
                <a:pos x="96" y="48"/>
              </a:cxn>
              <a:cxn ang="0">
                <a:pos x="48" y="96"/>
              </a:cxn>
              <a:cxn ang="0">
                <a:pos x="0" y="96"/>
              </a:cxn>
              <a:cxn ang="0">
                <a:pos x="0" y="0"/>
              </a:cxn>
            </a:cxnLst>
            <a:rect l="0" t="0" r="r" b="b"/>
            <a:pathLst>
              <a:path w="96" h="96">
                <a:moveTo>
                  <a:pt x="0" y="0"/>
                </a:moveTo>
                <a:lnTo>
                  <a:pt x="48" y="0"/>
                </a:lnTo>
                <a:lnTo>
                  <a:pt x="96" y="48"/>
                </a:lnTo>
                <a:lnTo>
                  <a:pt x="48" y="96"/>
                </a:lnTo>
                <a:lnTo>
                  <a:pt x="0" y="96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chemeClr val="bg2"/>
              </a:gs>
              <a:gs pos="50000">
                <a:schemeClr val="bg2">
                  <a:gamma/>
                  <a:tint val="42353"/>
                  <a:invGamma/>
                </a:schemeClr>
              </a:gs>
              <a:gs pos="100000">
                <a:schemeClr val="bg2"/>
              </a:gs>
            </a:gsLst>
            <a:lin ang="5400000" scaled="1"/>
          </a:gra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503" name="Freeform 96"/>
          <p:cNvSpPr>
            <a:spLocks/>
          </p:cNvSpPr>
          <p:nvPr/>
        </p:nvSpPr>
        <p:spPr bwMode="auto">
          <a:xfrm>
            <a:off x="5402263" y="4857750"/>
            <a:ext cx="138112" cy="285750"/>
          </a:xfrm>
          <a:custGeom>
            <a:avLst/>
            <a:gdLst/>
            <a:ahLst/>
            <a:cxnLst>
              <a:cxn ang="0">
                <a:pos x="0" y="192"/>
              </a:cxn>
              <a:cxn ang="0">
                <a:pos x="0" y="144"/>
              </a:cxn>
              <a:cxn ang="0">
                <a:pos x="48" y="96"/>
              </a:cxn>
              <a:cxn ang="0">
                <a:pos x="0" y="48"/>
              </a:cxn>
              <a:cxn ang="0">
                <a:pos x="0" y="0"/>
              </a:cxn>
              <a:cxn ang="0">
                <a:pos x="96" y="0"/>
              </a:cxn>
              <a:cxn ang="0">
                <a:pos x="96" y="192"/>
              </a:cxn>
              <a:cxn ang="0">
                <a:pos x="0" y="192"/>
              </a:cxn>
            </a:cxnLst>
            <a:rect l="0" t="0" r="r" b="b"/>
            <a:pathLst>
              <a:path w="96" h="192">
                <a:moveTo>
                  <a:pt x="0" y="192"/>
                </a:moveTo>
                <a:lnTo>
                  <a:pt x="0" y="144"/>
                </a:lnTo>
                <a:lnTo>
                  <a:pt x="48" y="96"/>
                </a:lnTo>
                <a:lnTo>
                  <a:pt x="0" y="48"/>
                </a:lnTo>
                <a:lnTo>
                  <a:pt x="0" y="0"/>
                </a:lnTo>
                <a:lnTo>
                  <a:pt x="96" y="0"/>
                </a:lnTo>
                <a:lnTo>
                  <a:pt x="96" y="192"/>
                </a:lnTo>
                <a:lnTo>
                  <a:pt x="0" y="192"/>
                </a:lnTo>
                <a:close/>
              </a:path>
            </a:pathLst>
          </a:custGeom>
          <a:gradFill rotWithShape="0">
            <a:gsLst>
              <a:gs pos="0">
                <a:schemeClr val="bg2"/>
              </a:gs>
              <a:gs pos="50000">
                <a:schemeClr val="bg2">
                  <a:gamma/>
                  <a:tint val="42353"/>
                  <a:invGamma/>
                </a:schemeClr>
              </a:gs>
              <a:gs pos="100000">
                <a:schemeClr val="bg2"/>
              </a:gs>
            </a:gsLst>
            <a:lin ang="0" scaled="1"/>
          </a:gra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504" name="Freeform 97"/>
          <p:cNvSpPr>
            <a:spLocks/>
          </p:cNvSpPr>
          <p:nvPr/>
        </p:nvSpPr>
        <p:spPr bwMode="auto">
          <a:xfrm flipH="1">
            <a:off x="3602038" y="4857750"/>
            <a:ext cx="138112" cy="285750"/>
          </a:xfrm>
          <a:custGeom>
            <a:avLst/>
            <a:gdLst/>
            <a:ahLst/>
            <a:cxnLst>
              <a:cxn ang="0">
                <a:pos x="0" y="192"/>
              </a:cxn>
              <a:cxn ang="0">
                <a:pos x="0" y="144"/>
              </a:cxn>
              <a:cxn ang="0">
                <a:pos x="48" y="96"/>
              </a:cxn>
              <a:cxn ang="0">
                <a:pos x="0" y="48"/>
              </a:cxn>
              <a:cxn ang="0">
                <a:pos x="0" y="0"/>
              </a:cxn>
              <a:cxn ang="0">
                <a:pos x="96" y="0"/>
              </a:cxn>
              <a:cxn ang="0">
                <a:pos x="96" y="192"/>
              </a:cxn>
              <a:cxn ang="0">
                <a:pos x="0" y="192"/>
              </a:cxn>
            </a:cxnLst>
            <a:rect l="0" t="0" r="r" b="b"/>
            <a:pathLst>
              <a:path w="96" h="192">
                <a:moveTo>
                  <a:pt x="0" y="192"/>
                </a:moveTo>
                <a:lnTo>
                  <a:pt x="0" y="144"/>
                </a:lnTo>
                <a:lnTo>
                  <a:pt x="48" y="96"/>
                </a:lnTo>
                <a:lnTo>
                  <a:pt x="0" y="48"/>
                </a:lnTo>
                <a:lnTo>
                  <a:pt x="0" y="0"/>
                </a:lnTo>
                <a:lnTo>
                  <a:pt x="96" y="0"/>
                </a:lnTo>
                <a:lnTo>
                  <a:pt x="96" y="192"/>
                </a:lnTo>
                <a:lnTo>
                  <a:pt x="0" y="192"/>
                </a:lnTo>
                <a:close/>
              </a:path>
            </a:pathLst>
          </a:custGeom>
          <a:gradFill rotWithShape="0">
            <a:gsLst>
              <a:gs pos="0">
                <a:schemeClr val="bg2"/>
              </a:gs>
              <a:gs pos="50000">
                <a:schemeClr val="bg2">
                  <a:gamma/>
                  <a:tint val="42353"/>
                  <a:invGamma/>
                </a:schemeClr>
              </a:gs>
              <a:gs pos="100000">
                <a:schemeClr val="bg2"/>
              </a:gs>
            </a:gsLst>
            <a:lin ang="0" scaled="1"/>
          </a:gra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505" name="Freeform 98"/>
          <p:cNvSpPr>
            <a:spLocks/>
          </p:cNvSpPr>
          <p:nvPr/>
        </p:nvSpPr>
        <p:spPr bwMode="auto">
          <a:xfrm flipH="1">
            <a:off x="3671888" y="4929188"/>
            <a:ext cx="138112" cy="1428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8" y="0"/>
              </a:cxn>
              <a:cxn ang="0">
                <a:pos x="96" y="48"/>
              </a:cxn>
              <a:cxn ang="0">
                <a:pos x="48" y="96"/>
              </a:cxn>
              <a:cxn ang="0">
                <a:pos x="0" y="96"/>
              </a:cxn>
              <a:cxn ang="0">
                <a:pos x="0" y="0"/>
              </a:cxn>
            </a:cxnLst>
            <a:rect l="0" t="0" r="r" b="b"/>
            <a:pathLst>
              <a:path w="96" h="96">
                <a:moveTo>
                  <a:pt x="0" y="0"/>
                </a:moveTo>
                <a:lnTo>
                  <a:pt x="48" y="0"/>
                </a:lnTo>
                <a:lnTo>
                  <a:pt x="96" y="48"/>
                </a:lnTo>
                <a:lnTo>
                  <a:pt x="48" y="96"/>
                </a:lnTo>
                <a:lnTo>
                  <a:pt x="0" y="96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chemeClr val="bg2"/>
              </a:gs>
              <a:gs pos="50000">
                <a:schemeClr val="bg2">
                  <a:gamma/>
                  <a:tint val="42353"/>
                  <a:invGamma/>
                </a:schemeClr>
              </a:gs>
              <a:gs pos="100000">
                <a:schemeClr val="bg2"/>
              </a:gs>
            </a:gsLst>
            <a:lin ang="5400000" scaled="1"/>
          </a:gra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506" name="Rectangle 99"/>
          <p:cNvSpPr>
            <a:spLocks noChangeArrowheads="1"/>
          </p:cNvSpPr>
          <p:nvPr/>
        </p:nvSpPr>
        <p:spPr bwMode="auto">
          <a:xfrm>
            <a:off x="3533775" y="5711825"/>
            <a:ext cx="276225" cy="285750"/>
          </a:xfrm>
          <a:prstGeom prst="rect">
            <a:avLst/>
          </a:prstGeom>
          <a:gradFill rotWithShape="0">
            <a:gsLst>
              <a:gs pos="0">
                <a:srgbClr val="3333CC"/>
              </a:gs>
              <a:gs pos="50000">
                <a:srgbClr val="DADAF6"/>
              </a:gs>
              <a:gs pos="100000">
                <a:srgbClr val="3333CC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07" name="Rectangle 100"/>
          <p:cNvSpPr>
            <a:spLocks noChangeArrowheads="1"/>
          </p:cNvSpPr>
          <p:nvPr/>
        </p:nvSpPr>
        <p:spPr bwMode="auto">
          <a:xfrm>
            <a:off x="3117850" y="5499100"/>
            <a:ext cx="1314450" cy="141288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50000">
                <a:schemeClr val="bg2">
                  <a:gamma/>
                  <a:tint val="42353"/>
                  <a:invGamma/>
                </a:schemeClr>
              </a:gs>
              <a:gs pos="100000">
                <a:schemeClr val="bg2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508" name="Rectangle 101"/>
          <p:cNvSpPr>
            <a:spLocks noChangeArrowheads="1"/>
          </p:cNvSpPr>
          <p:nvPr/>
        </p:nvSpPr>
        <p:spPr bwMode="auto">
          <a:xfrm>
            <a:off x="3602038" y="5997575"/>
            <a:ext cx="138112" cy="141288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50000">
                <a:schemeClr val="bg2">
                  <a:gamma/>
                  <a:tint val="42353"/>
                  <a:invGamma/>
                </a:schemeClr>
              </a:gs>
              <a:gs pos="100000">
                <a:schemeClr val="bg2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509" name="Rectangle 102"/>
          <p:cNvSpPr>
            <a:spLocks noChangeArrowheads="1"/>
          </p:cNvSpPr>
          <p:nvPr/>
        </p:nvSpPr>
        <p:spPr bwMode="auto">
          <a:xfrm>
            <a:off x="3463925" y="6138863"/>
            <a:ext cx="415925" cy="71437"/>
          </a:xfrm>
          <a:prstGeom prst="rect">
            <a:avLst/>
          </a:prstGeom>
          <a:gradFill rotWithShape="0">
            <a:gsLst>
              <a:gs pos="0">
                <a:schemeClr val="tx1"/>
              </a:gs>
              <a:gs pos="50000">
                <a:schemeClr val="tx1">
                  <a:gamma/>
                  <a:tint val="9020"/>
                  <a:invGamma/>
                </a:schemeClr>
              </a:gs>
              <a:gs pos="100000">
                <a:schemeClr val="tx1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510" name="Rectangle 103"/>
          <p:cNvSpPr>
            <a:spLocks noChangeArrowheads="1"/>
          </p:cNvSpPr>
          <p:nvPr/>
        </p:nvSpPr>
        <p:spPr bwMode="auto">
          <a:xfrm>
            <a:off x="3533775" y="6210300"/>
            <a:ext cx="276225" cy="498475"/>
          </a:xfrm>
          <a:prstGeom prst="rect">
            <a:avLst/>
          </a:prstGeom>
          <a:gradFill rotWithShape="0">
            <a:gsLst>
              <a:gs pos="0">
                <a:schemeClr val="tx1"/>
              </a:gs>
              <a:gs pos="50000">
                <a:schemeClr val="tx1">
                  <a:gamma/>
                  <a:tint val="9020"/>
                  <a:invGamma/>
                </a:schemeClr>
              </a:gs>
              <a:gs pos="100000">
                <a:schemeClr val="tx1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511" name="Line 104"/>
          <p:cNvSpPr>
            <a:spLocks noChangeShapeType="1"/>
          </p:cNvSpPr>
          <p:nvPr/>
        </p:nvSpPr>
        <p:spPr bwMode="auto">
          <a:xfrm>
            <a:off x="3810000" y="5854700"/>
            <a:ext cx="698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" name="Rectangle 105"/>
          <p:cNvSpPr>
            <a:spLocks noChangeArrowheads="1"/>
          </p:cNvSpPr>
          <p:nvPr/>
        </p:nvSpPr>
        <p:spPr bwMode="auto">
          <a:xfrm>
            <a:off x="3879850" y="5783263"/>
            <a:ext cx="138113" cy="142875"/>
          </a:xfrm>
          <a:prstGeom prst="rect">
            <a:avLst/>
          </a:prstGeom>
          <a:gradFill rotWithShape="0">
            <a:gsLst>
              <a:gs pos="0">
                <a:srgbClr val="3333CC"/>
              </a:gs>
              <a:gs pos="50000">
                <a:srgbClr val="DADAF6"/>
              </a:gs>
              <a:gs pos="100000">
                <a:srgbClr val="3333CC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3" name="Rectangle 106"/>
          <p:cNvSpPr>
            <a:spLocks noChangeArrowheads="1"/>
          </p:cNvSpPr>
          <p:nvPr/>
        </p:nvSpPr>
        <p:spPr bwMode="auto">
          <a:xfrm>
            <a:off x="5332413" y="5711825"/>
            <a:ext cx="276225" cy="285750"/>
          </a:xfrm>
          <a:prstGeom prst="rect">
            <a:avLst/>
          </a:prstGeom>
          <a:gradFill rotWithShape="0">
            <a:gsLst>
              <a:gs pos="0">
                <a:srgbClr val="3333CC"/>
              </a:gs>
              <a:gs pos="50000">
                <a:srgbClr val="DADAF6"/>
              </a:gs>
              <a:gs pos="100000">
                <a:srgbClr val="3333CC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4" name="Rectangle 107"/>
          <p:cNvSpPr>
            <a:spLocks noChangeArrowheads="1"/>
          </p:cNvSpPr>
          <p:nvPr/>
        </p:nvSpPr>
        <p:spPr bwMode="auto">
          <a:xfrm>
            <a:off x="5402263" y="5143500"/>
            <a:ext cx="138112" cy="568325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50000">
                <a:schemeClr val="bg2">
                  <a:gamma/>
                  <a:tint val="42353"/>
                  <a:invGamma/>
                </a:schemeClr>
              </a:gs>
              <a:gs pos="100000">
                <a:schemeClr val="bg2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515" name="Rectangle 108"/>
          <p:cNvSpPr>
            <a:spLocks noChangeArrowheads="1"/>
          </p:cNvSpPr>
          <p:nvPr/>
        </p:nvSpPr>
        <p:spPr bwMode="auto">
          <a:xfrm>
            <a:off x="5402263" y="5997575"/>
            <a:ext cx="138112" cy="141288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50000">
                <a:schemeClr val="bg2">
                  <a:gamma/>
                  <a:tint val="42353"/>
                  <a:invGamma/>
                </a:schemeClr>
              </a:gs>
              <a:gs pos="100000">
                <a:schemeClr val="bg2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516" name="Rectangle 109"/>
          <p:cNvSpPr>
            <a:spLocks noChangeArrowheads="1"/>
          </p:cNvSpPr>
          <p:nvPr/>
        </p:nvSpPr>
        <p:spPr bwMode="auto">
          <a:xfrm>
            <a:off x="5262563" y="6138863"/>
            <a:ext cx="415925" cy="71437"/>
          </a:xfrm>
          <a:prstGeom prst="rect">
            <a:avLst/>
          </a:prstGeom>
          <a:gradFill rotWithShape="0">
            <a:gsLst>
              <a:gs pos="0">
                <a:schemeClr val="tx1"/>
              </a:gs>
              <a:gs pos="50000">
                <a:schemeClr val="tx1">
                  <a:gamma/>
                  <a:tint val="9020"/>
                  <a:invGamma/>
                </a:schemeClr>
              </a:gs>
              <a:gs pos="100000">
                <a:schemeClr val="tx1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517" name="Rectangle 110"/>
          <p:cNvSpPr>
            <a:spLocks noChangeArrowheads="1"/>
          </p:cNvSpPr>
          <p:nvPr/>
        </p:nvSpPr>
        <p:spPr bwMode="auto">
          <a:xfrm>
            <a:off x="5332413" y="6210300"/>
            <a:ext cx="276225" cy="498475"/>
          </a:xfrm>
          <a:prstGeom prst="rect">
            <a:avLst/>
          </a:prstGeom>
          <a:gradFill rotWithShape="0">
            <a:gsLst>
              <a:gs pos="0">
                <a:schemeClr val="tx1"/>
              </a:gs>
              <a:gs pos="50000">
                <a:schemeClr val="tx1">
                  <a:gamma/>
                  <a:tint val="9020"/>
                  <a:invGamma/>
                </a:schemeClr>
              </a:gs>
              <a:gs pos="100000">
                <a:schemeClr val="tx1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518" name="Line 111"/>
          <p:cNvSpPr>
            <a:spLocks noChangeShapeType="1"/>
          </p:cNvSpPr>
          <p:nvPr/>
        </p:nvSpPr>
        <p:spPr bwMode="auto">
          <a:xfrm>
            <a:off x="5262563" y="5854700"/>
            <a:ext cx="698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9" name="Rectangle 112"/>
          <p:cNvSpPr>
            <a:spLocks noChangeArrowheads="1"/>
          </p:cNvSpPr>
          <p:nvPr/>
        </p:nvSpPr>
        <p:spPr bwMode="auto">
          <a:xfrm>
            <a:off x="5124450" y="5783263"/>
            <a:ext cx="138113" cy="142875"/>
          </a:xfrm>
          <a:prstGeom prst="rect">
            <a:avLst/>
          </a:prstGeom>
          <a:gradFill rotWithShape="0">
            <a:gsLst>
              <a:gs pos="0">
                <a:srgbClr val="3333CC"/>
              </a:gs>
              <a:gs pos="50000">
                <a:srgbClr val="DADAF6"/>
              </a:gs>
              <a:gs pos="100000">
                <a:srgbClr val="3333CC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0" name="Rectangle 113"/>
          <p:cNvSpPr>
            <a:spLocks noChangeArrowheads="1"/>
          </p:cNvSpPr>
          <p:nvPr/>
        </p:nvSpPr>
        <p:spPr bwMode="auto">
          <a:xfrm>
            <a:off x="4502150" y="5143500"/>
            <a:ext cx="138113" cy="698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50000">
                <a:schemeClr val="bg2">
                  <a:gamma/>
                  <a:shade val="30196"/>
                  <a:invGamma/>
                </a:schemeClr>
              </a:gs>
              <a:gs pos="100000">
                <a:schemeClr val="bg2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521" name="Rectangle 114"/>
          <p:cNvSpPr>
            <a:spLocks noChangeArrowheads="1"/>
          </p:cNvSpPr>
          <p:nvPr/>
        </p:nvSpPr>
        <p:spPr bwMode="auto">
          <a:xfrm>
            <a:off x="4502150" y="658813"/>
            <a:ext cx="138113" cy="71437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50000">
                <a:schemeClr val="bg2">
                  <a:gamma/>
                  <a:shade val="30196"/>
                  <a:invGamma/>
                </a:schemeClr>
              </a:gs>
              <a:gs pos="100000">
                <a:schemeClr val="bg2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522" name="Rectangle 115"/>
          <p:cNvSpPr>
            <a:spLocks noChangeArrowheads="1"/>
          </p:cNvSpPr>
          <p:nvPr/>
        </p:nvSpPr>
        <p:spPr bwMode="auto">
          <a:xfrm>
            <a:off x="3602038" y="5143500"/>
            <a:ext cx="138112" cy="568325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50000">
                <a:schemeClr val="bg2">
                  <a:gamma/>
                  <a:tint val="42353"/>
                  <a:invGamma/>
                </a:schemeClr>
              </a:gs>
              <a:gs pos="100000">
                <a:schemeClr val="bg2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pic>
        <p:nvPicPr>
          <p:cNvPr id="523" name="Picture 116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800080"/>
              </a:clrFrom>
              <a:clrTo>
                <a:srgbClr val="80008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6763" y="1739900"/>
            <a:ext cx="361950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4" name="Picture 117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800080"/>
              </a:clrFrom>
              <a:clrTo>
                <a:srgbClr val="80008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6875" y="1808163"/>
            <a:ext cx="361950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5" name="Rectangle 118"/>
          <p:cNvSpPr>
            <a:spLocks noChangeArrowheads="1"/>
          </p:cNvSpPr>
          <p:nvPr/>
        </p:nvSpPr>
        <p:spPr bwMode="auto">
          <a:xfrm>
            <a:off x="2011363" y="3546475"/>
            <a:ext cx="484187" cy="7429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26" name="Picture 119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800080"/>
              </a:clrFrom>
              <a:clrTo>
                <a:srgbClr val="80008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4063" y="3543300"/>
            <a:ext cx="395287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7" name="Oval 120"/>
          <p:cNvSpPr>
            <a:spLocks noChangeArrowheads="1"/>
          </p:cNvSpPr>
          <p:nvPr/>
        </p:nvSpPr>
        <p:spPr bwMode="auto">
          <a:xfrm>
            <a:off x="2200275" y="4194175"/>
            <a:ext cx="38100" cy="39688"/>
          </a:xfrm>
          <a:prstGeom prst="ellipse">
            <a:avLst/>
          </a:prstGeom>
          <a:gradFill rotWithShape="0">
            <a:gsLst>
              <a:gs pos="0">
                <a:schemeClr val="folHlink">
                  <a:gamma/>
                  <a:tint val="42353"/>
                  <a:invGamma/>
                </a:schemeClr>
              </a:gs>
              <a:gs pos="100000">
                <a:schemeClr val="folHlink"/>
              </a:gs>
            </a:gsLst>
            <a:path path="shape">
              <a:fillToRect l="50000" t="50000" r="50000" b="50000"/>
            </a:path>
          </a:gradFill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528" name="Rectangle 121"/>
          <p:cNvSpPr>
            <a:spLocks noChangeArrowheads="1"/>
          </p:cNvSpPr>
          <p:nvPr/>
        </p:nvSpPr>
        <p:spPr bwMode="auto">
          <a:xfrm>
            <a:off x="2200275" y="4214813"/>
            <a:ext cx="38100" cy="517525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50000">
                <a:schemeClr val="bg2">
                  <a:gamma/>
                  <a:tint val="42353"/>
                  <a:invGamma/>
                </a:schemeClr>
              </a:gs>
              <a:gs pos="100000">
                <a:schemeClr val="bg2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529" name="Rectangle 122"/>
          <p:cNvSpPr>
            <a:spLocks noChangeArrowheads="1"/>
          </p:cNvSpPr>
          <p:nvPr/>
        </p:nvSpPr>
        <p:spPr bwMode="auto">
          <a:xfrm>
            <a:off x="6646863" y="3648075"/>
            <a:ext cx="554037" cy="7429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30" name="Group 123"/>
          <p:cNvGrpSpPr>
            <a:grpSpLocks/>
          </p:cNvGrpSpPr>
          <p:nvPr/>
        </p:nvGrpSpPr>
        <p:grpSpPr bwMode="auto">
          <a:xfrm>
            <a:off x="1595438" y="2366963"/>
            <a:ext cx="1246187" cy="141287"/>
            <a:chOff x="1005" y="1491"/>
            <a:chExt cx="785" cy="89"/>
          </a:xfrm>
        </p:grpSpPr>
        <p:sp>
          <p:nvSpPr>
            <p:cNvPr id="531" name="Rectangle 124"/>
            <p:cNvSpPr>
              <a:spLocks noChangeArrowheads="1"/>
            </p:cNvSpPr>
            <p:nvPr/>
          </p:nvSpPr>
          <p:spPr bwMode="auto">
            <a:xfrm>
              <a:off x="1005" y="1491"/>
              <a:ext cx="246" cy="89"/>
            </a:xfrm>
            <a:prstGeom prst="rect">
              <a:avLst/>
            </a:prstGeom>
            <a:solidFill>
              <a:srgbClr val="00CCFF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2" name="Rectangle 125"/>
            <p:cNvSpPr>
              <a:spLocks noChangeArrowheads="1"/>
            </p:cNvSpPr>
            <p:nvPr/>
          </p:nvSpPr>
          <p:spPr bwMode="auto">
            <a:xfrm>
              <a:off x="1544" y="1491"/>
              <a:ext cx="246" cy="89"/>
            </a:xfrm>
            <a:prstGeom prst="rect">
              <a:avLst/>
            </a:prstGeom>
            <a:solidFill>
              <a:srgbClr val="00CCFF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33" name="Group 126"/>
          <p:cNvGrpSpPr>
            <a:grpSpLocks/>
          </p:cNvGrpSpPr>
          <p:nvPr/>
        </p:nvGrpSpPr>
        <p:grpSpPr bwMode="auto">
          <a:xfrm>
            <a:off x="3116263" y="5499100"/>
            <a:ext cx="1312862" cy="141288"/>
            <a:chOff x="1963" y="3464"/>
            <a:chExt cx="827" cy="89"/>
          </a:xfrm>
        </p:grpSpPr>
        <p:sp>
          <p:nvSpPr>
            <p:cNvPr id="534" name="Rectangle 127"/>
            <p:cNvSpPr>
              <a:spLocks noChangeArrowheads="1"/>
            </p:cNvSpPr>
            <p:nvPr/>
          </p:nvSpPr>
          <p:spPr bwMode="auto">
            <a:xfrm>
              <a:off x="1963" y="3464"/>
              <a:ext cx="305" cy="87"/>
            </a:xfrm>
            <a:prstGeom prst="rect">
              <a:avLst/>
            </a:prstGeom>
            <a:solidFill>
              <a:srgbClr val="00CCFF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5" name="Rectangle 128"/>
            <p:cNvSpPr>
              <a:spLocks noChangeArrowheads="1"/>
            </p:cNvSpPr>
            <p:nvPr/>
          </p:nvSpPr>
          <p:spPr bwMode="auto">
            <a:xfrm>
              <a:off x="2355" y="3464"/>
              <a:ext cx="435" cy="89"/>
            </a:xfrm>
            <a:prstGeom prst="rect">
              <a:avLst/>
            </a:prstGeom>
            <a:solidFill>
              <a:srgbClr val="00CCFF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36" name="Group 129"/>
          <p:cNvGrpSpPr>
            <a:grpSpLocks/>
          </p:cNvGrpSpPr>
          <p:nvPr/>
        </p:nvGrpSpPr>
        <p:grpSpPr bwMode="auto">
          <a:xfrm>
            <a:off x="3255963" y="3251200"/>
            <a:ext cx="830262" cy="1819275"/>
            <a:chOff x="2051" y="2048"/>
            <a:chExt cx="523" cy="1146"/>
          </a:xfrm>
        </p:grpSpPr>
        <p:sp>
          <p:nvSpPr>
            <p:cNvPr id="537" name="Rectangle 130"/>
            <p:cNvSpPr>
              <a:spLocks noChangeArrowheads="1"/>
            </p:cNvSpPr>
            <p:nvPr/>
          </p:nvSpPr>
          <p:spPr bwMode="auto">
            <a:xfrm>
              <a:off x="2051" y="2171"/>
              <a:ext cx="523" cy="575"/>
            </a:xfrm>
            <a:prstGeom prst="rect">
              <a:avLst/>
            </a:prstGeom>
            <a:solidFill>
              <a:srgbClr val="00CCFF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8" name="Rectangle 131"/>
            <p:cNvSpPr>
              <a:spLocks noChangeArrowheads="1"/>
            </p:cNvSpPr>
            <p:nvPr/>
          </p:nvSpPr>
          <p:spPr bwMode="auto">
            <a:xfrm>
              <a:off x="2051" y="2048"/>
              <a:ext cx="523" cy="123"/>
            </a:xfrm>
            <a:prstGeom prst="rect">
              <a:avLst/>
            </a:prstGeom>
            <a:solidFill>
              <a:srgbClr val="FF7C80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9" name="Oval 132"/>
            <p:cNvSpPr>
              <a:spLocks noChangeArrowheads="1"/>
            </p:cNvSpPr>
            <p:nvPr/>
          </p:nvSpPr>
          <p:spPr bwMode="auto">
            <a:xfrm>
              <a:off x="2051" y="2567"/>
              <a:ext cx="523" cy="359"/>
            </a:xfrm>
            <a:prstGeom prst="ellipse">
              <a:avLst/>
            </a:prstGeom>
            <a:solidFill>
              <a:srgbClr val="00CCFF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0" name="Rectangle 133"/>
            <p:cNvSpPr>
              <a:spLocks noChangeArrowheads="1"/>
            </p:cNvSpPr>
            <p:nvPr/>
          </p:nvSpPr>
          <p:spPr bwMode="auto">
            <a:xfrm>
              <a:off x="2268" y="2881"/>
              <a:ext cx="89" cy="313"/>
            </a:xfrm>
            <a:prstGeom prst="rect">
              <a:avLst/>
            </a:prstGeom>
            <a:solidFill>
              <a:srgbClr val="00CCFF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41" name="Group 134"/>
          <p:cNvGrpSpPr>
            <a:grpSpLocks/>
          </p:cNvGrpSpPr>
          <p:nvPr/>
        </p:nvGrpSpPr>
        <p:grpSpPr bwMode="auto">
          <a:xfrm>
            <a:off x="2841625" y="2368550"/>
            <a:ext cx="276225" cy="3271838"/>
            <a:chOff x="1790" y="1492"/>
            <a:chExt cx="174" cy="2061"/>
          </a:xfrm>
        </p:grpSpPr>
        <p:sp>
          <p:nvSpPr>
            <p:cNvPr id="542" name="Rectangle 135"/>
            <p:cNvSpPr>
              <a:spLocks noChangeArrowheads="1"/>
            </p:cNvSpPr>
            <p:nvPr/>
          </p:nvSpPr>
          <p:spPr bwMode="auto">
            <a:xfrm>
              <a:off x="1833" y="1626"/>
              <a:ext cx="85" cy="1793"/>
            </a:xfrm>
            <a:prstGeom prst="rect">
              <a:avLst/>
            </a:prstGeom>
            <a:solidFill>
              <a:srgbClr val="00CCFF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3" name="Arc 136"/>
            <p:cNvSpPr>
              <a:spLocks/>
            </p:cNvSpPr>
            <p:nvPr/>
          </p:nvSpPr>
          <p:spPr bwMode="auto">
            <a:xfrm>
              <a:off x="1790" y="1492"/>
              <a:ext cx="130" cy="13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rgbClr val="00CCFF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4" name="Arc 137"/>
            <p:cNvSpPr>
              <a:spLocks/>
            </p:cNvSpPr>
            <p:nvPr/>
          </p:nvSpPr>
          <p:spPr bwMode="auto">
            <a:xfrm rot="10800000">
              <a:off x="1833" y="3419"/>
              <a:ext cx="131" cy="13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rgbClr val="00CCFF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45" name="Arc 138"/>
          <p:cNvSpPr>
            <a:spLocks/>
          </p:cNvSpPr>
          <p:nvPr/>
        </p:nvSpPr>
        <p:spPr bwMode="auto">
          <a:xfrm rot="10800000">
            <a:off x="3048000" y="5427663"/>
            <a:ext cx="69850" cy="69850"/>
          </a:xfrm>
          <a:custGeom>
            <a:avLst/>
            <a:gdLst>
              <a:gd name="T0" fmla="*/ 0 w 21600"/>
              <a:gd name="T1" fmla="*/ 0 h 21600"/>
              <a:gd name="T2" fmla="*/ 730453 w 21600"/>
              <a:gd name="T3" fmla="*/ 730453 h 21600"/>
              <a:gd name="T4" fmla="*/ 0 w 21600"/>
              <a:gd name="T5" fmla="*/ 730453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6" name="Oval 139"/>
          <p:cNvSpPr>
            <a:spLocks noChangeArrowheads="1"/>
          </p:cNvSpPr>
          <p:nvPr/>
        </p:nvSpPr>
        <p:spPr bwMode="auto">
          <a:xfrm rot="10800000">
            <a:off x="3048000" y="5354638"/>
            <a:ext cx="139700" cy="141287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47" name="Group 140"/>
          <p:cNvGrpSpPr>
            <a:grpSpLocks/>
          </p:cNvGrpSpPr>
          <p:nvPr/>
        </p:nvGrpSpPr>
        <p:grpSpPr bwMode="auto">
          <a:xfrm>
            <a:off x="4432300" y="5070475"/>
            <a:ext cx="207963" cy="569913"/>
            <a:chOff x="2792" y="3194"/>
            <a:chExt cx="131" cy="359"/>
          </a:xfrm>
        </p:grpSpPr>
        <p:sp>
          <p:nvSpPr>
            <p:cNvPr id="548" name="Rectangle 141"/>
            <p:cNvSpPr>
              <a:spLocks noChangeArrowheads="1"/>
            </p:cNvSpPr>
            <p:nvPr/>
          </p:nvSpPr>
          <p:spPr bwMode="auto">
            <a:xfrm>
              <a:off x="2833" y="3194"/>
              <a:ext cx="85" cy="223"/>
            </a:xfrm>
            <a:prstGeom prst="rect">
              <a:avLst/>
            </a:prstGeom>
            <a:solidFill>
              <a:srgbClr val="00CCFF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9" name="Arc 142"/>
            <p:cNvSpPr>
              <a:spLocks/>
            </p:cNvSpPr>
            <p:nvPr/>
          </p:nvSpPr>
          <p:spPr bwMode="auto">
            <a:xfrm rot="5400000">
              <a:off x="2791" y="3420"/>
              <a:ext cx="134" cy="131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rgbClr val="00CCFF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50" name="Oval 143"/>
          <p:cNvSpPr>
            <a:spLocks noChangeArrowheads="1"/>
          </p:cNvSpPr>
          <p:nvPr/>
        </p:nvSpPr>
        <p:spPr bwMode="auto">
          <a:xfrm rot="5400000">
            <a:off x="4358481" y="5357020"/>
            <a:ext cx="142875" cy="138112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51" name="Group 144"/>
          <p:cNvGrpSpPr>
            <a:grpSpLocks/>
          </p:cNvGrpSpPr>
          <p:nvPr/>
        </p:nvGrpSpPr>
        <p:grpSpPr bwMode="auto">
          <a:xfrm>
            <a:off x="3695700" y="4857750"/>
            <a:ext cx="1220788" cy="285750"/>
            <a:chOff x="2328" y="3060"/>
            <a:chExt cx="769" cy="180"/>
          </a:xfrm>
        </p:grpSpPr>
        <p:sp>
          <p:nvSpPr>
            <p:cNvPr id="552" name="Rectangle 145"/>
            <p:cNvSpPr>
              <a:spLocks noChangeArrowheads="1"/>
            </p:cNvSpPr>
            <p:nvPr/>
          </p:nvSpPr>
          <p:spPr bwMode="auto">
            <a:xfrm>
              <a:off x="2328" y="3105"/>
              <a:ext cx="290" cy="89"/>
            </a:xfrm>
            <a:prstGeom prst="rect">
              <a:avLst/>
            </a:prstGeom>
            <a:solidFill>
              <a:srgbClr val="00CCFF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3" name="Rectangle 146"/>
            <p:cNvSpPr>
              <a:spLocks noChangeArrowheads="1"/>
            </p:cNvSpPr>
            <p:nvPr/>
          </p:nvSpPr>
          <p:spPr bwMode="auto">
            <a:xfrm>
              <a:off x="2618" y="3060"/>
              <a:ext cx="479" cy="180"/>
            </a:xfrm>
            <a:prstGeom prst="rect">
              <a:avLst/>
            </a:prstGeom>
            <a:solidFill>
              <a:srgbClr val="00CCFF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54" name="Oval 147"/>
          <p:cNvSpPr>
            <a:spLocks noChangeArrowheads="1"/>
          </p:cNvSpPr>
          <p:nvPr/>
        </p:nvSpPr>
        <p:spPr bwMode="auto">
          <a:xfrm>
            <a:off x="4710113" y="4857750"/>
            <a:ext cx="276225" cy="285750"/>
          </a:xfrm>
          <a:prstGeom prst="ellipse">
            <a:avLst/>
          </a:prstGeom>
          <a:gradFill rotWithShape="0">
            <a:gsLst>
              <a:gs pos="0">
                <a:srgbClr val="F4DFC9"/>
              </a:gs>
              <a:gs pos="100000">
                <a:srgbClr val="CC66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55" name="Group 148"/>
          <p:cNvGrpSpPr>
            <a:grpSpLocks/>
          </p:cNvGrpSpPr>
          <p:nvPr/>
        </p:nvGrpSpPr>
        <p:grpSpPr bwMode="auto">
          <a:xfrm>
            <a:off x="3819525" y="731838"/>
            <a:ext cx="1096963" cy="279400"/>
            <a:chOff x="2406" y="461"/>
            <a:chExt cx="691" cy="176"/>
          </a:xfrm>
        </p:grpSpPr>
        <p:sp>
          <p:nvSpPr>
            <p:cNvPr id="556" name="Rectangle 149"/>
            <p:cNvSpPr>
              <a:spLocks noChangeArrowheads="1"/>
            </p:cNvSpPr>
            <p:nvPr/>
          </p:nvSpPr>
          <p:spPr bwMode="auto">
            <a:xfrm>
              <a:off x="2406" y="506"/>
              <a:ext cx="212" cy="86"/>
            </a:xfrm>
            <a:prstGeom prst="rect">
              <a:avLst/>
            </a:prstGeom>
            <a:solidFill>
              <a:srgbClr val="00FF00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7" name="Rectangle 150"/>
            <p:cNvSpPr>
              <a:spLocks noChangeArrowheads="1"/>
            </p:cNvSpPr>
            <p:nvPr/>
          </p:nvSpPr>
          <p:spPr bwMode="auto">
            <a:xfrm>
              <a:off x="2618" y="461"/>
              <a:ext cx="479" cy="176"/>
            </a:xfrm>
            <a:prstGeom prst="rect">
              <a:avLst/>
            </a:prstGeom>
            <a:solidFill>
              <a:srgbClr val="00FF00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58" name="Oval 151"/>
          <p:cNvSpPr>
            <a:spLocks noChangeArrowheads="1"/>
          </p:cNvSpPr>
          <p:nvPr/>
        </p:nvSpPr>
        <p:spPr bwMode="auto">
          <a:xfrm>
            <a:off x="4710113" y="730250"/>
            <a:ext cx="276225" cy="284163"/>
          </a:xfrm>
          <a:prstGeom prst="ellipse">
            <a:avLst/>
          </a:prstGeom>
          <a:gradFill rotWithShape="0">
            <a:gsLst>
              <a:gs pos="0">
                <a:srgbClr val="F4DFC9"/>
              </a:gs>
              <a:gs pos="100000">
                <a:srgbClr val="CC66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59" name="Group 152"/>
          <p:cNvGrpSpPr>
            <a:grpSpLocks/>
          </p:cNvGrpSpPr>
          <p:nvPr/>
        </p:nvGrpSpPr>
        <p:grpSpPr bwMode="auto">
          <a:xfrm>
            <a:off x="6302375" y="2441575"/>
            <a:ext cx="1244600" cy="139700"/>
            <a:chOff x="3970" y="1538"/>
            <a:chExt cx="784" cy="88"/>
          </a:xfrm>
        </p:grpSpPr>
        <p:sp>
          <p:nvSpPr>
            <p:cNvPr id="560" name="Rectangle 153"/>
            <p:cNvSpPr>
              <a:spLocks noChangeArrowheads="1"/>
            </p:cNvSpPr>
            <p:nvPr/>
          </p:nvSpPr>
          <p:spPr bwMode="auto">
            <a:xfrm>
              <a:off x="3970" y="1538"/>
              <a:ext cx="261" cy="88"/>
            </a:xfrm>
            <a:prstGeom prst="rect">
              <a:avLst/>
            </a:prstGeom>
            <a:solidFill>
              <a:srgbClr val="00FF00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1" name="Rectangle 154"/>
            <p:cNvSpPr>
              <a:spLocks noChangeArrowheads="1"/>
            </p:cNvSpPr>
            <p:nvPr/>
          </p:nvSpPr>
          <p:spPr bwMode="auto">
            <a:xfrm>
              <a:off x="4506" y="1540"/>
              <a:ext cx="248" cy="86"/>
            </a:xfrm>
            <a:prstGeom prst="rect">
              <a:avLst/>
            </a:prstGeom>
            <a:solidFill>
              <a:srgbClr val="00FF00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62" name="Group 155"/>
          <p:cNvGrpSpPr>
            <a:grpSpLocks/>
          </p:cNvGrpSpPr>
          <p:nvPr/>
        </p:nvGrpSpPr>
        <p:grpSpPr bwMode="auto">
          <a:xfrm>
            <a:off x="3255963" y="803275"/>
            <a:ext cx="830262" cy="2447925"/>
            <a:chOff x="2051" y="506"/>
            <a:chExt cx="523" cy="1542"/>
          </a:xfrm>
        </p:grpSpPr>
        <p:sp>
          <p:nvSpPr>
            <p:cNvPr id="563" name="Rectangle 156"/>
            <p:cNvSpPr>
              <a:spLocks noChangeArrowheads="1"/>
            </p:cNvSpPr>
            <p:nvPr/>
          </p:nvSpPr>
          <p:spPr bwMode="auto">
            <a:xfrm>
              <a:off x="2051" y="998"/>
              <a:ext cx="523" cy="1050"/>
            </a:xfrm>
            <a:prstGeom prst="rect">
              <a:avLst/>
            </a:prstGeom>
            <a:solidFill>
              <a:srgbClr val="00FF00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4" name="Oval 157"/>
            <p:cNvSpPr>
              <a:spLocks noChangeArrowheads="1"/>
            </p:cNvSpPr>
            <p:nvPr/>
          </p:nvSpPr>
          <p:spPr bwMode="auto">
            <a:xfrm>
              <a:off x="2051" y="818"/>
              <a:ext cx="523" cy="359"/>
            </a:xfrm>
            <a:prstGeom prst="ellipse">
              <a:avLst/>
            </a:prstGeom>
            <a:solidFill>
              <a:srgbClr val="00FF00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5" name="Rectangle 158"/>
            <p:cNvSpPr>
              <a:spLocks noChangeArrowheads="1"/>
            </p:cNvSpPr>
            <p:nvPr/>
          </p:nvSpPr>
          <p:spPr bwMode="auto">
            <a:xfrm>
              <a:off x="2268" y="637"/>
              <a:ext cx="89" cy="223"/>
            </a:xfrm>
            <a:prstGeom prst="rect">
              <a:avLst/>
            </a:prstGeom>
            <a:solidFill>
              <a:srgbClr val="00FF00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6" name="Arc 159"/>
            <p:cNvSpPr>
              <a:spLocks/>
            </p:cNvSpPr>
            <p:nvPr/>
          </p:nvSpPr>
          <p:spPr bwMode="auto">
            <a:xfrm rot="-5400000">
              <a:off x="2267" y="507"/>
              <a:ext cx="134" cy="131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rgbClr val="00FF00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67" name="Oval 160"/>
          <p:cNvSpPr>
            <a:spLocks noChangeArrowheads="1"/>
          </p:cNvSpPr>
          <p:nvPr/>
        </p:nvSpPr>
        <p:spPr bwMode="auto">
          <a:xfrm rot="16200000">
            <a:off x="3740150" y="946151"/>
            <a:ext cx="141287" cy="138112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68" name="Group 161"/>
          <p:cNvGrpSpPr>
            <a:grpSpLocks/>
          </p:cNvGrpSpPr>
          <p:nvPr/>
        </p:nvGrpSpPr>
        <p:grpSpPr bwMode="auto">
          <a:xfrm>
            <a:off x="4497388" y="228600"/>
            <a:ext cx="222250" cy="568325"/>
            <a:chOff x="2833" y="144"/>
            <a:chExt cx="140" cy="358"/>
          </a:xfrm>
        </p:grpSpPr>
        <p:sp>
          <p:nvSpPr>
            <p:cNvPr id="569" name="Rectangle 162"/>
            <p:cNvSpPr>
              <a:spLocks noChangeArrowheads="1"/>
            </p:cNvSpPr>
            <p:nvPr/>
          </p:nvSpPr>
          <p:spPr bwMode="auto">
            <a:xfrm>
              <a:off x="2833" y="279"/>
              <a:ext cx="85" cy="223"/>
            </a:xfrm>
            <a:prstGeom prst="rect">
              <a:avLst/>
            </a:prstGeom>
            <a:solidFill>
              <a:srgbClr val="00FF00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0" name="Arc 163"/>
            <p:cNvSpPr>
              <a:spLocks/>
            </p:cNvSpPr>
            <p:nvPr/>
          </p:nvSpPr>
          <p:spPr bwMode="auto">
            <a:xfrm rot="-5400000">
              <a:off x="2841" y="145"/>
              <a:ext cx="134" cy="131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rgbClr val="00FF00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71" name="Oval 164"/>
          <p:cNvSpPr>
            <a:spLocks noChangeArrowheads="1"/>
          </p:cNvSpPr>
          <p:nvPr/>
        </p:nvSpPr>
        <p:spPr bwMode="auto">
          <a:xfrm rot="5400000" flipH="1" flipV="1">
            <a:off x="4635500" y="374651"/>
            <a:ext cx="141287" cy="138112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72" name="Group 165"/>
          <p:cNvGrpSpPr>
            <a:grpSpLocks/>
          </p:cNvGrpSpPr>
          <p:nvPr/>
        </p:nvGrpSpPr>
        <p:grpSpPr bwMode="auto">
          <a:xfrm>
            <a:off x="4719638" y="233363"/>
            <a:ext cx="1511300" cy="214312"/>
            <a:chOff x="2973" y="147"/>
            <a:chExt cx="952" cy="135"/>
          </a:xfrm>
        </p:grpSpPr>
        <p:sp>
          <p:nvSpPr>
            <p:cNvPr id="573" name="Rectangle 166"/>
            <p:cNvSpPr>
              <a:spLocks noChangeArrowheads="1"/>
            </p:cNvSpPr>
            <p:nvPr/>
          </p:nvSpPr>
          <p:spPr bwMode="auto">
            <a:xfrm>
              <a:off x="2973" y="147"/>
              <a:ext cx="822" cy="88"/>
            </a:xfrm>
            <a:prstGeom prst="rect">
              <a:avLst/>
            </a:prstGeom>
            <a:solidFill>
              <a:srgbClr val="00FF00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4" name="Arc 167"/>
            <p:cNvSpPr>
              <a:spLocks/>
            </p:cNvSpPr>
            <p:nvPr/>
          </p:nvSpPr>
          <p:spPr bwMode="auto">
            <a:xfrm>
              <a:off x="3791" y="151"/>
              <a:ext cx="134" cy="131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rgbClr val="00FF00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75" name="Oval 168"/>
          <p:cNvSpPr>
            <a:spLocks noChangeArrowheads="1"/>
          </p:cNvSpPr>
          <p:nvPr/>
        </p:nvSpPr>
        <p:spPr bwMode="auto">
          <a:xfrm rot="10800000" flipH="1" flipV="1">
            <a:off x="5954713" y="374650"/>
            <a:ext cx="139700" cy="142875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76" name="Group 169"/>
          <p:cNvGrpSpPr>
            <a:grpSpLocks/>
          </p:cNvGrpSpPr>
          <p:nvPr/>
        </p:nvGrpSpPr>
        <p:grpSpPr bwMode="auto">
          <a:xfrm>
            <a:off x="6097588" y="442913"/>
            <a:ext cx="212725" cy="2138362"/>
            <a:chOff x="3841" y="279"/>
            <a:chExt cx="134" cy="1347"/>
          </a:xfrm>
        </p:grpSpPr>
        <p:sp>
          <p:nvSpPr>
            <p:cNvPr id="577" name="Rectangle 170"/>
            <p:cNvSpPr>
              <a:spLocks noChangeArrowheads="1"/>
            </p:cNvSpPr>
            <p:nvPr/>
          </p:nvSpPr>
          <p:spPr bwMode="auto">
            <a:xfrm>
              <a:off x="3841" y="279"/>
              <a:ext cx="85" cy="1213"/>
            </a:xfrm>
            <a:prstGeom prst="rect">
              <a:avLst/>
            </a:prstGeom>
            <a:solidFill>
              <a:srgbClr val="00FF00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8" name="Arc 171"/>
            <p:cNvSpPr>
              <a:spLocks/>
            </p:cNvSpPr>
            <p:nvPr/>
          </p:nvSpPr>
          <p:spPr bwMode="auto">
            <a:xfrm rot="10800000">
              <a:off x="3841" y="1495"/>
              <a:ext cx="134" cy="131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rgbClr val="00FF00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79" name="Oval 172"/>
          <p:cNvSpPr>
            <a:spLocks noChangeArrowheads="1"/>
          </p:cNvSpPr>
          <p:nvPr/>
        </p:nvSpPr>
        <p:spPr bwMode="auto">
          <a:xfrm flipH="1" flipV="1">
            <a:off x="6232525" y="2295525"/>
            <a:ext cx="138113" cy="142875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0" name="Rectangle 173"/>
          <p:cNvSpPr>
            <a:spLocks noChangeArrowheads="1"/>
          </p:cNvSpPr>
          <p:nvPr/>
        </p:nvSpPr>
        <p:spPr bwMode="auto">
          <a:xfrm>
            <a:off x="5121275" y="944563"/>
            <a:ext cx="73025" cy="212725"/>
          </a:xfrm>
          <a:prstGeom prst="rect">
            <a:avLst/>
          </a:prstGeom>
          <a:solidFill>
            <a:srgbClr val="FFFF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81" name="Group 174"/>
          <p:cNvGrpSpPr>
            <a:grpSpLocks/>
          </p:cNvGrpSpPr>
          <p:nvPr/>
        </p:nvGrpSpPr>
        <p:grpSpPr bwMode="auto">
          <a:xfrm>
            <a:off x="3944938" y="944563"/>
            <a:ext cx="138112" cy="350837"/>
            <a:chOff x="2485" y="595"/>
            <a:chExt cx="87" cy="221"/>
          </a:xfrm>
        </p:grpSpPr>
        <p:sp>
          <p:nvSpPr>
            <p:cNvPr id="582" name="Rectangle 175"/>
            <p:cNvSpPr>
              <a:spLocks noChangeArrowheads="1"/>
            </p:cNvSpPr>
            <p:nvPr/>
          </p:nvSpPr>
          <p:spPr bwMode="auto">
            <a:xfrm>
              <a:off x="2485" y="595"/>
              <a:ext cx="46" cy="134"/>
            </a:xfrm>
            <a:prstGeom prst="rect">
              <a:avLst/>
            </a:prstGeom>
            <a:solidFill>
              <a:srgbClr val="FFFF00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3" name="Arc 176"/>
            <p:cNvSpPr>
              <a:spLocks/>
            </p:cNvSpPr>
            <p:nvPr/>
          </p:nvSpPr>
          <p:spPr bwMode="auto">
            <a:xfrm flipH="1" flipV="1">
              <a:off x="2485" y="726"/>
              <a:ext cx="87" cy="9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rgbClr val="FFFF00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84" name="Oval 177"/>
          <p:cNvSpPr>
            <a:spLocks noChangeArrowheads="1"/>
          </p:cNvSpPr>
          <p:nvPr/>
        </p:nvSpPr>
        <p:spPr bwMode="auto">
          <a:xfrm>
            <a:off x="4017963" y="1085850"/>
            <a:ext cx="138112" cy="142875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85" name="Group 178"/>
          <p:cNvGrpSpPr>
            <a:grpSpLocks/>
          </p:cNvGrpSpPr>
          <p:nvPr/>
        </p:nvGrpSpPr>
        <p:grpSpPr bwMode="auto">
          <a:xfrm>
            <a:off x="4084638" y="1163638"/>
            <a:ext cx="1114425" cy="201612"/>
            <a:chOff x="2573" y="733"/>
            <a:chExt cx="702" cy="127"/>
          </a:xfrm>
        </p:grpSpPr>
        <p:sp>
          <p:nvSpPr>
            <p:cNvPr id="586" name="Rectangle 179"/>
            <p:cNvSpPr>
              <a:spLocks noChangeArrowheads="1"/>
            </p:cNvSpPr>
            <p:nvPr/>
          </p:nvSpPr>
          <p:spPr bwMode="auto">
            <a:xfrm>
              <a:off x="2963" y="777"/>
              <a:ext cx="221" cy="42"/>
            </a:xfrm>
            <a:prstGeom prst="rect">
              <a:avLst/>
            </a:prstGeom>
            <a:solidFill>
              <a:srgbClr val="FFFF00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7" name="Rectangle 180"/>
            <p:cNvSpPr>
              <a:spLocks noChangeArrowheads="1"/>
            </p:cNvSpPr>
            <p:nvPr/>
          </p:nvSpPr>
          <p:spPr bwMode="auto">
            <a:xfrm>
              <a:off x="2573" y="777"/>
              <a:ext cx="226" cy="42"/>
            </a:xfrm>
            <a:prstGeom prst="rect">
              <a:avLst/>
            </a:prstGeom>
            <a:solidFill>
              <a:srgbClr val="FFFF00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8" name="Rectangle 181"/>
            <p:cNvSpPr>
              <a:spLocks noChangeArrowheads="1"/>
            </p:cNvSpPr>
            <p:nvPr/>
          </p:nvSpPr>
          <p:spPr bwMode="auto">
            <a:xfrm>
              <a:off x="2795" y="742"/>
              <a:ext cx="81" cy="118"/>
            </a:xfrm>
            <a:prstGeom prst="rect">
              <a:avLst/>
            </a:prstGeom>
            <a:solidFill>
              <a:srgbClr val="FFFF00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9" name="Rectangle 182"/>
            <p:cNvSpPr>
              <a:spLocks noChangeArrowheads="1"/>
            </p:cNvSpPr>
            <p:nvPr/>
          </p:nvSpPr>
          <p:spPr bwMode="auto">
            <a:xfrm>
              <a:off x="2886" y="742"/>
              <a:ext cx="81" cy="118"/>
            </a:xfrm>
            <a:prstGeom prst="rect">
              <a:avLst/>
            </a:prstGeom>
            <a:solidFill>
              <a:srgbClr val="FFFF00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0" name="Rectangle 183"/>
            <p:cNvSpPr>
              <a:spLocks noChangeArrowheads="1"/>
            </p:cNvSpPr>
            <p:nvPr/>
          </p:nvSpPr>
          <p:spPr bwMode="auto">
            <a:xfrm>
              <a:off x="2833" y="785"/>
              <a:ext cx="85" cy="31"/>
            </a:xfrm>
            <a:prstGeom prst="rect">
              <a:avLst/>
            </a:prstGeom>
            <a:solidFill>
              <a:srgbClr val="FFFF00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1" name="Arc 184"/>
            <p:cNvSpPr>
              <a:spLocks/>
            </p:cNvSpPr>
            <p:nvPr/>
          </p:nvSpPr>
          <p:spPr bwMode="auto">
            <a:xfrm rot="-5400000" flipH="1" flipV="1">
              <a:off x="3186" y="732"/>
              <a:ext cx="87" cy="9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rgbClr val="FFFF00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92" name="Oval 185"/>
          <p:cNvSpPr>
            <a:spLocks noChangeArrowheads="1"/>
          </p:cNvSpPr>
          <p:nvPr/>
        </p:nvSpPr>
        <p:spPr bwMode="auto">
          <a:xfrm flipH="1">
            <a:off x="4986338" y="1085850"/>
            <a:ext cx="138112" cy="142875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93" name="Oval 186"/>
          <p:cNvSpPr>
            <a:spLocks noChangeArrowheads="1"/>
          </p:cNvSpPr>
          <p:nvPr/>
        </p:nvSpPr>
        <p:spPr bwMode="auto">
          <a:xfrm>
            <a:off x="5262563" y="944563"/>
            <a:ext cx="139700" cy="141287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94" name="Oval 187"/>
          <p:cNvSpPr>
            <a:spLocks noChangeArrowheads="1"/>
          </p:cNvSpPr>
          <p:nvPr/>
        </p:nvSpPr>
        <p:spPr bwMode="auto">
          <a:xfrm>
            <a:off x="2771775" y="2509838"/>
            <a:ext cx="138113" cy="141287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95" name="Group 188"/>
          <p:cNvGrpSpPr>
            <a:grpSpLocks/>
          </p:cNvGrpSpPr>
          <p:nvPr/>
        </p:nvGrpSpPr>
        <p:grpSpPr bwMode="auto">
          <a:xfrm>
            <a:off x="5054600" y="803275"/>
            <a:ext cx="831850" cy="1660525"/>
            <a:chOff x="3184" y="506"/>
            <a:chExt cx="524" cy="1046"/>
          </a:xfrm>
        </p:grpSpPr>
        <p:grpSp>
          <p:nvGrpSpPr>
            <p:cNvPr id="596" name="Group 189"/>
            <p:cNvGrpSpPr>
              <a:grpSpLocks/>
            </p:cNvGrpSpPr>
            <p:nvPr/>
          </p:nvGrpSpPr>
          <p:grpSpPr bwMode="auto">
            <a:xfrm>
              <a:off x="3185" y="506"/>
              <a:ext cx="305" cy="134"/>
              <a:chOff x="3185" y="506"/>
              <a:chExt cx="305" cy="134"/>
            </a:xfrm>
          </p:grpSpPr>
          <p:sp>
            <p:nvSpPr>
              <p:cNvPr id="601" name="Rectangle 190"/>
              <p:cNvSpPr>
                <a:spLocks noChangeArrowheads="1"/>
              </p:cNvSpPr>
              <p:nvPr/>
            </p:nvSpPr>
            <p:spPr bwMode="auto">
              <a:xfrm>
                <a:off x="3185" y="506"/>
                <a:ext cx="174" cy="86"/>
              </a:xfrm>
              <a:prstGeom prst="rect">
                <a:avLst/>
              </a:prstGeom>
              <a:solidFill>
                <a:srgbClr val="FFFF00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02" name="Arc 191"/>
              <p:cNvSpPr>
                <a:spLocks/>
              </p:cNvSpPr>
              <p:nvPr/>
            </p:nvSpPr>
            <p:spPr bwMode="auto">
              <a:xfrm>
                <a:off x="3359" y="506"/>
                <a:ext cx="131" cy="134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FFFF00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97" name="Rectangle 192"/>
            <p:cNvSpPr>
              <a:spLocks noChangeArrowheads="1"/>
            </p:cNvSpPr>
            <p:nvPr/>
          </p:nvSpPr>
          <p:spPr bwMode="auto">
            <a:xfrm>
              <a:off x="3185" y="1429"/>
              <a:ext cx="523" cy="123"/>
            </a:xfrm>
            <a:prstGeom prst="rect">
              <a:avLst/>
            </a:prstGeom>
            <a:solidFill>
              <a:srgbClr val="FF7C80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8" name="Rectangle 193"/>
            <p:cNvSpPr>
              <a:spLocks noChangeArrowheads="1"/>
            </p:cNvSpPr>
            <p:nvPr/>
          </p:nvSpPr>
          <p:spPr bwMode="auto">
            <a:xfrm>
              <a:off x="3403" y="640"/>
              <a:ext cx="87" cy="179"/>
            </a:xfrm>
            <a:prstGeom prst="rect">
              <a:avLst/>
            </a:prstGeom>
            <a:solidFill>
              <a:srgbClr val="FFFF00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9" name="Oval 194"/>
            <p:cNvSpPr>
              <a:spLocks noChangeArrowheads="1"/>
            </p:cNvSpPr>
            <p:nvPr/>
          </p:nvSpPr>
          <p:spPr bwMode="auto">
            <a:xfrm>
              <a:off x="3184" y="819"/>
              <a:ext cx="523" cy="359"/>
            </a:xfrm>
            <a:prstGeom prst="ellipse">
              <a:avLst/>
            </a:prstGeom>
            <a:solidFill>
              <a:srgbClr val="FFFF00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0" name="Rectangle 195"/>
            <p:cNvSpPr>
              <a:spLocks noChangeArrowheads="1"/>
            </p:cNvSpPr>
            <p:nvPr/>
          </p:nvSpPr>
          <p:spPr bwMode="auto">
            <a:xfrm>
              <a:off x="3185" y="998"/>
              <a:ext cx="523" cy="431"/>
            </a:xfrm>
            <a:prstGeom prst="rect">
              <a:avLst/>
            </a:prstGeom>
            <a:solidFill>
              <a:srgbClr val="FFFF00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03" name="Group 196"/>
          <p:cNvGrpSpPr>
            <a:grpSpLocks/>
          </p:cNvGrpSpPr>
          <p:nvPr/>
        </p:nvGrpSpPr>
        <p:grpSpPr bwMode="auto">
          <a:xfrm>
            <a:off x="5056188" y="2463800"/>
            <a:ext cx="830262" cy="4244975"/>
            <a:chOff x="3185" y="1552"/>
            <a:chExt cx="523" cy="2674"/>
          </a:xfrm>
        </p:grpSpPr>
        <p:sp>
          <p:nvSpPr>
            <p:cNvPr id="604" name="Oval 197"/>
            <p:cNvSpPr>
              <a:spLocks noChangeArrowheads="1"/>
            </p:cNvSpPr>
            <p:nvPr/>
          </p:nvSpPr>
          <p:spPr bwMode="auto">
            <a:xfrm>
              <a:off x="3185" y="2567"/>
              <a:ext cx="523" cy="359"/>
            </a:xfrm>
            <a:prstGeom prst="ellipse">
              <a:avLst/>
            </a:prstGeom>
            <a:solidFill>
              <a:srgbClr val="00CCFF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605" name="Group 198"/>
            <p:cNvGrpSpPr>
              <a:grpSpLocks/>
            </p:cNvGrpSpPr>
            <p:nvPr/>
          </p:nvGrpSpPr>
          <p:grpSpPr bwMode="auto">
            <a:xfrm>
              <a:off x="3185" y="1552"/>
              <a:ext cx="523" cy="2674"/>
              <a:chOff x="3185" y="1552"/>
              <a:chExt cx="523" cy="2674"/>
            </a:xfrm>
          </p:grpSpPr>
          <p:sp>
            <p:nvSpPr>
              <p:cNvPr id="606" name="Rectangle 199"/>
              <p:cNvSpPr>
                <a:spLocks noChangeArrowheads="1"/>
              </p:cNvSpPr>
              <p:nvPr/>
            </p:nvSpPr>
            <p:spPr bwMode="auto">
              <a:xfrm>
                <a:off x="3185" y="1552"/>
                <a:ext cx="523" cy="1194"/>
              </a:xfrm>
              <a:prstGeom prst="rect">
                <a:avLst/>
              </a:prstGeom>
              <a:solidFill>
                <a:srgbClr val="00CCFF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07" name="Rectangle 200"/>
              <p:cNvSpPr>
                <a:spLocks noChangeArrowheads="1"/>
              </p:cNvSpPr>
              <p:nvPr/>
            </p:nvSpPr>
            <p:spPr bwMode="auto">
              <a:xfrm>
                <a:off x="3403" y="2926"/>
                <a:ext cx="86" cy="672"/>
              </a:xfrm>
              <a:prstGeom prst="rect">
                <a:avLst/>
              </a:prstGeom>
              <a:solidFill>
                <a:srgbClr val="00CCFF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08" name="Rectangle 201"/>
              <p:cNvSpPr>
                <a:spLocks noChangeArrowheads="1"/>
              </p:cNvSpPr>
              <p:nvPr/>
            </p:nvSpPr>
            <p:spPr bwMode="auto">
              <a:xfrm>
                <a:off x="3402" y="3778"/>
                <a:ext cx="87" cy="134"/>
              </a:xfrm>
              <a:prstGeom prst="rect">
                <a:avLst/>
              </a:prstGeom>
              <a:solidFill>
                <a:srgbClr val="00CCFF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09" name="Rectangle 202"/>
              <p:cNvSpPr>
                <a:spLocks noChangeArrowheads="1"/>
              </p:cNvSpPr>
              <p:nvPr/>
            </p:nvSpPr>
            <p:spPr bwMode="auto">
              <a:xfrm>
                <a:off x="3358" y="3912"/>
                <a:ext cx="175" cy="314"/>
              </a:xfrm>
              <a:prstGeom prst="rect">
                <a:avLst/>
              </a:prstGeom>
              <a:solidFill>
                <a:srgbClr val="00CCFF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610" name="TextBox 609"/>
          <p:cNvSpPr txBox="1"/>
          <p:nvPr/>
        </p:nvSpPr>
        <p:spPr>
          <a:xfrm>
            <a:off x="178211" y="5109540"/>
            <a:ext cx="2413468" cy="461665"/>
          </a:xfrm>
          <a:prstGeom prst="rect">
            <a:avLst/>
          </a:prstGeom>
          <a:solidFill>
            <a:srgbClr val="FFFFFF"/>
          </a:solidFill>
          <a:ln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s-MX" b="1" dirty="0" smtClean="0"/>
              <a:t>ADSORCIÓN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6337825" y="4193958"/>
            <a:ext cx="2605295" cy="954107"/>
          </a:xfrm>
          <a:prstGeom prst="rect">
            <a:avLst/>
          </a:prstGeom>
          <a:solidFill>
            <a:srgbClr val="FFFFFF"/>
          </a:solidFill>
          <a:ln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/>
              <a:t>Regeneración</a:t>
            </a:r>
            <a:r>
              <a:rPr lang="es-MX" sz="2800" b="1" dirty="0" smtClean="0"/>
              <a:t> en frío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88610970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5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500"/>
                            </p:stCondLst>
                            <p:childTnLst>
                              <p:par>
                                <p:cTn id="5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0" grpId="0" animBg="1"/>
      <p:bldP spid="4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Tratamiento  del Aire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524000" y="990600"/>
            <a:ext cx="6427462" cy="954107"/>
          </a:xfrm>
          <a:prstGeom prst="rect">
            <a:avLst/>
          </a:prstGeom>
          <a:solidFill>
            <a:srgbClr val="FFFFFF"/>
          </a:solidFill>
          <a:ln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 smtClean="0"/>
              <a:t>SECADORAS POR ADSORCIÓN (REGENERATIVAS)</a:t>
            </a:r>
            <a:endParaRPr lang="en-US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371600" y="2362200"/>
            <a:ext cx="75394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err="1" smtClean="0"/>
              <a:t>Pdp</a:t>
            </a:r>
            <a:r>
              <a:rPr lang="es-MX" b="1" dirty="0" smtClean="0"/>
              <a:t>: hasta -70°C</a:t>
            </a:r>
          </a:p>
        </p:txBody>
      </p:sp>
      <p:pic>
        <p:nvPicPr>
          <p:cNvPr id="8" name="Picture 24" descr="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1" t="8977" r="7048"/>
          <a:stretch>
            <a:fillRect/>
          </a:stretch>
        </p:blipFill>
        <p:spPr bwMode="auto">
          <a:xfrm>
            <a:off x="6810756" y="2811004"/>
            <a:ext cx="2061246" cy="256268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5" descr="Ultrapac2000_2Sizes"/>
          <p:cNvPicPr>
            <a:picLocks noChangeAspect="1" noChangeArrowheads="1"/>
          </p:cNvPicPr>
          <p:nvPr/>
        </p:nvPicPr>
        <p:blipFill>
          <a:blip r:embed="rId3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819400"/>
            <a:ext cx="1843230" cy="256268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6" descr="HED_SPUC_Famil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2819400"/>
            <a:ext cx="2483405" cy="256268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828800" y="5562600"/>
            <a:ext cx="75394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smtClean="0"/>
              <a:t>Regeneradas en frío</a:t>
            </a:r>
          </a:p>
        </p:txBody>
      </p:sp>
    </p:spTree>
    <p:extLst>
      <p:ext uri="{BB962C8B-B14F-4D97-AF65-F5344CB8AC3E}">
        <p14:creationId xmlns:p14="http://schemas.microsoft.com/office/powerpoint/2010/main" val="407251263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Tratamiento  del Aire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676400" y="990600"/>
            <a:ext cx="6427462" cy="523220"/>
          </a:xfrm>
          <a:prstGeom prst="rect">
            <a:avLst/>
          </a:prstGeom>
          <a:solidFill>
            <a:srgbClr val="FFFFFF"/>
          </a:solidFill>
          <a:ln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 smtClean="0"/>
              <a:t>SECADORAS POR ADSORCIÓN</a:t>
            </a:r>
            <a:endParaRPr lang="en-US" sz="2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447800" y="2286000"/>
            <a:ext cx="7391400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smtClean="0"/>
              <a:t>Regeneración en calor</a:t>
            </a:r>
          </a:p>
          <a:p>
            <a:endParaRPr lang="es-MX" sz="600" b="1" dirty="0"/>
          </a:p>
          <a:p>
            <a:pPr marL="285750" indent="-285750">
              <a:buFont typeface="Arial" pitchFamily="34" charset="0"/>
              <a:buChar char="•"/>
            </a:pPr>
            <a:r>
              <a:rPr lang="es-MX" sz="2000" dirty="0" smtClean="0"/>
              <a:t>Se utiliza aire caliente ya sea atmosférico o comprimido para remover el agua del material desecante.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MX" sz="2000" dirty="0" smtClean="0"/>
              <a:t>El desecante debe enfriarse y para ello se utiliza, aire frío comprimido (35°C) o atmosférico.</a:t>
            </a:r>
          </a:p>
          <a:p>
            <a:endParaRPr lang="es-MX" sz="2000" b="1" dirty="0" smtClean="0"/>
          </a:p>
        </p:txBody>
      </p:sp>
    </p:spTree>
    <p:extLst>
      <p:ext uri="{BB962C8B-B14F-4D97-AF65-F5344CB8AC3E}">
        <p14:creationId xmlns:p14="http://schemas.microsoft.com/office/powerpoint/2010/main" val="5321427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Tratamiento  del Aire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752600" y="990600"/>
            <a:ext cx="6427462" cy="830997"/>
          </a:xfrm>
          <a:prstGeom prst="rect">
            <a:avLst/>
          </a:prstGeom>
          <a:solidFill>
            <a:srgbClr val="FFFFFF"/>
          </a:solidFill>
          <a:ln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/>
              <a:t>SECADORAS POR ADSORCIÓN (REGENERATIVAS)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223569" y="2190383"/>
            <a:ext cx="75394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 err="1" smtClean="0"/>
              <a:t>Pdp</a:t>
            </a:r>
            <a:r>
              <a:rPr lang="es-MX" sz="2000" b="1" dirty="0" smtClean="0"/>
              <a:t>: hasta -40°C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47369" y="5529787"/>
            <a:ext cx="75394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 smtClean="0"/>
              <a:t>Regeneradas en calor</a:t>
            </a:r>
          </a:p>
        </p:txBody>
      </p:sp>
      <p:pic>
        <p:nvPicPr>
          <p:cNvPr id="7" name="Picture 28" descr="HRE_Front 01"/>
          <p:cNvPicPr>
            <a:picLocks noChangeAspect="1" noChangeArrowheads="1"/>
          </p:cNvPicPr>
          <p:nvPr/>
        </p:nvPicPr>
        <p:blipFill>
          <a:blip r:embed="rId2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6224" y="2722780"/>
            <a:ext cx="2031133" cy="270738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2" descr="HRS-L 275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2550" y="2722779"/>
            <a:ext cx="2196332" cy="270134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5" descr="Trock_1aneu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9670" y="2722779"/>
            <a:ext cx="2017130" cy="26482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603377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Tratamiento  del Aire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401247" y="963132"/>
            <a:ext cx="6646305" cy="707886"/>
          </a:xfrm>
          <a:prstGeom prst="rect">
            <a:avLst/>
          </a:prstGeom>
          <a:solidFill>
            <a:srgbClr val="FFFFFF"/>
          </a:solidFill>
          <a:ln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 smtClean="0"/>
              <a:t>SECADORAS POR ADSORCIÓN </a:t>
            </a:r>
          </a:p>
          <a:p>
            <a:pPr algn="ctr"/>
            <a:r>
              <a:rPr lang="es-MX" sz="2000" b="1" dirty="0" smtClean="0"/>
              <a:t>– COSTOS DE OPERACIÓN </a:t>
            </a:r>
            <a:r>
              <a:rPr lang="es-MX" sz="2000" b="1" dirty="0"/>
              <a:t>–</a:t>
            </a:r>
            <a:endParaRPr lang="en-US" sz="2000" b="1" dirty="0"/>
          </a:p>
        </p:txBody>
      </p:sp>
      <p:grpSp>
        <p:nvGrpSpPr>
          <p:cNvPr id="3" name="Group 2"/>
          <p:cNvGrpSpPr/>
          <p:nvPr/>
        </p:nvGrpSpPr>
        <p:grpSpPr>
          <a:xfrm>
            <a:off x="1295400" y="1828800"/>
            <a:ext cx="7696200" cy="3964547"/>
            <a:chOff x="609600" y="1962150"/>
            <a:chExt cx="8077200" cy="4073525"/>
          </a:xfrm>
        </p:grpSpPr>
        <p:sp>
          <p:nvSpPr>
            <p:cNvPr id="10" name="Line 2"/>
            <p:cNvSpPr>
              <a:spLocks noChangeShapeType="1"/>
            </p:cNvSpPr>
            <p:nvPr/>
          </p:nvSpPr>
          <p:spPr bwMode="auto">
            <a:xfrm flipH="1">
              <a:off x="762000" y="1962150"/>
              <a:ext cx="9525" cy="367665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scene3d>
              <a:camera prst="legacyObliqueTopRight"/>
              <a:lightRig rig="legacyFlat3" dir="b"/>
            </a:scene3d>
            <a:sp3d extrusionH="366700" prstMaterial="legacyMatte">
              <a:bevelT w="13500" h="13500" prst="angle"/>
              <a:bevelB w="13500" h="13500" prst="angle"/>
              <a:extrusionClr>
                <a:schemeClr val="bg1"/>
              </a:extrusionClr>
            </a:sp3d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flatTx/>
            </a:bodyPr>
            <a:lstStyle/>
            <a:p>
              <a:endParaRPr lang="en-US"/>
            </a:p>
          </p:txBody>
        </p:sp>
        <p:sp>
          <p:nvSpPr>
            <p:cNvPr id="11" name="Line 3"/>
            <p:cNvSpPr>
              <a:spLocks noChangeShapeType="1"/>
            </p:cNvSpPr>
            <p:nvPr/>
          </p:nvSpPr>
          <p:spPr bwMode="auto">
            <a:xfrm>
              <a:off x="762000" y="5638800"/>
              <a:ext cx="7924800" cy="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scene3d>
              <a:camera prst="legacyObliqueTopRight"/>
              <a:lightRig rig="legacyFlat3" dir="r"/>
            </a:scene3d>
            <a:sp3d extrusionH="366700" prstMaterial="legacyMatte">
              <a:bevelT w="13500" h="13500" prst="angle"/>
              <a:bevelB w="13500" h="13500" prst="angle"/>
              <a:extrusionClr>
                <a:schemeClr val="bg1"/>
              </a:extrusionClr>
            </a:sp3d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flatTx/>
            </a:bodyPr>
            <a:lstStyle/>
            <a:p>
              <a:endParaRPr lang="en-US"/>
            </a:p>
          </p:txBody>
        </p:sp>
        <p:sp>
          <p:nvSpPr>
            <p:cNvPr id="12" name="Rectangle 4"/>
            <p:cNvSpPr>
              <a:spLocks noChangeArrowheads="1"/>
            </p:cNvSpPr>
            <p:nvPr/>
          </p:nvSpPr>
          <p:spPr bwMode="auto">
            <a:xfrm>
              <a:off x="762000" y="2714625"/>
              <a:ext cx="138113" cy="228600"/>
            </a:xfrm>
            <a:prstGeom prst="rect">
              <a:avLst/>
            </a:prstGeom>
            <a:gradFill rotWithShape="0">
              <a:gsLst>
                <a:gs pos="0">
                  <a:srgbClr val="765E2F"/>
                </a:gs>
                <a:gs pos="100000">
                  <a:srgbClr val="FFCC66"/>
                </a:gs>
              </a:gsLst>
              <a:lin ang="0" scaled="1"/>
            </a:gradFill>
            <a:ln w="9525">
              <a:miter lim="800000"/>
              <a:headEnd/>
              <a:tailEnd/>
            </a:ln>
            <a:scene3d>
              <a:camera prst="legacyObliqueTopRight"/>
              <a:lightRig rig="legacyFlat3" dir="r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CC66"/>
              </a:extrusionClr>
            </a:sp3d>
          </p:spPr>
          <p:txBody>
            <a:bodyPr wrap="none" anchor="ctr">
              <a:flatTx/>
            </a:bodyPr>
            <a:lstStyle/>
            <a:p>
              <a:endParaRPr lang="es-MX"/>
            </a:p>
          </p:txBody>
        </p:sp>
        <p:sp>
          <p:nvSpPr>
            <p:cNvPr id="13" name="Rectangle 5"/>
            <p:cNvSpPr>
              <a:spLocks noChangeArrowheads="1"/>
            </p:cNvSpPr>
            <p:nvPr/>
          </p:nvSpPr>
          <p:spPr bwMode="auto">
            <a:xfrm>
              <a:off x="762000" y="3335338"/>
              <a:ext cx="2605088" cy="228600"/>
            </a:xfrm>
            <a:prstGeom prst="rect">
              <a:avLst/>
            </a:prstGeom>
            <a:gradFill rotWithShape="0">
              <a:gsLst>
                <a:gs pos="0">
                  <a:srgbClr val="767600"/>
                </a:gs>
                <a:gs pos="100000">
                  <a:srgbClr val="FFFF00"/>
                </a:gs>
              </a:gsLst>
              <a:lin ang="0" scaled="1"/>
            </a:gradFill>
            <a:ln w="9525">
              <a:miter lim="800000"/>
              <a:headEnd/>
              <a:tailEnd/>
            </a:ln>
            <a:scene3d>
              <a:camera prst="legacyObliqueTopRight"/>
              <a:lightRig rig="legacyFlat3" dir="r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FF00"/>
              </a:extrusionClr>
            </a:sp3d>
          </p:spPr>
          <p:txBody>
            <a:bodyPr wrap="none" anchor="ctr">
              <a:flatTx/>
            </a:bodyPr>
            <a:lstStyle/>
            <a:p>
              <a:endParaRPr lang="es-MX"/>
            </a:p>
          </p:txBody>
        </p:sp>
        <p:sp>
          <p:nvSpPr>
            <p:cNvPr id="14" name="Rectangle 6"/>
            <p:cNvSpPr>
              <a:spLocks noChangeArrowheads="1"/>
            </p:cNvSpPr>
            <p:nvPr/>
          </p:nvSpPr>
          <p:spPr bwMode="auto">
            <a:xfrm>
              <a:off x="762000" y="4248150"/>
              <a:ext cx="3565525" cy="228600"/>
            </a:xfrm>
            <a:prstGeom prst="rect">
              <a:avLst/>
            </a:prstGeom>
            <a:gradFill rotWithShape="0">
              <a:gsLst>
                <a:gs pos="0">
                  <a:srgbClr val="475E00"/>
                </a:gs>
                <a:gs pos="100000">
                  <a:srgbClr val="99CC00"/>
                </a:gs>
              </a:gsLst>
              <a:lin ang="0" scaled="1"/>
            </a:gradFill>
            <a:ln w="9525">
              <a:miter lim="800000"/>
              <a:headEnd/>
              <a:tailEnd/>
            </a:ln>
            <a:scene3d>
              <a:camera prst="legacyObliqueTopRight"/>
              <a:lightRig rig="legacyFlat3" dir="r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CC00"/>
              </a:extrusionClr>
            </a:sp3d>
          </p:spPr>
          <p:txBody>
            <a:bodyPr wrap="none" anchor="ctr">
              <a:flatTx/>
            </a:bodyPr>
            <a:lstStyle/>
            <a:p>
              <a:endParaRPr lang="es-MX"/>
            </a:p>
          </p:txBody>
        </p:sp>
        <p:sp>
          <p:nvSpPr>
            <p:cNvPr id="15" name="Rectangle 7"/>
            <p:cNvSpPr>
              <a:spLocks noChangeArrowheads="1"/>
            </p:cNvSpPr>
            <p:nvPr/>
          </p:nvSpPr>
          <p:spPr bwMode="auto">
            <a:xfrm>
              <a:off x="762000" y="4705350"/>
              <a:ext cx="3733800" cy="228600"/>
            </a:xfrm>
            <a:prstGeom prst="rect">
              <a:avLst/>
            </a:prstGeom>
            <a:gradFill rotWithShape="0">
              <a:gsLst>
                <a:gs pos="0">
                  <a:srgbClr val="765E47"/>
                </a:gs>
                <a:gs pos="100000">
                  <a:srgbClr val="FFCC99"/>
                </a:gs>
              </a:gsLst>
              <a:lin ang="0" scaled="1"/>
            </a:gradFill>
            <a:ln w="9525">
              <a:miter lim="800000"/>
              <a:headEnd/>
              <a:tailEnd/>
            </a:ln>
            <a:scene3d>
              <a:camera prst="legacyObliqueTopRight"/>
              <a:lightRig rig="legacyFlat3" dir="r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CC99"/>
              </a:extrusionClr>
            </a:sp3d>
          </p:spPr>
          <p:txBody>
            <a:bodyPr wrap="none" anchor="ctr">
              <a:flatTx/>
            </a:bodyPr>
            <a:lstStyle/>
            <a:p>
              <a:endParaRPr lang="es-MX"/>
            </a:p>
          </p:txBody>
        </p:sp>
        <p:sp>
          <p:nvSpPr>
            <p:cNvPr id="16" name="Rectangle 8"/>
            <p:cNvSpPr>
              <a:spLocks noChangeArrowheads="1"/>
            </p:cNvSpPr>
            <p:nvPr/>
          </p:nvSpPr>
          <p:spPr bwMode="auto">
            <a:xfrm>
              <a:off x="762000" y="5167313"/>
              <a:ext cx="5638800" cy="228600"/>
            </a:xfrm>
            <a:prstGeom prst="rect">
              <a:avLst/>
            </a:prstGeom>
            <a:gradFill rotWithShape="0">
              <a:gsLst>
                <a:gs pos="0">
                  <a:srgbClr val="765E00"/>
                </a:gs>
                <a:gs pos="100000">
                  <a:srgbClr val="FFCC00"/>
                </a:gs>
              </a:gsLst>
              <a:lin ang="0" scaled="1"/>
            </a:gradFill>
            <a:ln w="9525">
              <a:miter lim="800000"/>
              <a:headEnd/>
              <a:tailEnd/>
            </a:ln>
            <a:scene3d>
              <a:camera prst="legacyObliqueTopRight"/>
              <a:lightRig rig="legacyFlat3" dir="r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CC00"/>
              </a:extrusionClr>
            </a:sp3d>
          </p:spPr>
          <p:txBody>
            <a:bodyPr wrap="none" anchor="ctr">
              <a:flatTx/>
            </a:bodyPr>
            <a:lstStyle/>
            <a:p>
              <a:endParaRPr lang="es-MX"/>
            </a:p>
          </p:txBody>
        </p:sp>
        <p:sp>
          <p:nvSpPr>
            <p:cNvPr id="17" name="Text Box 9"/>
            <p:cNvSpPr txBox="1">
              <a:spLocks noChangeArrowheads="1"/>
            </p:cNvSpPr>
            <p:nvPr/>
          </p:nvSpPr>
          <p:spPr bwMode="auto">
            <a:xfrm>
              <a:off x="609600" y="5638800"/>
              <a:ext cx="311150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1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1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1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1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1" charset="-128"/>
                </a:defRPr>
              </a:lvl9pPr>
            </a:lstStyle>
            <a:p>
              <a:pPr eaLnBrk="1" hangingPunct="1"/>
              <a:r>
                <a:rPr lang="en-GB" sz="2000">
                  <a:latin typeface="Times New Roman" pitchFamily="18" charset="0"/>
                </a:rPr>
                <a:t>0</a:t>
              </a:r>
            </a:p>
          </p:txBody>
        </p:sp>
        <p:sp>
          <p:nvSpPr>
            <p:cNvPr id="18" name="Text Box 10"/>
            <p:cNvSpPr txBox="1">
              <a:spLocks noChangeArrowheads="1"/>
            </p:cNvSpPr>
            <p:nvPr/>
          </p:nvSpPr>
          <p:spPr bwMode="auto">
            <a:xfrm>
              <a:off x="7772400" y="5638800"/>
              <a:ext cx="776288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1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1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1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1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1" charset="-128"/>
                </a:defRPr>
              </a:lvl9pPr>
            </a:lstStyle>
            <a:p>
              <a:pPr eaLnBrk="1" hangingPunct="1"/>
              <a:r>
                <a:rPr lang="en-GB" sz="2000">
                  <a:latin typeface="Times New Roman" pitchFamily="18" charset="0"/>
                </a:rPr>
                <a:t>200%</a:t>
              </a:r>
            </a:p>
          </p:txBody>
        </p:sp>
        <p:sp>
          <p:nvSpPr>
            <p:cNvPr id="19" name="Text Box 11"/>
            <p:cNvSpPr txBox="1">
              <a:spLocks noChangeArrowheads="1"/>
            </p:cNvSpPr>
            <p:nvPr/>
          </p:nvSpPr>
          <p:spPr bwMode="auto">
            <a:xfrm>
              <a:off x="2438400" y="5638800"/>
              <a:ext cx="649288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1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1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1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1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1" charset="-128"/>
                </a:defRPr>
              </a:lvl9pPr>
            </a:lstStyle>
            <a:p>
              <a:pPr eaLnBrk="1" hangingPunct="1"/>
              <a:r>
                <a:rPr lang="en-GB" sz="2000">
                  <a:latin typeface="Times New Roman" pitchFamily="18" charset="0"/>
                </a:rPr>
                <a:t>50%</a:t>
              </a:r>
            </a:p>
          </p:txBody>
        </p:sp>
        <p:sp>
          <p:nvSpPr>
            <p:cNvPr id="20" name="Text Box 12"/>
            <p:cNvSpPr txBox="1">
              <a:spLocks noChangeArrowheads="1"/>
            </p:cNvSpPr>
            <p:nvPr/>
          </p:nvSpPr>
          <p:spPr bwMode="auto">
            <a:xfrm>
              <a:off x="5867400" y="5638800"/>
              <a:ext cx="776288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1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1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1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1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1" charset="-128"/>
                </a:defRPr>
              </a:lvl9pPr>
            </a:lstStyle>
            <a:p>
              <a:pPr eaLnBrk="1" hangingPunct="1"/>
              <a:r>
                <a:rPr lang="en-GB" sz="2000">
                  <a:latin typeface="Times New Roman" pitchFamily="18" charset="0"/>
                </a:rPr>
                <a:t>150%</a:t>
              </a:r>
            </a:p>
          </p:txBody>
        </p:sp>
        <p:sp>
          <p:nvSpPr>
            <p:cNvPr id="21" name="Text Box 13"/>
            <p:cNvSpPr txBox="1">
              <a:spLocks noChangeArrowheads="1"/>
            </p:cNvSpPr>
            <p:nvPr/>
          </p:nvSpPr>
          <p:spPr bwMode="auto">
            <a:xfrm>
              <a:off x="4191000" y="5638800"/>
              <a:ext cx="776288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1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1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1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1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1" charset="-128"/>
                </a:defRPr>
              </a:lvl9pPr>
            </a:lstStyle>
            <a:p>
              <a:pPr eaLnBrk="1" hangingPunct="1"/>
              <a:r>
                <a:rPr lang="en-GB" sz="2000">
                  <a:latin typeface="Times New Roman" pitchFamily="18" charset="0"/>
                </a:rPr>
                <a:t>100%</a:t>
              </a:r>
            </a:p>
          </p:txBody>
        </p:sp>
        <p:sp>
          <p:nvSpPr>
            <p:cNvPr id="22" name="Text Box 14"/>
            <p:cNvSpPr txBox="1">
              <a:spLocks noChangeArrowheads="1"/>
            </p:cNvSpPr>
            <p:nvPr/>
          </p:nvSpPr>
          <p:spPr bwMode="auto">
            <a:xfrm>
              <a:off x="762000" y="5167313"/>
              <a:ext cx="3429000" cy="274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rPr>
                <a:t>HEATLESS  &gt;&gt; </a:t>
              </a:r>
              <a:r>
                <a:rPr lang="en-GB" sz="12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rPr>
                <a:t>pérdida</a:t>
              </a:r>
              <a:r>
                <a:rPr lang="en-GB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rPr>
                <a:t> de </a:t>
              </a:r>
              <a:r>
                <a:rPr lang="en-GB" sz="12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rPr>
                <a:t>aire</a:t>
              </a:r>
              <a:r>
                <a:rPr lang="en-GB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rPr>
                <a:t> </a:t>
              </a:r>
              <a:r>
                <a:rPr lang="en-GB" sz="12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rPr>
                <a:t>comprimido</a:t>
              </a:r>
              <a:r>
                <a:rPr lang="en-GB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rPr>
                <a:t> &lt;&lt;</a:t>
              </a:r>
              <a:r>
                <a:rPr lang="en-GB" sz="1200" dirty="0">
                  <a:solidFill>
                    <a:schemeClr val="bg1"/>
                  </a:solidFill>
                  <a:latin typeface="Times New Roman" pitchFamily="18" charset="0"/>
                </a:rPr>
                <a:t>   </a:t>
              </a:r>
            </a:p>
          </p:txBody>
        </p:sp>
        <p:sp>
          <p:nvSpPr>
            <p:cNvPr id="23" name="Text Box 15"/>
            <p:cNvSpPr txBox="1">
              <a:spLocks noChangeArrowheads="1"/>
            </p:cNvSpPr>
            <p:nvPr/>
          </p:nvSpPr>
          <p:spPr bwMode="auto">
            <a:xfrm>
              <a:off x="762000" y="4705350"/>
              <a:ext cx="2971800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rPr>
                <a:t>HRE  &gt;&gt; </a:t>
              </a:r>
              <a:r>
                <a:rPr lang="en-GB" sz="12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rPr>
                <a:t>pérdida</a:t>
              </a:r>
              <a:r>
                <a:rPr lang="en-GB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rPr>
                <a:t> de </a:t>
              </a:r>
              <a:r>
                <a:rPr lang="en-GB" sz="12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rPr>
                <a:t>aire</a:t>
              </a:r>
              <a:r>
                <a:rPr lang="en-GB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rPr>
                <a:t> </a:t>
              </a:r>
              <a:r>
                <a:rPr lang="en-GB" sz="12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rPr>
                <a:t>comprimido</a:t>
              </a:r>
              <a:r>
                <a:rPr lang="en-GB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rPr>
                <a:t> &lt;&lt;</a:t>
              </a:r>
            </a:p>
          </p:txBody>
        </p:sp>
        <p:sp>
          <p:nvSpPr>
            <p:cNvPr id="24" name="Text Box 16"/>
            <p:cNvSpPr txBox="1">
              <a:spLocks noChangeArrowheads="1"/>
            </p:cNvSpPr>
            <p:nvPr/>
          </p:nvSpPr>
          <p:spPr bwMode="auto">
            <a:xfrm>
              <a:off x="762000" y="4248150"/>
              <a:ext cx="2971800" cy="274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rPr>
                <a:t>HRG  &gt;&gt; </a:t>
              </a:r>
              <a:r>
                <a:rPr lang="en-GB" sz="12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rPr>
                <a:t>pérdida</a:t>
              </a:r>
              <a:r>
                <a:rPr lang="en-GB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rPr>
                <a:t> cero &lt;&lt;</a:t>
              </a:r>
            </a:p>
          </p:txBody>
        </p:sp>
        <p:grpSp>
          <p:nvGrpSpPr>
            <p:cNvPr id="25" name="Group 17"/>
            <p:cNvGrpSpPr>
              <a:grpSpLocks/>
            </p:cNvGrpSpPr>
            <p:nvPr/>
          </p:nvGrpSpPr>
          <p:grpSpPr bwMode="auto">
            <a:xfrm>
              <a:off x="766763" y="3792538"/>
              <a:ext cx="2971800" cy="274637"/>
              <a:chOff x="480" y="2100"/>
              <a:chExt cx="1872" cy="173"/>
            </a:xfrm>
          </p:grpSpPr>
          <p:sp>
            <p:nvSpPr>
              <p:cNvPr id="26" name="Rectangle 18"/>
              <p:cNvSpPr>
                <a:spLocks noChangeArrowheads="1"/>
              </p:cNvSpPr>
              <p:nvPr/>
            </p:nvSpPr>
            <p:spPr bwMode="auto">
              <a:xfrm>
                <a:off x="480" y="2100"/>
                <a:ext cx="1776" cy="144"/>
              </a:xfrm>
              <a:prstGeom prst="rect">
                <a:avLst/>
              </a:prstGeom>
              <a:gradFill rotWithShape="0">
                <a:gsLst>
                  <a:gs pos="0">
                    <a:srgbClr val="767600"/>
                  </a:gs>
                  <a:gs pos="100000">
                    <a:srgbClr val="FFFF00"/>
                  </a:gs>
                </a:gsLst>
                <a:lin ang="0" scaled="1"/>
              </a:gradFill>
              <a:ln w="9525">
                <a:miter lim="800000"/>
                <a:headEnd/>
                <a:tailEnd/>
              </a:ln>
              <a:scene3d>
                <a:camera prst="legacyObliqueTopRight"/>
                <a:lightRig rig="legacyFlat3" dir="r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FFFF00"/>
                </a:extrusionClr>
              </a:sp3d>
            </p:spPr>
            <p:txBody>
              <a:bodyPr wrap="none" anchor="ctr">
                <a:flatTx/>
              </a:bodyPr>
              <a:lstStyle/>
              <a:p>
                <a:endParaRPr lang="es-MX"/>
              </a:p>
            </p:txBody>
          </p:sp>
          <p:sp>
            <p:nvSpPr>
              <p:cNvPr id="27" name="Text Box 19"/>
              <p:cNvSpPr txBox="1">
                <a:spLocks noChangeArrowheads="1"/>
              </p:cNvSpPr>
              <p:nvPr/>
            </p:nvSpPr>
            <p:spPr bwMode="auto">
              <a:xfrm>
                <a:off x="480" y="2100"/>
                <a:ext cx="1872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GB" sz="12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</a:rPr>
                  <a:t>HRS  &gt;&gt; </a:t>
                </a:r>
                <a:r>
                  <a:rPr lang="en-GB" sz="1200" b="1" dirty="0" err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</a:rPr>
                  <a:t>pérdida</a:t>
                </a:r>
                <a:r>
                  <a:rPr lang="en-GB" sz="12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</a:rPr>
                  <a:t> cero &lt;&lt;</a:t>
                </a:r>
              </a:p>
            </p:txBody>
          </p:sp>
        </p:grpSp>
        <p:sp>
          <p:nvSpPr>
            <p:cNvPr id="28" name="Text Box 20"/>
            <p:cNvSpPr txBox="1">
              <a:spLocks noChangeArrowheads="1"/>
            </p:cNvSpPr>
            <p:nvPr/>
          </p:nvSpPr>
          <p:spPr bwMode="auto">
            <a:xfrm>
              <a:off x="762000" y="3335338"/>
              <a:ext cx="2971800" cy="274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rPr>
                <a:t>HRS-L  &gt;&gt; </a:t>
              </a:r>
              <a:r>
                <a:rPr lang="en-GB" sz="12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rPr>
                <a:t>pérdida</a:t>
              </a:r>
              <a:r>
                <a:rPr lang="en-GB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rPr>
                <a:t> cero  &lt;&lt;</a:t>
              </a:r>
            </a:p>
          </p:txBody>
        </p:sp>
        <p:sp>
          <p:nvSpPr>
            <p:cNvPr id="29" name="Text Box 21"/>
            <p:cNvSpPr txBox="1">
              <a:spLocks noChangeArrowheads="1"/>
            </p:cNvSpPr>
            <p:nvPr/>
          </p:nvSpPr>
          <p:spPr bwMode="auto">
            <a:xfrm>
              <a:off x="1042988" y="2149475"/>
              <a:ext cx="3352800" cy="274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1200" b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rPr>
                <a:t>HRC    &gt;&gt; </a:t>
              </a:r>
              <a:r>
                <a:rPr lang="en-GB" sz="1200" b="1" dirty="0" err="1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rPr>
                <a:t>pérdida</a:t>
              </a:r>
              <a:r>
                <a:rPr lang="en-GB" sz="1200" b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rPr>
                <a:t> cero &lt;&lt;</a:t>
              </a:r>
            </a:p>
          </p:txBody>
        </p:sp>
        <p:sp>
          <p:nvSpPr>
            <p:cNvPr id="30" name="Line 23"/>
            <p:cNvSpPr>
              <a:spLocks noChangeShapeType="1"/>
            </p:cNvSpPr>
            <p:nvPr/>
          </p:nvSpPr>
          <p:spPr bwMode="auto">
            <a:xfrm flipH="1">
              <a:off x="762000" y="5486400"/>
              <a:ext cx="15240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Line 25"/>
            <p:cNvSpPr>
              <a:spLocks noChangeShapeType="1"/>
            </p:cNvSpPr>
            <p:nvPr/>
          </p:nvSpPr>
          <p:spPr bwMode="auto">
            <a:xfrm flipH="1">
              <a:off x="762000" y="5486400"/>
              <a:ext cx="15240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Line 26"/>
            <p:cNvSpPr>
              <a:spLocks noChangeShapeType="1"/>
            </p:cNvSpPr>
            <p:nvPr/>
          </p:nvSpPr>
          <p:spPr bwMode="auto">
            <a:xfrm flipH="1">
              <a:off x="2667000" y="5486400"/>
              <a:ext cx="15240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Line 27"/>
            <p:cNvSpPr>
              <a:spLocks noChangeShapeType="1"/>
            </p:cNvSpPr>
            <p:nvPr/>
          </p:nvSpPr>
          <p:spPr bwMode="auto">
            <a:xfrm flipH="1">
              <a:off x="4495800" y="5486400"/>
              <a:ext cx="152400" cy="152400"/>
            </a:xfrm>
            <a:prstGeom prst="line">
              <a:avLst/>
            </a:prstGeom>
            <a:noFill/>
            <a:ln w="28575" cap="rnd">
              <a:solidFill>
                <a:srgbClr val="FF33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Line 28"/>
            <p:cNvSpPr>
              <a:spLocks noChangeShapeType="1"/>
            </p:cNvSpPr>
            <p:nvPr/>
          </p:nvSpPr>
          <p:spPr bwMode="auto">
            <a:xfrm flipH="1">
              <a:off x="6324600" y="5486400"/>
              <a:ext cx="15240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Line 29"/>
            <p:cNvSpPr>
              <a:spLocks noChangeShapeType="1"/>
            </p:cNvSpPr>
            <p:nvPr/>
          </p:nvSpPr>
          <p:spPr bwMode="auto">
            <a:xfrm flipH="1">
              <a:off x="8153400" y="5486400"/>
              <a:ext cx="15240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Line 30"/>
            <p:cNvSpPr>
              <a:spLocks noChangeShapeType="1"/>
            </p:cNvSpPr>
            <p:nvPr/>
          </p:nvSpPr>
          <p:spPr bwMode="auto">
            <a:xfrm flipH="1" flipV="1">
              <a:off x="4486275" y="2916238"/>
              <a:ext cx="9525" cy="2722562"/>
            </a:xfrm>
            <a:prstGeom prst="line">
              <a:avLst/>
            </a:prstGeom>
            <a:noFill/>
            <a:ln w="28575" cap="rnd">
              <a:solidFill>
                <a:srgbClr val="FF33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Line 31"/>
            <p:cNvSpPr>
              <a:spLocks noChangeShapeType="1"/>
            </p:cNvSpPr>
            <p:nvPr/>
          </p:nvSpPr>
          <p:spPr bwMode="auto">
            <a:xfrm flipV="1">
              <a:off x="4648200" y="2835275"/>
              <a:ext cx="1588" cy="2651125"/>
            </a:xfrm>
            <a:prstGeom prst="line">
              <a:avLst/>
            </a:prstGeom>
            <a:noFill/>
            <a:ln w="28575" cap="rnd">
              <a:solidFill>
                <a:srgbClr val="FF33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Line 32"/>
            <p:cNvSpPr>
              <a:spLocks noChangeShapeType="1"/>
            </p:cNvSpPr>
            <p:nvPr/>
          </p:nvSpPr>
          <p:spPr bwMode="auto">
            <a:xfrm flipH="1">
              <a:off x="4491038" y="2814638"/>
              <a:ext cx="152400" cy="152400"/>
            </a:xfrm>
            <a:prstGeom prst="line">
              <a:avLst/>
            </a:prstGeom>
            <a:noFill/>
            <a:ln w="28575" cap="rnd">
              <a:solidFill>
                <a:srgbClr val="FF33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Rectangle 33"/>
            <p:cNvSpPr>
              <a:spLocks noChangeArrowheads="1"/>
            </p:cNvSpPr>
            <p:nvPr/>
          </p:nvSpPr>
          <p:spPr bwMode="auto">
            <a:xfrm>
              <a:off x="763588" y="2257425"/>
              <a:ext cx="138112" cy="228600"/>
            </a:xfrm>
            <a:prstGeom prst="rect">
              <a:avLst/>
            </a:prstGeom>
            <a:gradFill rotWithShape="0">
              <a:gsLst>
                <a:gs pos="0">
                  <a:srgbClr val="765E2F"/>
                </a:gs>
                <a:gs pos="100000">
                  <a:srgbClr val="FFCC66"/>
                </a:gs>
              </a:gsLst>
              <a:lin ang="0" scaled="1"/>
            </a:gradFill>
            <a:ln w="9525">
              <a:miter lim="800000"/>
              <a:headEnd/>
              <a:tailEnd/>
            </a:ln>
            <a:scene3d>
              <a:camera prst="legacyObliqueTopRight"/>
              <a:lightRig rig="legacyFlat3" dir="r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CC66"/>
              </a:extrusionClr>
            </a:sp3d>
          </p:spPr>
          <p:txBody>
            <a:bodyPr wrap="none" anchor="ctr">
              <a:flatTx/>
            </a:bodyPr>
            <a:lstStyle/>
            <a:p>
              <a:endParaRPr lang="es-MX"/>
            </a:p>
          </p:txBody>
        </p:sp>
        <p:sp>
          <p:nvSpPr>
            <p:cNvPr id="40" name="Text Box 34"/>
            <p:cNvSpPr txBox="1">
              <a:spLocks noChangeArrowheads="1"/>
            </p:cNvSpPr>
            <p:nvPr/>
          </p:nvSpPr>
          <p:spPr bwMode="auto">
            <a:xfrm>
              <a:off x="1014413" y="2601913"/>
              <a:ext cx="3352800" cy="274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1200" b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rPr>
                <a:t>HRC-T  &gt;&gt; </a:t>
              </a:r>
              <a:r>
                <a:rPr lang="en-GB" sz="1200" b="1" dirty="0" err="1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rPr>
                <a:t>pérdida</a:t>
              </a:r>
              <a:r>
                <a:rPr lang="en-GB" sz="1200" b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rPr>
                <a:t> cero &lt;&lt;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397755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tangle 51"/>
          <p:cNvSpPr/>
          <p:nvPr/>
        </p:nvSpPr>
        <p:spPr>
          <a:xfrm>
            <a:off x="2688609" y="2555556"/>
            <a:ext cx="1624084" cy="183428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Tratamiento  del Aire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41946"/>
            <a:ext cx="8229600" cy="4884217"/>
          </a:xfrm>
        </p:spPr>
        <p:txBody>
          <a:bodyPr/>
          <a:lstStyle/>
          <a:p>
            <a:pPr marL="0" indent="0" algn="ctr">
              <a:buNone/>
            </a:pPr>
            <a:r>
              <a:rPr lang="es-MX" dirty="0" smtClean="0"/>
              <a:t>Condición natural del aire comprimido</a:t>
            </a:r>
          </a:p>
          <a:p>
            <a:pPr marL="0" indent="0" algn="ctr">
              <a:buNone/>
            </a:pPr>
            <a:r>
              <a:rPr lang="es-MX" dirty="0" smtClean="0"/>
              <a:t> </a:t>
            </a:r>
            <a:endParaRPr lang="en-US" dirty="0"/>
          </a:p>
        </p:txBody>
      </p:sp>
      <p:grpSp>
        <p:nvGrpSpPr>
          <p:cNvPr id="5" name="Group 6"/>
          <p:cNvGrpSpPr>
            <a:grpSpLocks/>
          </p:cNvGrpSpPr>
          <p:nvPr/>
        </p:nvGrpSpPr>
        <p:grpSpPr bwMode="auto">
          <a:xfrm>
            <a:off x="110970" y="2487316"/>
            <a:ext cx="1948552" cy="1834284"/>
            <a:chOff x="624" y="1824"/>
            <a:chExt cx="1440" cy="1440"/>
          </a:xfrm>
        </p:grpSpPr>
        <p:pic>
          <p:nvPicPr>
            <p:cNvPr id="7" name="Picture 7" descr="C:\Eigene Dateien\Eigene Webs\eigenesweb\neue_s1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r="61702" b="47540"/>
            <a:stretch>
              <a:fillRect/>
            </a:stretch>
          </p:blipFill>
          <p:spPr bwMode="auto">
            <a:xfrm>
              <a:off x="1344" y="1824"/>
              <a:ext cx="432" cy="384"/>
            </a:xfrm>
            <a:prstGeom prst="rect">
              <a:avLst/>
            </a:prstGeom>
            <a:noFill/>
          </p:spPr>
        </p:pic>
        <p:pic>
          <p:nvPicPr>
            <p:cNvPr id="8" name="Picture 8" descr="C:\Eigene Dateien\Eigene Webs\eigenesweb\neue_s1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1702" t="52460" r="65958"/>
            <a:stretch>
              <a:fillRect/>
            </a:stretch>
          </p:blipFill>
          <p:spPr bwMode="auto">
            <a:xfrm>
              <a:off x="1680" y="2064"/>
              <a:ext cx="382" cy="528"/>
            </a:xfrm>
            <a:prstGeom prst="rect">
              <a:avLst/>
            </a:prstGeom>
            <a:noFill/>
          </p:spPr>
        </p:pic>
        <p:pic>
          <p:nvPicPr>
            <p:cNvPr id="9" name="Picture 9" descr="C:\Eigene Dateien\Eigene Webs\eigenesweb\neue_s1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48935" t="45901" r="26596" b="14754"/>
            <a:stretch>
              <a:fillRect/>
            </a:stretch>
          </p:blipFill>
          <p:spPr bwMode="auto">
            <a:xfrm>
              <a:off x="720" y="2640"/>
              <a:ext cx="460" cy="480"/>
            </a:xfrm>
            <a:prstGeom prst="rect">
              <a:avLst/>
            </a:prstGeom>
            <a:noFill/>
          </p:spPr>
        </p:pic>
        <p:pic>
          <p:nvPicPr>
            <p:cNvPr id="10" name="Picture 10" descr="C:\Eigene Dateien\Eigene Webs\eigenesweb\neue_s1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73404" t="44263" b="14754"/>
            <a:stretch>
              <a:fillRect/>
            </a:stretch>
          </p:blipFill>
          <p:spPr bwMode="auto">
            <a:xfrm>
              <a:off x="1248" y="2304"/>
              <a:ext cx="432" cy="432"/>
            </a:xfrm>
            <a:prstGeom prst="rect">
              <a:avLst/>
            </a:prstGeom>
            <a:noFill/>
          </p:spPr>
        </p:pic>
        <p:pic>
          <p:nvPicPr>
            <p:cNvPr id="11" name="Picture 11" descr="C:\Eigene Dateien\Eigene Webs\eigenesweb\neue_s1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38298" r="35106" b="55737"/>
            <a:stretch>
              <a:fillRect/>
            </a:stretch>
          </p:blipFill>
          <p:spPr bwMode="auto">
            <a:xfrm>
              <a:off x="864" y="1920"/>
              <a:ext cx="444" cy="480"/>
            </a:xfrm>
            <a:prstGeom prst="rect">
              <a:avLst/>
            </a:prstGeom>
            <a:noFill/>
          </p:spPr>
        </p:pic>
        <p:pic>
          <p:nvPicPr>
            <p:cNvPr id="12" name="Picture 12" descr="C:\Eigene Dateien\Eigene Webs\eigenesweb\neue_s1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68085" r="10638" b="55737"/>
            <a:stretch>
              <a:fillRect/>
            </a:stretch>
          </p:blipFill>
          <p:spPr bwMode="auto">
            <a:xfrm>
              <a:off x="1680" y="2496"/>
              <a:ext cx="356" cy="480"/>
            </a:xfrm>
            <a:prstGeom prst="rect">
              <a:avLst/>
            </a:prstGeom>
            <a:noFill/>
          </p:spPr>
        </p:pic>
        <p:pic>
          <p:nvPicPr>
            <p:cNvPr id="13" name="Picture 13" descr="C:\Eigene Dateien\Eigene Webs\eigenesweb\neue_s1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68085" r="10638" b="55737"/>
            <a:stretch>
              <a:fillRect/>
            </a:stretch>
          </p:blipFill>
          <p:spPr bwMode="auto">
            <a:xfrm>
              <a:off x="1248" y="2736"/>
              <a:ext cx="356" cy="480"/>
            </a:xfrm>
            <a:prstGeom prst="rect">
              <a:avLst/>
            </a:prstGeom>
            <a:noFill/>
          </p:spPr>
        </p:pic>
        <p:pic>
          <p:nvPicPr>
            <p:cNvPr id="14" name="Picture 14" descr="C:\Eigene Dateien\Eigene Webs\eigenesweb\neue_s1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1702" t="52460" r="65958"/>
            <a:stretch>
              <a:fillRect/>
            </a:stretch>
          </p:blipFill>
          <p:spPr bwMode="auto">
            <a:xfrm>
              <a:off x="624" y="2256"/>
              <a:ext cx="382" cy="528"/>
            </a:xfrm>
            <a:prstGeom prst="rect">
              <a:avLst/>
            </a:prstGeom>
            <a:noFill/>
          </p:spPr>
        </p:pic>
        <p:sp>
          <p:nvSpPr>
            <p:cNvPr id="15" name="AutoShape 15"/>
            <p:cNvSpPr>
              <a:spLocks noChangeArrowheads="1"/>
            </p:cNvSpPr>
            <p:nvPr/>
          </p:nvSpPr>
          <p:spPr bwMode="auto">
            <a:xfrm>
              <a:off x="624" y="1824"/>
              <a:ext cx="1440" cy="1440"/>
            </a:xfrm>
            <a:prstGeom prst="cube">
              <a:avLst>
                <a:gd name="adj" fmla="val 25000"/>
              </a:avLst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7" name="Group 18"/>
          <p:cNvGrpSpPr>
            <a:grpSpLocks/>
          </p:cNvGrpSpPr>
          <p:nvPr/>
        </p:nvGrpSpPr>
        <p:grpSpPr bwMode="auto">
          <a:xfrm>
            <a:off x="2944706" y="3119007"/>
            <a:ext cx="945702" cy="925749"/>
            <a:chOff x="3168" y="1824"/>
            <a:chExt cx="1460" cy="1440"/>
          </a:xfrm>
        </p:grpSpPr>
        <p:pic>
          <p:nvPicPr>
            <p:cNvPr id="19" name="Picture 19" descr="C:\Eigene Dateien\Eigene Webs\eigenesweb\neue_s1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r="61702" b="47540"/>
            <a:stretch>
              <a:fillRect/>
            </a:stretch>
          </p:blipFill>
          <p:spPr bwMode="auto">
            <a:xfrm>
              <a:off x="3360" y="2064"/>
              <a:ext cx="432" cy="384"/>
            </a:xfrm>
            <a:prstGeom prst="rect">
              <a:avLst/>
            </a:prstGeom>
            <a:noFill/>
          </p:spPr>
        </p:pic>
        <p:pic>
          <p:nvPicPr>
            <p:cNvPr id="20" name="Picture 20" descr="C:\Eigene Dateien\Eigene Webs\eigenesweb\neue_s1.jp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1702" t="52460" r="65958"/>
            <a:stretch>
              <a:fillRect/>
            </a:stretch>
          </p:blipFill>
          <p:spPr bwMode="auto">
            <a:xfrm>
              <a:off x="3696" y="2256"/>
              <a:ext cx="382" cy="528"/>
            </a:xfrm>
            <a:prstGeom prst="rect">
              <a:avLst/>
            </a:prstGeom>
            <a:noFill/>
          </p:spPr>
        </p:pic>
        <p:pic>
          <p:nvPicPr>
            <p:cNvPr id="21" name="Picture 21" descr="C:\Eigene Dateien\Eigene Webs\eigenesweb\neue_s1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48935" t="45901" r="26596" b="14754"/>
            <a:stretch>
              <a:fillRect/>
            </a:stretch>
          </p:blipFill>
          <p:spPr bwMode="auto">
            <a:xfrm>
              <a:off x="4128" y="2448"/>
              <a:ext cx="460" cy="480"/>
            </a:xfrm>
            <a:prstGeom prst="rect">
              <a:avLst/>
            </a:prstGeom>
            <a:noFill/>
          </p:spPr>
        </p:pic>
        <p:pic>
          <p:nvPicPr>
            <p:cNvPr id="22" name="Picture 22" descr="C:\Eigene Dateien\Eigene Webs\eigenesweb\neue_s1.jpg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73404" t="44263" b="14754"/>
            <a:stretch>
              <a:fillRect/>
            </a:stretch>
          </p:blipFill>
          <p:spPr bwMode="auto">
            <a:xfrm>
              <a:off x="3936" y="2208"/>
              <a:ext cx="432" cy="432"/>
            </a:xfrm>
            <a:prstGeom prst="rect">
              <a:avLst/>
            </a:prstGeom>
            <a:noFill/>
          </p:spPr>
        </p:pic>
        <p:pic>
          <p:nvPicPr>
            <p:cNvPr id="23" name="Picture 23" descr="C:\Eigene Dateien\Eigene Webs\eigenesweb\neue_s1.jpg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38298" r="35106" b="55737"/>
            <a:stretch>
              <a:fillRect/>
            </a:stretch>
          </p:blipFill>
          <p:spPr bwMode="auto">
            <a:xfrm>
              <a:off x="3312" y="2256"/>
              <a:ext cx="444" cy="480"/>
            </a:xfrm>
            <a:prstGeom prst="rect">
              <a:avLst/>
            </a:prstGeom>
            <a:noFill/>
          </p:spPr>
        </p:pic>
        <p:pic>
          <p:nvPicPr>
            <p:cNvPr id="24" name="Picture 24" descr="C:\Eigene Dateien\Eigene Webs\eigenesweb\neue_s1.jpg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68085" r="10638" b="55737"/>
            <a:stretch>
              <a:fillRect/>
            </a:stretch>
          </p:blipFill>
          <p:spPr bwMode="auto">
            <a:xfrm>
              <a:off x="4080" y="2640"/>
              <a:ext cx="356" cy="480"/>
            </a:xfrm>
            <a:prstGeom prst="rect">
              <a:avLst/>
            </a:prstGeom>
            <a:noFill/>
          </p:spPr>
        </p:pic>
        <p:pic>
          <p:nvPicPr>
            <p:cNvPr id="25" name="Picture 25" descr="C:\Eigene Dateien\Eigene Webs\eigenesweb\neue_s1.jpg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68085" r="10638" b="55737"/>
            <a:stretch>
              <a:fillRect/>
            </a:stretch>
          </p:blipFill>
          <p:spPr bwMode="auto">
            <a:xfrm>
              <a:off x="3792" y="2016"/>
              <a:ext cx="356" cy="480"/>
            </a:xfrm>
            <a:prstGeom prst="rect">
              <a:avLst/>
            </a:prstGeom>
            <a:noFill/>
          </p:spPr>
        </p:pic>
        <p:pic>
          <p:nvPicPr>
            <p:cNvPr id="26" name="Picture 26" descr="C:\Eigene Dateien\Eigene Webs\eigenesweb\neue_s1.jp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1702" t="52460" r="65958"/>
            <a:stretch>
              <a:fillRect/>
            </a:stretch>
          </p:blipFill>
          <p:spPr bwMode="auto">
            <a:xfrm>
              <a:off x="3264" y="2688"/>
              <a:ext cx="382" cy="528"/>
            </a:xfrm>
            <a:prstGeom prst="rect">
              <a:avLst/>
            </a:prstGeom>
            <a:noFill/>
          </p:spPr>
        </p:pic>
        <p:pic>
          <p:nvPicPr>
            <p:cNvPr id="27" name="Picture 27" descr="C:\Eigene Dateien\Eigene Webs\eigenesweb\neue_s1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48935" t="45901" r="26596" b="14754"/>
            <a:stretch>
              <a:fillRect/>
            </a:stretch>
          </p:blipFill>
          <p:spPr bwMode="auto">
            <a:xfrm>
              <a:off x="3600" y="2784"/>
              <a:ext cx="460" cy="480"/>
            </a:xfrm>
            <a:prstGeom prst="rect">
              <a:avLst/>
            </a:prstGeom>
            <a:noFill/>
          </p:spPr>
        </p:pic>
        <p:pic>
          <p:nvPicPr>
            <p:cNvPr id="28" name="Picture 28" descr="C:\Eigene Dateien\Eigene Webs\eigenesweb\neue_s1.jpg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38298" r="35106" b="55737"/>
            <a:stretch>
              <a:fillRect/>
            </a:stretch>
          </p:blipFill>
          <p:spPr bwMode="auto">
            <a:xfrm>
              <a:off x="3312" y="2784"/>
              <a:ext cx="444" cy="480"/>
            </a:xfrm>
            <a:prstGeom prst="rect">
              <a:avLst/>
            </a:prstGeom>
            <a:noFill/>
          </p:spPr>
        </p:pic>
        <p:pic>
          <p:nvPicPr>
            <p:cNvPr id="29" name="Picture 29" descr="C:\Eigene Dateien\Eigene Webs\eigenesweb\neue_s1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r="61702" b="47540"/>
            <a:stretch>
              <a:fillRect/>
            </a:stretch>
          </p:blipFill>
          <p:spPr bwMode="auto">
            <a:xfrm>
              <a:off x="3744" y="1824"/>
              <a:ext cx="432" cy="384"/>
            </a:xfrm>
            <a:prstGeom prst="rect">
              <a:avLst/>
            </a:prstGeom>
            <a:noFill/>
          </p:spPr>
        </p:pic>
        <p:pic>
          <p:nvPicPr>
            <p:cNvPr id="30" name="Picture 30" descr="C:\Eigene Dateien\Eigene Webs\eigenesweb\neue_s1.jp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1702" t="52460" r="65958"/>
            <a:stretch>
              <a:fillRect/>
            </a:stretch>
          </p:blipFill>
          <p:spPr bwMode="auto">
            <a:xfrm>
              <a:off x="3888" y="2496"/>
              <a:ext cx="382" cy="528"/>
            </a:xfrm>
            <a:prstGeom prst="rect">
              <a:avLst/>
            </a:prstGeom>
            <a:noFill/>
          </p:spPr>
        </p:pic>
        <p:pic>
          <p:nvPicPr>
            <p:cNvPr id="31" name="Picture 31" descr="C:\Eigene Dateien\Eigene Webs\eigenesweb\neue_s1.jpg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73404" t="44263" b="14754"/>
            <a:stretch>
              <a:fillRect/>
            </a:stretch>
          </p:blipFill>
          <p:spPr bwMode="auto">
            <a:xfrm>
              <a:off x="3504" y="2448"/>
              <a:ext cx="432" cy="432"/>
            </a:xfrm>
            <a:prstGeom prst="rect">
              <a:avLst/>
            </a:prstGeom>
            <a:noFill/>
          </p:spPr>
        </p:pic>
        <p:pic>
          <p:nvPicPr>
            <p:cNvPr id="32" name="Picture 32" descr="C:\Eigene Dateien\Eigene Webs\eigenesweb\neue_s1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48935" t="45901" r="26596" b="14754"/>
            <a:stretch>
              <a:fillRect/>
            </a:stretch>
          </p:blipFill>
          <p:spPr bwMode="auto">
            <a:xfrm>
              <a:off x="3888" y="1920"/>
              <a:ext cx="460" cy="480"/>
            </a:xfrm>
            <a:prstGeom prst="rect">
              <a:avLst/>
            </a:prstGeom>
            <a:noFill/>
          </p:spPr>
        </p:pic>
        <p:pic>
          <p:nvPicPr>
            <p:cNvPr id="33" name="Picture 33" descr="C:\Eigene Dateien\Eigene Webs\eigenesweb\neue_s1.jpg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68085" r="10638" b="55737"/>
            <a:stretch>
              <a:fillRect/>
            </a:stretch>
          </p:blipFill>
          <p:spPr bwMode="auto">
            <a:xfrm>
              <a:off x="4272" y="1920"/>
              <a:ext cx="356" cy="480"/>
            </a:xfrm>
            <a:prstGeom prst="rect">
              <a:avLst/>
            </a:prstGeom>
            <a:noFill/>
          </p:spPr>
        </p:pic>
        <p:pic>
          <p:nvPicPr>
            <p:cNvPr id="34" name="Picture 34" descr="C:\Eigene Dateien\Eigene Webs\eigenesweb\neue_s1.jpg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38298" r="35106" b="55737"/>
            <a:stretch>
              <a:fillRect/>
            </a:stretch>
          </p:blipFill>
          <p:spPr bwMode="auto">
            <a:xfrm>
              <a:off x="3552" y="1920"/>
              <a:ext cx="444" cy="480"/>
            </a:xfrm>
            <a:prstGeom prst="rect">
              <a:avLst/>
            </a:prstGeom>
            <a:noFill/>
          </p:spPr>
        </p:pic>
        <p:pic>
          <p:nvPicPr>
            <p:cNvPr id="35" name="Picture 35" descr="C:\Eigene Dateien\Eigene Webs\eigenesweb\neue_s1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r="61702" b="47540"/>
            <a:stretch>
              <a:fillRect/>
            </a:stretch>
          </p:blipFill>
          <p:spPr bwMode="auto">
            <a:xfrm>
              <a:off x="4176" y="2640"/>
              <a:ext cx="432" cy="384"/>
            </a:xfrm>
            <a:prstGeom prst="rect">
              <a:avLst/>
            </a:prstGeom>
            <a:noFill/>
          </p:spPr>
        </p:pic>
        <p:pic>
          <p:nvPicPr>
            <p:cNvPr id="36" name="Picture 36" descr="C:\Eigene Dateien\Eigene Webs\eigenesweb\neue_s1.jp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1702" t="52460" r="65958"/>
            <a:stretch>
              <a:fillRect/>
            </a:stretch>
          </p:blipFill>
          <p:spPr bwMode="auto">
            <a:xfrm>
              <a:off x="4224" y="2352"/>
              <a:ext cx="382" cy="528"/>
            </a:xfrm>
            <a:prstGeom prst="rect">
              <a:avLst/>
            </a:prstGeom>
            <a:noFill/>
          </p:spPr>
        </p:pic>
        <p:pic>
          <p:nvPicPr>
            <p:cNvPr id="37" name="Picture 37" descr="C:\Eigene Dateien\Eigene Webs\eigenesweb\neue_s1.jpg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73404" t="44263" b="14754"/>
            <a:stretch>
              <a:fillRect/>
            </a:stretch>
          </p:blipFill>
          <p:spPr bwMode="auto">
            <a:xfrm>
              <a:off x="3600" y="2640"/>
              <a:ext cx="432" cy="432"/>
            </a:xfrm>
            <a:prstGeom prst="rect">
              <a:avLst/>
            </a:prstGeom>
            <a:noFill/>
          </p:spPr>
        </p:pic>
        <p:pic>
          <p:nvPicPr>
            <p:cNvPr id="38" name="Picture 38" descr="C:\Eigene Dateien\Eigene Webs\eigenesweb\neue_s1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48935" t="45901" r="26596" b="14754"/>
            <a:stretch>
              <a:fillRect/>
            </a:stretch>
          </p:blipFill>
          <p:spPr bwMode="auto">
            <a:xfrm>
              <a:off x="3264" y="2544"/>
              <a:ext cx="460" cy="480"/>
            </a:xfrm>
            <a:prstGeom prst="rect">
              <a:avLst/>
            </a:prstGeom>
            <a:noFill/>
          </p:spPr>
        </p:pic>
        <p:pic>
          <p:nvPicPr>
            <p:cNvPr id="39" name="Picture 39" descr="C:\Eigene Dateien\Eigene Webs\eigenesweb\neue_s1.jpg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68085" r="10638" b="55737"/>
            <a:stretch>
              <a:fillRect/>
            </a:stretch>
          </p:blipFill>
          <p:spPr bwMode="auto">
            <a:xfrm>
              <a:off x="3168" y="2304"/>
              <a:ext cx="356" cy="480"/>
            </a:xfrm>
            <a:prstGeom prst="rect">
              <a:avLst/>
            </a:prstGeom>
            <a:noFill/>
          </p:spPr>
        </p:pic>
        <p:pic>
          <p:nvPicPr>
            <p:cNvPr id="40" name="Picture 40" descr="C:\Eigene Dateien\Eigene Webs\eigenesweb\neue_s1.jpg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38298" r="35106" b="55737"/>
            <a:stretch>
              <a:fillRect/>
            </a:stretch>
          </p:blipFill>
          <p:spPr bwMode="auto">
            <a:xfrm>
              <a:off x="3408" y="1824"/>
              <a:ext cx="444" cy="480"/>
            </a:xfrm>
            <a:prstGeom prst="rect">
              <a:avLst/>
            </a:prstGeom>
            <a:noFill/>
          </p:spPr>
        </p:pic>
        <p:pic>
          <p:nvPicPr>
            <p:cNvPr id="41" name="Picture 41" descr="C:\Eigene Dateien\Eigene Webs\eigenesweb\neue_s1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r="61702" b="47540"/>
            <a:stretch>
              <a:fillRect/>
            </a:stretch>
          </p:blipFill>
          <p:spPr bwMode="auto">
            <a:xfrm>
              <a:off x="3168" y="2880"/>
              <a:ext cx="432" cy="384"/>
            </a:xfrm>
            <a:prstGeom prst="rect">
              <a:avLst/>
            </a:prstGeom>
            <a:noFill/>
          </p:spPr>
        </p:pic>
        <p:pic>
          <p:nvPicPr>
            <p:cNvPr id="42" name="Picture 42" descr="C:\Eigene Dateien\Eigene Webs\eigenesweb\neue_s1.jpg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73404" t="44263" b="14754"/>
            <a:stretch>
              <a:fillRect/>
            </a:stretch>
          </p:blipFill>
          <p:spPr bwMode="auto">
            <a:xfrm>
              <a:off x="3888" y="2832"/>
              <a:ext cx="432" cy="432"/>
            </a:xfrm>
            <a:prstGeom prst="rect">
              <a:avLst/>
            </a:prstGeom>
            <a:noFill/>
          </p:spPr>
        </p:pic>
        <p:pic>
          <p:nvPicPr>
            <p:cNvPr id="43" name="Picture 43" descr="C:\Eigene Dateien\Eigene Webs\eigenesweb\neue_s1.jp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1702" t="52460" r="65958"/>
            <a:stretch>
              <a:fillRect/>
            </a:stretch>
          </p:blipFill>
          <p:spPr bwMode="auto">
            <a:xfrm>
              <a:off x="3744" y="1824"/>
              <a:ext cx="382" cy="528"/>
            </a:xfrm>
            <a:prstGeom prst="rect">
              <a:avLst/>
            </a:prstGeom>
            <a:noFill/>
          </p:spPr>
        </p:pic>
        <p:pic>
          <p:nvPicPr>
            <p:cNvPr id="44" name="Picture 44" descr="C:\Eigene Dateien\Eigene Webs\eigenesweb\neue_s1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48935" t="45901" r="26596" b="14754"/>
            <a:stretch>
              <a:fillRect/>
            </a:stretch>
          </p:blipFill>
          <p:spPr bwMode="auto">
            <a:xfrm>
              <a:off x="3408" y="2112"/>
              <a:ext cx="460" cy="480"/>
            </a:xfrm>
            <a:prstGeom prst="rect">
              <a:avLst/>
            </a:prstGeom>
            <a:noFill/>
          </p:spPr>
        </p:pic>
        <p:pic>
          <p:nvPicPr>
            <p:cNvPr id="45" name="Picture 45" descr="C:\Eigene Dateien\Eigene Webs\eigenesweb\neue_s1.jpg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68085" r="10638" b="55737"/>
            <a:stretch>
              <a:fillRect/>
            </a:stretch>
          </p:blipFill>
          <p:spPr bwMode="auto">
            <a:xfrm>
              <a:off x="3744" y="2640"/>
              <a:ext cx="356" cy="480"/>
            </a:xfrm>
            <a:prstGeom prst="rect">
              <a:avLst/>
            </a:prstGeom>
            <a:noFill/>
          </p:spPr>
        </p:pic>
        <p:pic>
          <p:nvPicPr>
            <p:cNvPr id="46" name="Picture 46" descr="C:\Eigene Dateien\Eigene Webs\eigenesweb\neue_s1.jpg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38298" r="35106" b="55737"/>
            <a:stretch>
              <a:fillRect/>
            </a:stretch>
          </p:blipFill>
          <p:spPr bwMode="auto">
            <a:xfrm>
              <a:off x="3984" y="2496"/>
              <a:ext cx="444" cy="480"/>
            </a:xfrm>
            <a:prstGeom prst="rect">
              <a:avLst/>
            </a:prstGeom>
            <a:noFill/>
          </p:spPr>
        </p:pic>
        <p:pic>
          <p:nvPicPr>
            <p:cNvPr id="47" name="Picture 47" descr="C:\Eigene Dateien\Eigene Webs\eigenesweb\neue_s1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r="61702" b="47540"/>
            <a:stretch>
              <a:fillRect/>
            </a:stretch>
          </p:blipFill>
          <p:spPr bwMode="auto">
            <a:xfrm>
              <a:off x="3216" y="2064"/>
              <a:ext cx="432" cy="384"/>
            </a:xfrm>
            <a:prstGeom prst="rect">
              <a:avLst/>
            </a:prstGeom>
            <a:noFill/>
          </p:spPr>
        </p:pic>
        <p:pic>
          <p:nvPicPr>
            <p:cNvPr id="48" name="Picture 48" descr="C:\Eigene Dateien\Eigene Webs\eigenesweb\neue_s1.jp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1702" t="52460" r="65958"/>
            <a:stretch>
              <a:fillRect/>
            </a:stretch>
          </p:blipFill>
          <p:spPr bwMode="auto">
            <a:xfrm>
              <a:off x="3456" y="2688"/>
              <a:ext cx="382" cy="528"/>
            </a:xfrm>
            <a:prstGeom prst="rect">
              <a:avLst/>
            </a:prstGeom>
            <a:noFill/>
          </p:spPr>
        </p:pic>
        <p:pic>
          <p:nvPicPr>
            <p:cNvPr id="49" name="Picture 49" descr="C:\Eigene Dateien\Eigene Webs\eigenesweb\neue_s1.jpg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73404" t="44263" b="14754"/>
            <a:stretch>
              <a:fillRect/>
            </a:stretch>
          </p:blipFill>
          <p:spPr bwMode="auto">
            <a:xfrm>
              <a:off x="4176" y="1824"/>
              <a:ext cx="432" cy="432"/>
            </a:xfrm>
            <a:prstGeom prst="rect">
              <a:avLst/>
            </a:prstGeom>
            <a:noFill/>
          </p:spPr>
        </p:pic>
        <p:sp>
          <p:nvSpPr>
            <p:cNvPr id="50" name="AutoShape 50"/>
            <p:cNvSpPr>
              <a:spLocks noChangeArrowheads="1"/>
            </p:cNvSpPr>
            <p:nvPr/>
          </p:nvSpPr>
          <p:spPr bwMode="auto">
            <a:xfrm>
              <a:off x="3168" y="1824"/>
              <a:ext cx="1440" cy="1440"/>
            </a:xfrm>
            <a:prstGeom prst="cube">
              <a:avLst>
                <a:gd name="adj" fmla="val 25000"/>
              </a:avLst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51" name="Right Arrow 50"/>
          <p:cNvSpPr/>
          <p:nvPr/>
        </p:nvSpPr>
        <p:spPr>
          <a:xfrm>
            <a:off x="2129050" y="3345702"/>
            <a:ext cx="532263" cy="276578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extBox 52"/>
          <p:cNvSpPr txBox="1"/>
          <p:nvPr/>
        </p:nvSpPr>
        <p:spPr>
          <a:xfrm>
            <a:off x="2688609" y="4480211"/>
            <a:ext cx="16240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 smtClean="0"/>
              <a:t>Aceite</a:t>
            </a:r>
          </a:p>
          <a:p>
            <a:pPr algn="ctr"/>
            <a:r>
              <a:rPr lang="es-MX" dirty="0" smtClean="0"/>
              <a:t>Calor</a:t>
            </a:r>
            <a:endParaRPr lang="en-US" dirty="0"/>
          </a:p>
        </p:txBody>
      </p:sp>
      <p:sp>
        <p:nvSpPr>
          <p:cNvPr id="54" name="Right Arrow 53"/>
          <p:cNvSpPr/>
          <p:nvPr/>
        </p:nvSpPr>
        <p:spPr>
          <a:xfrm>
            <a:off x="4353637" y="3302918"/>
            <a:ext cx="2374710" cy="305714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TextBox 54"/>
          <p:cNvSpPr txBox="1"/>
          <p:nvPr/>
        </p:nvSpPr>
        <p:spPr>
          <a:xfrm>
            <a:off x="110970" y="4352495"/>
            <a:ext cx="19485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dirty="0" smtClean="0"/>
              <a:t>Solidos</a:t>
            </a:r>
          </a:p>
          <a:p>
            <a:r>
              <a:rPr lang="es-MX" sz="1600" dirty="0" smtClean="0"/>
              <a:t>Microorganismos</a:t>
            </a:r>
          </a:p>
          <a:p>
            <a:r>
              <a:rPr lang="es-MX" sz="1600" dirty="0" smtClean="0"/>
              <a:t>Hidrocarburos</a:t>
            </a:r>
          </a:p>
          <a:p>
            <a:r>
              <a:rPr lang="es-MX" sz="1600" dirty="0" smtClean="0"/>
              <a:t>Agua</a:t>
            </a:r>
            <a:endParaRPr lang="en-US" sz="1600" dirty="0"/>
          </a:p>
        </p:txBody>
      </p:sp>
      <p:sp>
        <p:nvSpPr>
          <p:cNvPr id="56" name="TextBox 55"/>
          <p:cNvSpPr txBox="1"/>
          <p:nvPr/>
        </p:nvSpPr>
        <p:spPr>
          <a:xfrm>
            <a:off x="2688609" y="2209800"/>
            <a:ext cx="16240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dirty="0" smtClean="0"/>
              <a:t>Compresor</a:t>
            </a:r>
            <a:endParaRPr lang="en-US" dirty="0"/>
          </a:p>
        </p:txBody>
      </p:sp>
      <p:sp>
        <p:nvSpPr>
          <p:cNvPr id="57" name="TextBox 56"/>
          <p:cNvSpPr txBox="1"/>
          <p:nvPr/>
        </p:nvSpPr>
        <p:spPr>
          <a:xfrm>
            <a:off x="4495800" y="2615822"/>
            <a:ext cx="22245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dirty="0" smtClean="0"/>
              <a:t>Tubería y accesorios</a:t>
            </a:r>
            <a:endParaRPr lang="en-US" sz="2000" dirty="0"/>
          </a:p>
        </p:txBody>
      </p:sp>
      <p:sp>
        <p:nvSpPr>
          <p:cNvPr id="58" name="TextBox 57"/>
          <p:cNvSpPr txBox="1"/>
          <p:nvPr/>
        </p:nvSpPr>
        <p:spPr>
          <a:xfrm>
            <a:off x="4503761" y="3628168"/>
            <a:ext cx="19516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800" dirty="0" smtClean="0"/>
              <a:t>Óxido</a:t>
            </a:r>
          </a:p>
          <a:p>
            <a:r>
              <a:rPr lang="es-MX" sz="1800" dirty="0" smtClean="0"/>
              <a:t>Polímeros </a:t>
            </a:r>
          </a:p>
          <a:p>
            <a:r>
              <a:rPr lang="es-MX" sz="1800" dirty="0" smtClean="0"/>
              <a:t>Metales</a:t>
            </a:r>
            <a:endParaRPr lang="en-US" sz="1800" dirty="0"/>
          </a:p>
        </p:txBody>
      </p:sp>
      <p:sp>
        <p:nvSpPr>
          <p:cNvPr id="60" name="TextBox 59"/>
          <p:cNvSpPr txBox="1"/>
          <p:nvPr/>
        </p:nvSpPr>
        <p:spPr>
          <a:xfrm>
            <a:off x="6720387" y="2874372"/>
            <a:ext cx="234741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200" b="1" dirty="0" smtClean="0"/>
              <a:t>AIRE COMPRIMIDO</a:t>
            </a:r>
          </a:p>
          <a:p>
            <a:pPr algn="ctr"/>
            <a:r>
              <a:rPr lang="es-MX" sz="2200" b="1" dirty="0" smtClean="0"/>
              <a:t>CONTAMINADO</a:t>
            </a:r>
            <a:endParaRPr lang="en-US" sz="2200" b="1" dirty="0"/>
          </a:p>
        </p:txBody>
      </p:sp>
    </p:spTree>
    <p:extLst>
      <p:ext uri="{BB962C8B-B14F-4D97-AF65-F5344CB8AC3E}">
        <p14:creationId xmlns:p14="http://schemas.microsoft.com/office/powerpoint/2010/main" val="425174311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51" grpId="0" animBg="1"/>
      <p:bldP spid="53" grpId="0"/>
      <p:bldP spid="54" grpId="0" animBg="1"/>
      <p:bldP spid="55" grpId="0"/>
      <p:bldP spid="56" grpId="0"/>
      <p:bldP spid="57" grpId="0"/>
      <p:bldP spid="58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Tratamiento  del Aire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401247" y="963132"/>
            <a:ext cx="6646305" cy="646331"/>
          </a:xfrm>
          <a:prstGeom prst="rect">
            <a:avLst/>
          </a:prstGeom>
          <a:solidFill>
            <a:srgbClr val="FFFFFF"/>
          </a:solidFill>
          <a:ln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1800" b="1" dirty="0" smtClean="0"/>
              <a:t>SECADORAS POR ADSORCIÓN </a:t>
            </a:r>
          </a:p>
          <a:p>
            <a:pPr algn="ctr"/>
            <a:r>
              <a:rPr lang="es-MX" sz="1800" b="1" dirty="0" smtClean="0"/>
              <a:t>– INVERSIÓN –</a:t>
            </a:r>
            <a:endParaRPr lang="en-US" sz="1800" b="1" dirty="0"/>
          </a:p>
        </p:txBody>
      </p:sp>
      <p:grpSp>
        <p:nvGrpSpPr>
          <p:cNvPr id="41" name="Group 40"/>
          <p:cNvGrpSpPr/>
          <p:nvPr/>
        </p:nvGrpSpPr>
        <p:grpSpPr>
          <a:xfrm>
            <a:off x="1371600" y="1752600"/>
            <a:ext cx="6400800" cy="4283075"/>
            <a:chOff x="609600" y="1752600"/>
            <a:chExt cx="6400800" cy="4283075"/>
          </a:xfrm>
        </p:grpSpPr>
        <p:sp>
          <p:nvSpPr>
            <p:cNvPr id="42" name="Line 2"/>
            <p:cNvSpPr>
              <a:spLocks noChangeShapeType="1"/>
            </p:cNvSpPr>
            <p:nvPr/>
          </p:nvSpPr>
          <p:spPr bwMode="auto">
            <a:xfrm flipV="1">
              <a:off x="4648200" y="1752600"/>
              <a:ext cx="0" cy="3733800"/>
            </a:xfrm>
            <a:prstGeom prst="line">
              <a:avLst/>
            </a:prstGeom>
            <a:noFill/>
            <a:ln w="28575" cap="rnd">
              <a:solidFill>
                <a:srgbClr val="FF33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Line 3"/>
            <p:cNvSpPr>
              <a:spLocks noChangeShapeType="1"/>
            </p:cNvSpPr>
            <p:nvPr/>
          </p:nvSpPr>
          <p:spPr bwMode="auto">
            <a:xfrm>
              <a:off x="762000" y="2087563"/>
              <a:ext cx="9525" cy="3463925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scene3d>
              <a:camera prst="legacyObliqueTopRight"/>
              <a:lightRig rig="legacyFlat3" dir="b"/>
            </a:scene3d>
            <a:sp3d extrusionH="366700" prstMaterial="legacyMatte">
              <a:bevelT w="13500" h="13500" prst="angle"/>
              <a:bevelB w="13500" h="13500" prst="angle"/>
              <a:extrusionClr>
                <a:schemeClr val="bg1"/>
              </a:extrusionClr>
            </a:sp3d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flatTx/>
            </a:bodyPr>
            <a:lstStyle/>
            <a:p>
              <a:endParaRPr lang="en-US"/>
            </a:p>
          </p:txBody>
        </p:sp>
        <p:sp>
          <p:nvSpPr>
            <p:cNvPr id="44" name="Line 4"/>
            <p:cNvSpPr>
              <a:spLocks noChangeShapeType="1"/>
            </p:cNvSpPr>
            <p:nvPr/>
          </p:nvSpPr>
          <p:spPr bwMode="auto">
            <a:xfrm>
              <a:off x="762000" y="5638800"/>
              <a:ext cx="6248400" cy="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scene3d>
              <a:camera prst="legacyObliqueTopRight"/>
              <a:lightRig rig="legacyFlat3" dir="r"/>
            </a:scene3d>
            <a:sp3d extrusionH="366700" prstMaterial="legacyMatte">
              <a:bevelT w="13500" h="13500" prst="angle"/>
              <a:bevelB w="13500" h="13500" prst="angle"/>
              <a:extrusionClr>
                <a:schemeClr val="bg1"/>
              </a:extrusionClr>
            </a:sp3d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flatTx/>
            </a:bodyPr>
            <a:lstStyle/>
            <a:p>
              <a:endParaRPr lang="en-US"/>
            </a:p>
          </p:txBody>
        </p:sp>
        <p:sp>
          <p:nvSpPr>
            <p:cNvPr id="45" name="Rectangle 5"/>
            <p:cNvSpPr>
              <a:spLocks noChangeArrowheads="1"/>
            </p:cNvSpPr>
            <p:nvPr/>
          </p:nvSpPr>
          <p:spPr bwMode="auto">
            <a:xfrm>
              <a:off x="762000" y="4314825"/>
              <a:ext cx="3733800" cy="228600"/>
            </a:xfrm>
            <a:prstGeom prst="rect">
              <a:avLst/>
            </a:prstGeom>
            <a:gradFill rotWithShape="0">
              <a:gsLst>
                <a:gs pos="0">
                  <a:srgbClr val="475E00"/>
                </a:gs>
                <a:gs pos="100000">
                  <a:srgbClr val="99CC00"/>
                </a:gs>
              </a:gsLst>
              <a:lin ang="0" scaled="1"/>
            </a:gradFill>
            <a:ln w="9525">
              <a:miter lim="800000"/>
              <a:headEnd/>
              <a:tailEnd/>
            </a:ln>
            <a:scene3d>
              <a:camera prst="legacyObliqueTopRight"/>
              <a:lightRig rig="legacyFlat3" dir="r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CC00"/>
              </a:extrusionClr>
            </a:sp3d>
          </p:spPr>
          <p:txBody>
            <a:bodyPr wrap="none" anchor="ctr">
              <a:flatTx/>
            </a:bodyPr>
            <a:lstStyle/>
            <a:p>
              <a:endParaRPr lang="es-MX"/>
            </a:p>
          </p:txBody>
        </p:sp>
        <p:sp>
          <p:nvSpPr>
            <p:cNvPr id="46" name="Rectangle 6"/>
            <p:cNvSpPr>
              <a:spLocks noChangeArrowheads="1"/>
            </p:cNvSpPr>
            <p:nvPr/>
          </p:nvSpPr>
          <p:spPr bwMode="auto">
            <a:xfrm>
              <a:off x="762000" y="4772025"/>
              <a:ext cx="3733800" cy="228600"/>
            </a:xfrm>
            <a:prstGeom prst="rect">
              <a:avLst/>
            </a:prstGeom>
            <a:gradFill rotWithShape="0">
              <a:gsLst>
                <a:gs pos="0">
                  <a:srgbClr val="765E47"/>
                </a:gs>
                <a:gs pos="100000">
                  <a:srgbClr val="FFCC99"/>
                </a:gs>
              </a:gsLst>
              <a:lin ang="0" scaled="1"/>
            </a:gradFill>
            <a:ln w="9525">
              <a:miter lim="800000"/>
              <a:headEnd/>
              <a:tailEnd/>
            </a:ln>
            <a:scene3d>
              <a:camera prst="legacyObliqueTopRight"/>
              <a:lightRig rig="legacyFlat3" dir="r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CC99"/>
              </a:extrusionClr>
            </a:sp3d>
          </p:spPr>
          <p:txBody>
            <a:bodyPr wrap="none" anchor="ctr">
              <a:flatTx/>
            </a:bodyPr>
            <a:lstStyle/>
            <a:p>
              <a:endParaRPr lang="es-MX"/>
            </a:p>
          </p:txBody>
        </p:sp>
        <p:sp>
          <p:nvSpPr>
            <p:cNvPr id="47" name="Rectangle 7"/>
            <p:cNvSpPr>
              <a:spLocks noChangeArrowheads="1"/>
            </p:cNvSpPr>
            <p:nvPr/>
          </p:nvSpPr>
          <p:spPr bwMode="auto">
            <a:xfrm>
              <a:off x="762000" y="5210175"/>
              <a:ext cx="1905000" cy="228600"/>
            </a:xfrm>
            <a:prstGeom prst="rect">
              <a:avLst/>
            </a:prstGeom>
            <a:gradFill rotWithShape="0">
              <a:gsLst>
                <a:gs pos="0">
                  <a:srgbClr val="765E00"/>
                </a:gs>
                <a:gs pos="100000">
                  <a:srgbClr val="FFCC00"/>
                </a:gs>
              </a:gsLst>
              <a:lin ang="0" scaled="1"/>
            </a:gradFill>
            <a:ln w="9525">
              <a:miter lim="800000"/>
              <a:headEnd/>
              <a:tailEnd/>
            </a:ln>
            <a:scene3d>
              <a:camera prst="legacyObliqueTopRight"/>
              <a:lightRig rig="legacyFlat3" dir="r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CC00"/>
              </a:extrusionClr>
            </a:sp3d>
          </p:spPr>
          <p:txBody>
            <a:bodyPr wrap="none" anchor="ctr">
              <a:flatTx/>
            </a:bodyPr>
            <a:lstStyle/>
            <a:p>
              <a:endParaRPr lang="es-MX"/>
            </a:p>
          </p:txBody>
        </p:sp>
        <p:sp>
          <p:nvSpPr>
            <p:cNvPr id="48" name="Text Box 8"/>
            <p:cNvSpPr txBox="1">
              <a:spLocks noChangeArrowheads="1"/>
            </p:cNvSpPr>
            <p:nvPr/>
          </p:nvSpPr>
          <p:spPr bwMode="auto">
            <a:xfrm>
              <a:off x="609600" y="5638800"/>
              <a:ext cx="311150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1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1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1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1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1" charset="-128"/>
                </a:defRPr>
              </a:lvl9pPr>
            </a:lstStyle>
            <a:p>
              <a:pPr eaLnBrk="1" hangingPunct="1"/>
              <a:r>
                <a:rPr lang="en-GB" sz="2000">
                  <a:latin typeface="Times New Roman" pitchFamily="18" charset="0"/>
                </a:rPr>
                <a:t>0</a:t>
              </a:r>
            </a:p>
          </p:txBody>
        </p:sp>
        <p:sp>
          <p:nvSpPr>
            <p:cNvPr id="49" name="Text Box 9"/>
            <p:cNvSpPr txBox="1">
              <a:spLocks noChangeArrowheads="1"/>
            </p:cNvSpPr>
            <p:nvPr/>
          </p:nvSpPr>
          <p:spPr bwMode="auto">
            <a:xfrm>
              <a:off x="2438400" y="5638800"/>
              <a:ext cx="649288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1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1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1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1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1" charset="-128"/>
                </a:defRPr>
              </a:lvl9pPr>
            </a:lstStyle>
            <a:p>
              <a:pPr eaLnBrk="1" hangingPunct="1"/>
              <a:r>
                <a:rPr lang="en-GB" sz="2000">
                  <a:latin typeface="Times New Roman" pitchFamily="18" charset="0"/>
                </a:rPr>
                <a:t>50%</a:t>
              </a:r>
            </a:p>
          </p:txBody>
        </p:sp>
        <p:sp>
          <p:nvSpPr>
            <p:cNvPr id="50" name="Text Box 10"/>
            <p:cNvSpPr txBox="1">
              <a:spLocks noChangeArrowheads="1"/>
            </p:cNvSpPr>
            <p:nvPr/>
          </p:nvSpPr>
          <p:spPr bwMode="auto">
            <a:xfrm>
              <a:off x="6019800" y="5638800"/>
              <a:ext cx="776288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1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1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1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1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1" charset="-128"/>
                </a:defRPr>
              </a:lvl9pPr>
            </a:lstStyle>
            <a:p>
              <a:pPr eaLnBrk="1" hangingPunct="1"/>
              <a:r>
                <a:rPr lang="en-GB" sz="2000">
                  <a:latin typeface="Times New Roman" pitchFamily="18" charset="0"/>
                </a:rPr>
                <a:t>150%</a:t>
              </a:r>
            </a:p>
          </p:txBody>
        </p:sp>
        <p:sp>
          <p:nvSpPr>
            <p:cNvPr id="51" name="Text Box 11"/>
            <p:cNvSpPr txBox="1">
              <a:spLocks noChangeArrowheads="1"/>
            </p:cNvSpPr>
            <p:nvPr/>
          </p:nvSpPr>
          <p:spPr bwMode="auto">
            <a:xfrm>
              <a:off x="4191000" y="5638800"/>
              <a:ext cx="776288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1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1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1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1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1" charset="-128"/>
                </a:defRPr>
              </a:lvl9pPr>
            </a:lstStyle>
            <a:p>
              <a:pPr eaLnBrk="1" hangingPunct="1"/>
              <a:r>
                <a:rPr lang="en-GB" sz="2000">
                  <a:latin typeface="Times New Roman" pitchFamily="18" charset="0"/>
                </a:rPr>
                <a:t>100%</a:t>
              </a:r>
            </a:p>
          </p:txBody>
        </p:sp>
        <p:sp>
          <p:nvSpPr>
            <p:cNvPr id="52" name="Text Box 12"/>
            <p:cNvSpPr txBox="1">
              <a:spLocks noChangeArrowheads="1"/>
            </p:cNvSpPr>
            <p:nvPr/>
          </p:nvSpPr>
          <p:spPr bwMode="auto">
            <a:xfrm>
              <a:off x="762000" y="5210175"/>
              <a:ext cx="3429000" cy="274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rPr>
                <a:t>HEATLESS  &gt;&gt; </a:t>
              </a:r>
              <a:r>
                <a:rPr lang="en-GB" sz="1200" b="1" dirty="0" err="1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rPr>
                <a:t>pérdida</a:t>
              </a:r>
              <a:r>
                <a:rPr lang="en-GB" sz="1200" b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rPr>
                <a:t> de </a:t>
              </a:r>
              <a:r>
                <a:rPr lang="en-GB" sz="1200" b="1" dirty="0" err="1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rPr>
                <a:t>aire</a:t>
              </a:r>
              <a:r>
                <a:rPr lang="en-GB" sz="1200" b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rPr>
                <a:t> </a:t>
              </a:r>
              <a:r>
                <a:rPr lang="en-GB" sz="1200" b="1" dirty="0" err="1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rPr>
                <a:t>comprimido</a:t>
              </a:r>
              <a:r>
                <a:rPr lang="en-GB" sz="1200" b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rPr>
                <a:t> &lt;&lt;</a:t>
              </a:r>
              <a:r>
                <a:rPr lang="en-GB" sz="1200" dirty="0">
                  <a:latin typeface="Times New Roman" pitchFamily="18" charset="0"/>
                </a:rPr>
                <a:t>   </a:t>
              </a:r>
            </a:p>
          </p:txBody>
        </p:sp>
        <p:sp>
          <p:nvSpPr>
            <p:cNvPr id="53" name="Text Box 13"/>
            <p:cNvSpPr txBox="1">
              <a:spLocks noChangeArrowheads="1"/>
            </p:cNvSpPr>
            <p:nvPr/>
          </p:nvSpPr>
          <p:spPr bwMode="auto">
            <a:xfrm>
              <a:off x="762000" y="4772025"/>
              <a:ext cx="2971800" cy="274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rPr>
                <a:t>HRE  &gt;&gt; </a:t>
              </a:r>
              <a:r>
                <a:rPr lang="en-GB" sz="12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rPr>
                <a:t>pérdida</a:t>
              </a:r>
              <a:r>
                <a:rPr lang="en-GB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rPr>
                <a:t> de </a:t>
              </a:r>
              <a:r>
                <a:rPr lang="en-GB" sz="12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rPr>
                <a:t>aire</a:t>
              </a:r>
              <a:r>
                <a:rPr lang="en-GB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rPr>
                <a:t> </a:t>
              </a:r>
              <a:r>
                <a:rPr lang="en-GB" sz="12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rPr>
                <a:t>comprimido</a:t>
              </a:r>
              <a:r>
                <a:rPr lang="en-GB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rPr>
                <a:t> &lt;&lt;</a:t>
              </a:r>
            </a:p>
          </p:txBody>
        </p:sp>
        <p:sp>
          <p:nvSpPr>
            <p:cNvPr id="54" name="Text Box 14"/>
            <p:cNvSpPr txBox="1">
              <a:spLocks noChangeArrowheads="1"/>
            </p:cNvSpPr>
            <p:nvPr/>
          </p:nvSpPr>
          <p:spPr bwMode="auto">
            <a:xfrm>
              <a:off x="762000" y="4314825"/>
              <a:ext cx="2971800" cy="274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rPr>
                <a:t>HRG  &gt;&gt; </a:t>
              </a:r>
              <a:r>
                <a:rPr lang="en-GB" sz="12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rPr>
                <a:t>pérdida</a:t>
              </a:r>
              <a:r>
                <a:rPr lang="en-GB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rPr>
                <a:t> cero &lt;&lt;</a:t>
              </a:r>
            </a:p>
          </p:txBody>
        </p:sp>
        <p:grpSp>
          <p:nvGrpSpPr>
            <p:cNvPr id="55" name="Group 15"/>
            <p:cNvGrpSpPr>
              <a:grpSpLocks/>
            </p:cNvGrpSpPr>
            <p:nvPr/>
          </p:nvGrpSpPr>
          <p:grpSpPr bwMode="auto">
            <a:xfrm>
              <a:off x="749300" y="3871913"/>
              <a:ext cx="4191000" cy="274637"/>
              <a:chOff x="480" y="2142"/>
              <a:chExt cx="2640" cy="173"/>
            </a:xfrm>
          </p:grpSpPr>
          <p:sp>
            <p:nvSpPr>
              <p:cNvPr id="71" name="Rectangle 16"/>
              <p:cNvSpPr>
                <a:spLocks noChangeArrowheads="1"/>
              </p:cNvSpPr>
              <p:nvPr/>
            </p:nvSpPr>
            <p:spPr bwMode="auto">
              <a:xfrm>
                <a:off x="480" y="2142"/>
                <a:ext cx="2640" cy="144"/>
              </a:xfrm>
              <a:prstGeom prst="rect">
                <a:avLst/>
              </a:prstGeom>
              <a:gradFill rotWithShape="0">
                <a:gsLst>
                  <a:gs pos="0">
                    <a:srgbClr val="767600"/>
                  </a:gs>
                  <a:gs pos="100000">
                    <a:srgbClr val="FFFF00"/>
                  </a:gs>
                </a:gsLst>
                <a:lin ang="0" scaled="1"/>
              </a:gradFill>
              <a:ln w="9525">
                <a:miter lim="800000"/>
                <a:headEnd/>
                <a:tailEnd/>
              </a:ln>
              <a:scene3d>
                <a:camera prst="legacyObliqueTopRight"/>
                <a:lightRig rig="legacyFlat3" dir="r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FFFF00"/>
                </a:extrusionClr>
              </a:sp3d>
            </p:spPr>
            <p:txBody>
              <a:bodyPr wrap="none" anchor="ctr">
                <a:flatTx/>
              </a:bodyPr>
              <a:lstStyle/>
              <a:p>
                <a:endParaRPr lang="es-MX"/>
              </a:p>
            </p:txBody>
          </p:sp>
          <p:sp>
            <p:nvSpPr>
              <p:cNvPr id="72" name="Text Box 17"/>
              <p:cNvSpPr txBox="1">
                <a:spLocks noChangeArrowheads="1"/>
              </p:cNvSpPr>
              <p:nvPr/>
            </p:nvSpPr>
            <p:spPr bwMode="auto">
              <a:xfrm>
                <a:off x="480" y="2142"/>
                <a:ext cx="1872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GB" sz="12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</a:rPr>
                  <a:t>HRS  &gt;&gt; </a:t>
                </a:r>
                <a:r>
                  <a:rPr lang="en-GB" sz="1200" b="1" dirty="0" err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</a:rPr>
                  <a:t>pérdida</a:t>
                </a:r>
                <a:r>
                  <a:rPr lang="en-GB" sz="12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</a:rPr>
                  <a:t> cero &lt;&lt;</a:t>
                </a:r>
              </a:p>
            </p:txBody>
          </p:sp>
        </p:grpSp>
        <p:grpSp>
          <p:nvGrpSpPr>
            <p:cNvPr id="56" name="Group 18"/>
            <p:cNvGrpSpPr>
              <a:grpSpLocks/>
            </p:cNvGrpSpPr>
            <p:nvPr/>
          </p:nvGrpSpPr>
          <p:grpSpPr bwMode="auto">
            <a:xfrm>
              <a:off x="762000" y="3413125"/>
              <a:ext cx="4440238" cy="274638"/>
              <a:chOff x="480" y="2430"/>
              <a:chExt cx="2797" cy="173"/>
            </a:xfrm>
          </p:grpSpPr>
          <p:sp>
            <p:nvSpPr>
              <p:cNvPr id="69" name="Rectangle 19"/>
              <p:cNvSpPr>
                <a:spLocks noChangeArrowheads="1"/>
              </p:cNvSpPr>
              <p:nvPr/>
            </p:nvSpPr>
            <p:spPr bwMode="auto">
              <a:xfrm>
                <a:off x="480" y="2430"/>
                <a:ext cx="2797" cy="144"/>
              </a:xfrm>
              <a:prstGeom prst="rect">
                <a:avLst/>
              </a:prstGeom>
              <a:gradFill rotWithShape="0">
                <a:gsLst>
                  <a:gs pos="0">
                    <a:srgbClr val="767600"/>
                  </a:gs>
                  <a:gs pos="100000">
                    <a:srgbClr val="FFFF00"/>
                  </a:gs>
                </a:gsLst>
                <a:lin ang="0" scaled="1"/>
              </a:gradFill>
              <a:ln w="9525">
                <a:miter lim="800000"/>
                <a:headEnd/>
                <a:tailEnd/>
              </a:ln>
              <a:scene3d>
                <a:camera prst="legacyObliqueTopRight"/>
                <a:lightRig rig="legacyFlat3" dir="r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FFFF00"/>
                </a:extrusionClr>
              </a:sp3d>
            </p:spPr>
            <p:txBody>
              <a:bodyPr wrap="none" anchor="ctr">
                <a:flatTx/>
              </a:bodyPr>
              <a:lstStyle/>
              <a:p>
                <a:endParaRPr lang="es-MX"/>
              </a:p>
            </p:txBody>
          </p:sp>
          <p:sp>
            <p:nvSpPr>
              <p:cNvPr id="70" name="Text Box 20"/>
              <p:cNvSpPr txBox="1">
                <a:spLocks noChangeArrowheads="1"/>
              </p:cNvSpPr>
              <p:nvPr/>
            </p:nvSpPr>
            <p:spPr bwMode="auto">
              <a:xfrm>
                <a:off x="480" y="2430"/>
                <a:ext cx="1872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GB" sz="12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</a:rPr>
                  <a:t>HRS-L  &gt;&gt; </a:t>
                </a:r>
                <a:r>
                  <a:rPr lang="en-GB" sz="1200" b="1" dirty="0" err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</a:rPr>
                  <a:t>pérdida</a:t>
                </a:r>
                <a:r>
                  <a:rPr lang="en-GB" sz="12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</a:rPr>
                  <a:t> cero &lt;&lt;</a:t>
                </a:r>
              </a:p>
            </p:txBody>
          </p:sp>
        </p:grpSp>
        <p:grpSp>
          <p:nvGrpSpPr>
            <p:cNvPr id="57" name="Group 21"/>
            <p:cNvGrpSpPr>
              <a:grpSpLocks/>
            </p:cNvGrpSpPr>
            <p:nvPr/>
          </p:nvGrpSpPr>
          <p:grpSpPr bwMode="auto">
            <a:xfrm>
              <a:off x="763588" y="2314575"/>
              <a:ext cx="5410200" cy="274638"/>
              <a:chOff x="480" y="1716"/>
              <a:chExt cx="3408" cy="173"/>
            </a:xfrm>
          </p:grpSpPr>
          <p:sp>
            <p:nvSpPr>
              <p:cNvPr id="67" name="Rectangle 22"/>
              <p:cNvSpPr>
                <a:spLocks noChangeArrowheads="1"/>
              </p:cNvSpPr>
              <p:nvPr/>
            </p:nvSpPr>
            <p:spPr bwMode="auto">
              <a:xfrm>
                <a:off x="480" y="1716"/>
                <a:ext cx="3408" cy="144"/>
              </a:xfrm>
              <a:prstGeom prst="rect">
                <a:avLst/>
              </a:prstGeom>
              <a:solidFill>
                <a:srgbClr val="FFCC00"/>
              </a:solidFill>
              <a:ln w="9525">
                <a:miter lim="800000"/>
                <a:headEnd/>
                <a:tailEnd/>
              </a:ln>
              <a:scene3d>
                <a:camera prst="legacyObliqueTopRight"/>
                <a:lightRig rig="legacyFlat3" dir="r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FFCC00"/>
                </a:extrusionClr>
              </a:sp3d>
            </p:spPr>
            <p:txBody>
              <a:bodyPr wrap="none" anchor="ctr">
                <a:flatTx/>
              </a:bodyPr>
              <a:lstStyle/>
              <a:p>
                <a:endParaRPr lang="es-MX"/>
              </a:p>
            </p:txBody>
          </p:sp>
          <p:sp>
            <p:nvSpPr>
              <p:cNvPr id="68" name="Text Box 23"/>
              <p:cNvSpPr txBox="1">
                <a:spLocks noChangeArrowheads="1"/>
              </p:cNvSpPr>
              <p:nvPr/>
            </p:nvSpPr>
            <p:spPr bwMode="auto">
              <a:xfrm>
                <a:off x="480" y="1716"/>
                <a:ext cx="2112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GB" sz="12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</a:rPr>
                  <a:t>HRC  &gt;&gt; </a:t>
                </a:r>
                <a:r>
                  <a:rPr lang="en-GB" sz="1200" b="1" dirty="0" err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</a:rPr>
                  <a:t>pérdida</a:t>
                </a:r>
                <a:r>
                  <a:rPr lang="en-GB" sz="12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</a:rPr>
                  <a:t> cero &lt;&lt;</a:t>
                </a:r>
              </a:p>
            </p:txBody>
          </p:sp>
        </p:grpSp>
        <p:sp>
          <p:nvSpPr>
            <p:cNvPr id="58" name="Line 25"/>
            <p:cNvSpPr>
              <a:spLocks noChangeShapeType="1"/>
            </p:cNvSpPr>
            <p:nvPr/>
          </p:nvSpPr>
          <p:spPr bwMode="auto">
            <a:xfrm flipH="1">
              <a:off x="762000" y="5486400"/>
              <a:ext cx="15240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Line 26"/>
            <p:cNvSpPr>
              <a:spLocks noChangeShapeType="1"/>
            </p:cNvSpPr>
            <p:nvPr/>
          </p:nvSpPr>
          <p:spPr bwMode="auto">
            <a:xfrm flipH="1">
              <a:off x="2667000" y="5486400"/>
              <a:ext cx="15240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Line 27"/>
            <p:cNvSpPr>
              <a:spLocks noChangeShapeType="1"/>
            </p:cNvSpPr>
            <p:nvPr/>
          </p:nvSpPr>
          <p:spPr bwMode="auto">
            <a:xfrm flipH="1">
              <a:off x="4495800" y="5486400"/>
              <a:ext cx="152400" cy="152400"/>
            </a:xfrm>
            <a:prstGeom prst="line">
              <a:avLst/>
            </a:prstGeom>
            <a:noFill/>
            <a:ln w="28575" cap="rnd">
              <a:solidFill>
                <a:srgbClr val="FF33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Line 28"/>
            <p:cNvSpPr>
              <a:spLocks noChangeShapeType="1"/>
            </p:cNvSpPr>
            <p:nvPr/>
          </p:nvSpPr>
          <p:spPr bwMode="auto">
            <a:xfrm flipH="1">
              <a:off x="6324600" y="5486400"/>
              <a:ext cx="15240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Line 29"/>
            <p:cNvSpPr>
              <a:spLocks noChangeShapeType="1"/>
            </p:cNvSpPr>
            <p:nvPr/>
          </p:nvSpPr>
          <p:spPr bwMode="auto">
            <a:xfrm flipH="1">
              <a:off x="4495800" y="1752600"/>
              <a:ext cx="152400" cy="152400"/>
            </a:xfrm>
            <a:prstGeom prst="line">
              <a:avLst/>
            </a:prstGeom>
            <a:noFill/>
            <a:ln w="28575" cap="rnd">
              <a:solidFill>
                <a:srgbClr val="FF33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63" name="Group 30"/>
            <p:cNvGrpSpPr>
              <a:grpSpLocks/>
            </p:cNvGrpSpPr>
            <p:nvPr/>
          </p:nvGrpSpPr>
          <p:grpSpPr bwMode="auto">
            <a:xfrm>
              <a:off x="754063" y="2765425"/>
              <a:ext cx="4576762" cy="274638"/>
              <a:chOff x="468" y="1434"/>
              <a:chExt cx="2883" cy="173"/>
            </a:xfrm>
          </p:grpSpPr>
          <p:sp>
            <p:nvSpPr>
              <p:cNvPr id="65" name="Rectangle 31"/>
              <p:cNvSpPr>
                <a:spLocks noChangeArrowheads="1"/>
              </p:cNvSpPr>
              <p:nvPr/>
            </p:nvSpPr>
            <p:spPr bwMode="auto">
              <a:xfrm>
                <a:off x="468" y="1434"/>
                <a:ext cx="2883" cy="144"/>
              </a:xfrm>
              <a:prstGeom prst="rect">
                <a:avLst/>
              </a:prstGeom>
              <a:solidFill>
                <a:srgbClr val="FFCC00"/>
              </a:solidFill>
              <a:ln w="9525">
                <a:miter lim="800000"/>
                <a:headEnd/>
                <a:tailEnd/>
              </a:ln>
              <a:scene3d>
                <a:camera prst="legacyObliqueTopRight"/>
                <a:lightRig rig="legacyFlat3" dir="r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FFCC00"/>
                </a:extrusionClr>
              </a:sp3d>
            </p:spPr>
            <p:txBody>
              <a:bodyPr wrap="none" anchor="ctr">
                <a:flatTx/>
              </a:bodyPr>
              <a:lstStyle/>
              <a:p>
                <a:endParaRPr lang="es-MX"/>
              </a:p>
            </p:txBody>
          </p:sp>
          <p:sp>
            <p:nvSpPr>
              <p:cNvPr id="66" name="Text Box 32"/>
              <p:cNvSpPr txBox="1">
                <a:spLocks noChangeArrowheads="1"/>
              </p:cNvSpPr>
              <p:nvPr/>
            </p:nvSpPr>
            <p:spPr bwMode="auto">
              <a:xfrm>
                <a:off x="468" y="1434"/>
                <a:ext cx="2112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GB" sz="12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</a:rPr>
                  <a:t>HRC-T  &gt;&gt; </a:t>
                </a:r>
                <a:r>
                  <a:rPr lang="en-GB" sz="1200" b="1" dirty="0" err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</a:rPr>
                  <a:t>pérdida</a:t>
                </a:r>
                <a:r>
                  <a:rPr lang="en-GB" sz="12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</a:rPr>
                  <a:t> cero  &lt;&lt;</a:t>
                </a:r>
              </a:p>
            </p:txBody>
          </p:sp>
        </p:grpSp>
        <p:sp>
          <p:nvSpPr>
            <p:cNvPr id="64" name="Line 33"/>
            <p:cNvSpPr>
              <a:spLocks noChangeShapeType="1"/>
            </p:cNvSpPr>
            <p:nvPr/>
          </p:nvSpPr>
          <p:spPr bwMode="auto">
            <a:xfrm flipV="1">
              <a:off x="4495800" y="1905000"/>
              <a:ext cx="0" cy="3733800"/>
            </a:xfrm>
            <a:prstGeom prst="line">
              <a:avLst/>
            </a:prstGeom>
            <a:noFill/>
            <a:ln w="28575" cap="rnd">
              <a:solidFill>
                <a:srgbClr val="FF33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8875445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Tratamiento  del Aire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401247" y="963132"/>
            <a:ext cx="6646305" cy="830997"/>
          </a:xfrm>
          <a:prstGeom prst="rect">
            <a:avLst/>
          </a:prstGeom>
          <a:solidFill>
            <a:srgbClr val="FFFFFF"/>
          </a:solidFill>
          <a:ln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/>
              <a:t>SECADORAS POR ADSORCIÓN </a:t>
            </a:r>
          </a:p>
          <a:p>
            <a:pPr algn="ctr"/>
            <a:r>
              <a:rPr lang="es-MX" b="1" dirty="0" smtClean="0"/>
              <a:t>– COSTOS –</a:t>
            </a:r>
            <a:endParaRPr lang="en-US" b="1" dirty="0"/>
          </a:p>
        </p:txBody>
      </p:sp>
      <p:grpSp>
        <p:nvGrpSpPr>
          <p:cNvPr id="5" name="Group 4"/>
          <p:cNvGrpSpPr/>
          <p:nvPr/>
        </p:nvGrpSpPr>
        <p:grpSpPr>
          <a:xfrm>
            <a:off x="1143000" y="1981200"/>
            <a:ext cx="7077745" cy="4241800"/>
            <a:chOff x="387581" y="2134597"/>
            <a:chExt cx="7077745" cy="4241800"/>
          </a:xfrm>
        </p:grpSpPr>
        <p:sp>
          <p:nvSpPr>
            <p:cNvPr id="91" name="Line 2"/>
            <p:cNvSpPr>
              <a:spLocks noChangeShapeType="1"/>
            </p:cNvSpPr>
            <p:nvPr/>
          </p:nvSpPr>
          <p:spPr bwMode="auto">
            <a:xfrm>
              <a:off x="3682814" y="2694639"/>
              <a:ext cx="1863" cy="323135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" name="Line 3"/>
            <p:cNvSpPr>
              <a:spLocks noChangeShapeType="1"/>
            </p:cNvSpPr>
            <p:nvPr/>
          </p:nvSpPr>
          <p:spPr bwMode="auto">
            <a:xfrm>
              <a:off x="4979036" y="2721308"/>
              <a:ext cx="0" cy="318838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" name="Line 4"/>
            <p:cNvSpPr>
              <a:spLocks noChangeShapeType="1"/>
            </p:cNvSpPr>
            <p:nvPr/>
          </p:nvSpPr>
          <p:spPr bwMode="auto">
            <a:xfrm flipH="1" flipV="1">
              <a:off x="945102" y="2424989"/>
              <a:ext cx="3725" cy="348915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" name="Line 5"/>
            <p:cNvSpPr>
              <a:spLocks noChangeShapeType="1"/>
            </p:cNvSpPr>
            <p:nvPr/>
          </p:nvSpPr>
          <p:spPr bwMode="auto">
            <a:xfrm>
              <a:off x="941378" y="5927474"/>
              <a:ext cx="598199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" name="Text Box 6"/>
            <p:cNvSpPr txBox="1">
              <a:spLocks noChangeArrowheads="1"/>
            </p:cNvSpPr>
            <p:nvPr/>
          </p:nvSpPr>
          <p:spPr bwMode="auto">
            <a:xfrm>
              <a:off x="5154101" y="5994146"/>
              <a:ext cx="823176" cy="2563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1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1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1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1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1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de-DE" sz="1200" b="1">
                  <a:latin typeface="Times New Roman" pitchFamily="18" charset="0"/>
                </a:rPr>
                <a:t>10.000</a:t>
              </a:r>
            </a:p>
          </p:txBody>
        </p:sp>
        <p:sp>
          <p:nvSpPr>
            <p:cNvPr id="96" name="Line 7"/>
            <p:cNvSpPr>
              <a:spLocks noChangeShapeType="1"/>
            </p:cNvSpPr>
            <p:nvPr/>
          </p:nvSpPr>
          <p:spPr bwMode="auto">
            <a:xfrm>
              <a:off x="5552652" y="5936364"/>
              <a:ext cx="0" cy="7852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97" name="Group 8"/>
            <p:cNvGrpSpPr>
              <a:grpSpLocks/>
            </p:cNvGrpSpPr>
            <p:nvPr/>
          </p:nvGrpSpPr>
          <p:grpSpPr bwMode="auto">
            <a:xfrm>
              <a:off x="941378" y="2153858"/>
              <a:ext cx="4127053" cy="2546857"/>
              <a:chOff x="1115" y="612"/>
              <a:chExt cx="2216" cy="1719"/>
            </a:xfrm>
          </p:grpSpPr>
          <p:sp>
            <p:nvSpPr>
              <p:cNvPr id="98" name="Line 9"/>
              <p:cNvSpPr>
                <a:spLocks noChangeShapeType="1"/>
              </p:cNvSpPr>
              <p:nvPr/>
            </p:nvSpPr>
            <p:spPr bwMode="auto">
              <a:xfrm flipV="1">
                <a:off x="1115" y="795"/>
                <a:ext cx="2154" cy="1536"/>
              </a:xfrm>
              <a:prstGeom prst="line">
                <a:avLst/>
              </a:prstGeom>
              <a:noFill/>
              <a:ln w="57150">
                <a:solidFill>
                  <a:srgbClr val="33CC3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9" name="Text Box 10"/>
              <p:cNvSpPr txBox="1">
                <a:spLocks noChangeArrowheads="1"/>
              </p:cNvSpPr>
              <p:nvPr/>
            </p:nvSpPr>
            <p:spPr bwMode="auto">
              <a:xfrm>
                <a:off x="2838" y="612"/>
                <a:ext cx="493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85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1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1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1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1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1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1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1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1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1" charset="-128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de-DE" sz="1600" b="1">
                    <a:latin typeface="Times New Roman" pitchFamily="18" charset="0"/>
                  </a:rPr>
                  <a:t>HRE</a:t>
                </a:r>
              </a:p>
            </p:txBody>
          </p:sp>
        </p:grpSp>
        <p:grpSp>
          <p:nvGrpSpPr>
            <p:cNvPr id="100" name="Group 11"/>
            <p:cNvGrpSpPr>
              <a:grpSpLocks/>
            </p:cNvGrpSpPr>
            <p:nvPr/>
          </p:nvGrpSpPr>
          <p:grpSpPr bwMode="auto">
            <a:xfrm>
              <a:off x="937653" y="2153858"/>
              <a:ext cx="5102945" cy="2546857"/>
              <a:chOff x="868" y="787"/>
              <a:chExt cx="2740" cy="1719"/>
            </a:xfrm>
          </p:grpSpPr>
          <p:sp>
            <p:nvSpPr>
              <p:cNvPr id="101" name="Line 12"/>
              <p:cNvSpPr>
                <a:spLocks noChangeShapeType="1"/>
              </p:cNvSpPr>
              <p:nvPr/>
            </p:nvSpPr>
            <p:spPr bwMode="auto">
              <a:xfrm flipV="1">
                <a:off x="868" y="970"/>
                <a:ext cx="2650" cy="1536"/>
              </a:xfrm>
              <a:prstGeom prst="line">
                <a:avLst/>
              </a:prstGeom>
              <a:noFill/>
              <a:ln w="57150">
                <a:solidFill>
                  <a:srgbClr val="0066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" name="Text Box 13"/>
              <p:cNvSpPr txBox="1">
                <a:spLocks noChangeArrowheads="1"/>
              </p:cNvSpPr>
              <p:nvPr/>
            </p:nvSpPr>
            <p:spPr bwMode="auto">
              <a:xfrm>
                <a:off x="3115" y="787"/>
                <a:ext cx="493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85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1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1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1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1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1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1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1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1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1" charset="-128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de-DE" sz="1600" b="1">
                    <a:latin typeface="Times New Roman" pitchFamily="18" charset="0"/>
                  </a:rPr>
                  <a:t>HRG</a:t>
                </a:r>
              </a:p>
            </p:txBody>
          </p:sp>
        </p:grpSp>
        <p:grpSp>
          <p:nvGrpSpPr>
            <p:cNvPr id="103" name="Group 14"/>
            <p:cNvGrpSpPr>
              <a:grpSpLocks/>
            </p:cNvGrpSpPr>
            <p:nvPr/>
          </p:nvGrpSpPr>
          <p:grpSpPr bwMode="auto">
            <a:xfrm>
              <a:off x="956277" y="2146450"/>
              <a:ext cx="5965232" cy="1622344"/>
              <a:chOff x="878" y="782"/>
              <a:chExt cx="3203" cy="1095"/>
            </a:xfrm>
          </p:grpSpPr>
          <p:sp>
            <p:nvSpPr>
              <p:cNvPr id="104" name="Line 15"/>
              <p:cNvSpPr>
                <a:spLocks noChangeShapeType="1"/>
              </p:cNvSpPr>
              <p:nvPr/>
            </p:nvSpPr>
            <p:spPr bwMode="auto">
              <a:xfrm flipV="1">
                <a:off x="878" y="970"/>
                <a:ext cx="3126" cy="907"/>
              </a:xfrm>
              <a:prstGeom prst="line">
                <a:avLst/>
              </a:prstGeom>
              <a:noFill/>
              <a:ln w="57150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5" name="Text Box 16"/>
              <p:cNvSpPr txBox="1">
                <a:spLocks noChangeArrowheads="1"/>
              </p:cNvSpPr>
              <p:nvPr/>
            </p:nvSpPr>
            <p:spPr bwMode="auto">
              <a:xfrm>
                <a:off x="3588" y="782"/>
                <a:ext cx="493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85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1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1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1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1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1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1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1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1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1" charset="-128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de-DE" sz="1600" b="1">
                    <a:latin typeface="Times New Roman" pitchFamily="18" charset="0"/>
                  </a:rPr>
                  <a:t>HRS</a:t>
                </a:r>
              </a:p>
            </p:txBody>
          </p:sp>
        </p:grpSp>
        <p:grpSp>
          <p:nvGrpSpPr>
            <p:cNvPr id="106" name="Group 17"/>
            <p:cNvGrpSpPr>
              <a:grpSpLocks/>
            </p:cNvGrpSpPr>
            <p:nvPr/>
          </p:nvGrpSpPr>
          <p:grpSpPr bwMode="auto">
            <a:xfrm>
              <a:off x="939516" y="2147932"/>
              <a:ext cx="3322502" cy="3272838"/>
              <a:chOff x="1114" y="608"/>
              <a:chExt cx="1784" cy="2209"/>
            </a:xfrm>
          </p:grpSpPr>
          <p:sp>
            <p:nvSpPr>
              <p:cNvPr id="107" name="Line 18"/>
              <p:cNvSpPr>
                <a:spLocks noChangeShapeType="1"/>
              </p:cNvSpPr>
              <p:nvPr/>
            </p:nvSpPr>
            <p:spPr bwMode="auto">
              <a:xfrm flipV="1">
                <a:off x="1114" y="790"/>
                <a:ext cx="1349" cy="2027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8" name="Text Box 19"/>
              <p:cNvSpPr txBox="1">
                <a:spLocks noChangeArrowheads="1"/>
              </p:cNvSpPr>
              <p:nvPr/>
            </p:nvSpPr>
            <p:spPr bwMode="auto">
              <a:xfrm>
                <a:off x="2002" y="608"/>
                <a:ext cx="896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85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1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1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1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1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1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1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1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1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1" charset="-128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de-DE" sz="1600" b="1">
                    <a:latin typeface="Times New Roman" pitchFamily="18" charset="0"/>
                  </a:rPr>
                  <a:t>HEATLESS</a:t>
                </a:r>
              </a:p>
            </p:txBody>
          </p:sp>
        </p:grpSp>
        <p:sp>
          <p:nvSpPr>
            <p:cNvPr id="109" name="Line 20"/>
            <p:cNvSpPr>
              <a:spLocks noChangeShapeType="1"/>
            </p:cNvSpPr>
            <p:nvPr/>
          </p:nvSpPr>
          <p:spPr bwMode="auto">
            <a:xfrm>
              <a:off x="2643601" y="2703529"/>
              <a:ext cx="1863" cy="323135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" name="Text Box 21"/>
            <p:cNvSpPr txBox="1">
              <a:spLocks noChangeArrowheads="1"/>
            </p:cNvSpPr>
            <p:nvPr/>
          </p:nvSpPr>
          <p:spPr bwMode="auto">
            <a:xfrm>
              <a:off x="652708" y="2134597"/>
              <a:ext cx="625763" cy="3140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1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1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1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1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1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de-DE" sz="1600" b="1" dirty="0" smtClean="0">
                  <a:latin typeface="Times New Roman" pitchFamily="18" charset="0"/>
                </a:rPr>
                <a:t>$</a:t>
              </a:r>
              <a:endParaRPr lang="de-DE" sz="1600" b="1" dirty="0">
                <a:latin typeface="Times New Roman" pitchFamily="18" charset="0"/>
              </a:endParaRPr>
            </a:p>
          </p:txBody>
        </p:sp>
        <p:sp>
          <p:nvSpPr>
            <p:cNvPr id="111" name="Text Box 22"/>
            <p:cNvSpPr txBox="1">
              <a:spLocks noChangeArrowheads="1"/>
            </p:cNvSpPr>
            <p:nvPr/>
          </p:nvSpPr>
          <p:spPr bwMode="auto">
            <a:xfrm>
              <a:off x="6839563" y="5765981"/>
              <a:ext cx="625763" cy="3140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1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1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1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1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1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de-DE" sz="1600" b="1">
                  <a:latin typeface="Times New Roman" pitchFamily="18" charset="0"/>
                </a:rPr>
                <a:t>h</a:t>
              </a:r>
            </a:p>
          </p:txBody>
        </p:sp>
        <p:sp>
          <p:nvSpPr>
            <p:cNvPr id="112" name="Text Box 23"/>
            <p:cNvSpPr txBox="1">
              <a:spLocks noChangeArrowheads="1"/>
            </p:cNvSpPr>
            <p:nvPr/>
          </p:nvSpPr>
          <p:spPr bwMode="auto">
            <a:xfrm>
              <a:off x="2042050" y="6062299"/>
              <a:ext cx="4136365" cy="3140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1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1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1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1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1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GB" sz="1600" b="1">
                  <a:latin typeface="Times New Roman" pitchFamily="18" charset="0"/>
                </a:rPr>
                <a:t>Tiempo de operación</a:t>
              </a:r>
            </a:p>
          </p:txBody>
        </p:sp>
        <p:sp>
          <p:nvSpPr>
            <p:cNvPr id="113" name="Text Box 24"/>
            <p:cNvSpPr txBox="1">
              <a:spLocks noChangeArrowheads="1"/>
            </p:cNvSpPr>
            <p:nvPr/>
          </p:nvSpPr>
          <p:spPr bwMode="auto">
            <a:xfrm rot="16200000">
              <a:off x="-842140" y="3882875"/>
              <a:ext cx="2857993" cy="3985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1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1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1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1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1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GB" sz="1600" b="1">
                  <a:latin typeface="Times New Roman" pitchFamily="18" charset="0"/>
                </a:rPr>
                <a:t>Inversión  /  Costos  de operación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129524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Tratamiento  del Aire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743200" y="914400"/>
            <a:ext cx="4044210" cy="369332"/>
          </a:xfrm>
          <a:prstGeom prst="rect">
            <a:avLst/>
          </a:prstGeom>
          <a:solidFill>
            <a:srgbClr val="FFFFFF"/>
          </a:solidFill>
          <a:ln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1800" b="1" dirty="0" smtClean="0"/>
              <a:t>SECADORAS – COSTOS –</a:t>
            </a:r>
            <a:endParaRPr lang="en-US" sz="1800" b="1" dirty="0"/>
          </a:p>
        </p:txBody>
      </p:sp>
      <p:graphicFrame>
        <p:nvGraphicFramePr>
          <p:cNvPr id="28" name="Table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9765977"/>
              </p:ext>
            </p:extLst>
          </p:nvPr>
        </p:nvGraphicFramePr>
        <p:xfrm>
          <a:off x="840736" y="1423326"/>
          <a:ext cx="7848601" cy="216712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55515"/>
                <a:gridCol w="1020821"/>
                <a:gridCol w="1054289"/>
                <a:gridCol w="1104494"/>
                <a:gridCol w="1104494"/>
                <a:gridCol w="1104494"/>
                <a:gridCol w="1104494"/>
              </a:tblGrid>
              <a:tr h="177100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DV1800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HED 1950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HRE 1950 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HRE 1950 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HRS 1950 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HRC 2100 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2" marB="0" anchor="b"/>
                </a:tc>
              </a:tr>
              <a:tr h="27260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err="1" smtClean="0">
                          <a:effectLst/>
                        </a:rPr>
                        <a:t>Inversión</a:t>
                      </a:r>
                      <a:r>
                        <a:rPr lang="en-US" sz="1100" u="none" strike="noStrike" dirty="0" smtClean="0">
                          <a:effectLst/>
                        </a:rPr>
                        <a:t>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 $        16,449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 $         19,739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 $          43,765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 $          45,898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 $          49,469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 $        108,864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2" marB="0" anchor="b"/>
                </a:tc>
              </a:tr>
              <a:tr h="1771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Consumo kW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3.41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0.1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13.2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15.3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0.1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2" marB="0" anchor="b"/>
                </a:tc>
              </a:tr>
              <a:tr h="27260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Energía $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 $          2,455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 $                 72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 $          10,800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 $            9,504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 $          11,016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 $                  72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2" marB="0" anchor="b"/>
                </a:tc>
              </a:tr>
              <a:tr h="177100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2" marB="0" anchor="b"/>
                </a:tc>
              </a:tr>
              <a:tr h="27260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Consumo aire 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0%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14%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2%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2%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0%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0%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2" marB="0" anchor="b"/>
                </a:tc>
              </a:tr>
              <a:tr h="27260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Consumo aire $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 $         21,564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 $            3,081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 $            3,081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 $                   -  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2" marB="0" anchor="b"/>
                </a:tc>
              </a:tr>
              <a:tr h="27260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err="1">
                          <a:effectLst/>
                        </a:rPr>
                        <a:t>Consumo</a:t>
                      </a:r>
                      <a:r>
                        <a:rPr lang="en-US" sz="1100" u="none" strike="noStrike" dirty="0">
                          <a:effectLst/>
                        </a:rPr>
                        <a:t> </a:t>
                      </a:r>
                      <a:r>
                        <a:rPr lang="en-US" sz="1100" u="none" strike="noStrike" dirty="0" err="1">
                          <a:effectLst/>
                        </a:rPr>
                        <a:t>agua</a:t>
                      </a:r>
                      <a:r>
                        <a:rPr lang="en-US" sz="1100" u="none" strike="noStrike" dirty="0">
                          <a:effectLst/>
                        </a:rPr>
                        <a:t> $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 $              115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 $                864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2" marB="0" anchor="b"/>
                </a:tc>
              </a:tr>
              <a:tr h="27260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Total Operación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 $          2,570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 $         21,636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 $          13,881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 $          12,585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 $          11,016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 $                936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2" marB="0" anchor="b"/>
                </a:tc>
              </a:tr>
            </a:tbl>
          </a:graphicData>
        </a:graphic>
      </p:graphicFrame>
      <p:graphicFrame>
        <p:nvGraphicFramePr>
          <p:cNvPr id="29" name="Table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5692323"/>
              </p:ext>
            </p:extLst>
          </p:nvPr>
        </p:nvGraphicFramePr>
        <p:xfrm>
          <a:off x="840736" y="3724320"/>
          <a:ext cx="7848601" cy="252095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58161"/>
                <a:gridCol w="1090580"/>
                <a:gridCol w="1179972"/>
                <a:gridCol w="1179972"/>
                <a:gridCol w="1179972"/>
                <a:gridCol w="1179972"/>
                <a:gridCol w="1179972"/>
              </a:tblGrid>
              <a:tr h="212559"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DV1800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HED 1950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HRE 1950 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HRE 1950 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HRS 1950 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HRC 2100 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8" marB="0" anchor="b"/>
                </a:tc>
              </a:tr>
              <a:tr h="38473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 $        16,449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 $          19,739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 $          43,765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 $          45,898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 $          49,469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 $        108,864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8" marB="0" anchor="b"/>
                </a:tc>
              </a:tr>
              <a:tr h="38473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 $        19,020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 $          41,375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 $          57,646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 $          58,483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 $          60,485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 $        109,800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8" marB="0" anchor="b"/>
                </a:tc>
              </a:tr>
              <a:tr h="38473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 $        21,719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 $          64,092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 $          72,220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 $          71,696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 $          72,052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 $        110,783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8" marB="0" anchor="b"/>
                </a:tc>
              </a:tr>
              <a:tr h="38473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 $        24,552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 $          87,946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 $          87,524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 $          85,571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 $          84,197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 $        111,815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8" marB="0" anchor="b"/>
                </a:tc>
              </a:tr>
              <a:tr h="38473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 $        27,528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 $        112,992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 $        103,592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 $        100,139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 $          96,949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 $        112,898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8" marB="0" anchor="b"/>
                </a:tc>
              </a:tr>
              <a:tr h="38473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 $        30,652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 $        139,290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 $        120,464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 $        115,436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 $        110,339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 $        114,036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8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359387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Tratamiento  del Aire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590800" y="914400"/>
            <a:ext cx="4044210" cy="400110"/>
          </a:xfrm>
          <a:prstGeom prst="rect">
            <a:avLst/>
          </a:prstGeom>
          <a:solidFill>
            <a:srgbClr val="FFFFFF"/>
          </a:solidFill>
          <a:ln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 smtClean="0"/>
              <a:t>SECADORAS – COSTOS –</a:t>
            </a:r>
            <a:endParaRPr lang="en-US" sz="2000" b="1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98530658"/>
              </p:ext>
            </p:extLst>
          </p:nvPr>
        </p:nvGraphicFramePr>
        <p:xfrm>
          <a:off x="827584" y="1340768"/>
          <a:ext cx="7920880" cy="4464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659422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Tratamiento  del Aire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819400" y="914400"/>
            <a:ext cx="4044210" cy="400110"/>
          </a:xfrm>
          <a:prstGeom prst="rect">
            <a:avLst/>
          </a:prstGeom>
          <a:solidFill>
            <a:srgbClr val="FFFFFF"/>
          </a:solidFill>
          <a:ln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 smtClean="0"/>
              <a:t>SECADORAS – COSTOS –</a:t>
            </a:r>
            <a:endParaRPr lang="en-US" sz="2000" b="1" dirty="0"/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6553200" y="6337300"/>
            <a:ext cx="2133600" cy="4762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5E0F0B0C-0DCA-4A26-8CC1-0B27246DFD33}" type="slidenum">
              <a:rPr lang="de-DE" smtClean="0"/>
              <a:pPr>
                <a:defRPr/>
              </a:pPr>
              <a:t>54</a:t>
            </a:fld>
            <a:endParaRPr lang="de-DE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9020124"/>
              </p:ext>
            </p:extLst>
          </p:nvPr>
        </p:nvGraphicFramePr>
        <p:xfrm>
          <a:off x="611188" y="1341438"/>
          <a:ext cx="8281987" cy="227985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30364"/>
                <a:gridCol w="1077189"/>
                <a:gridCol w="1112506"/>
                <a:gridCol w="1165482"/>
                <a:gridCol w="1165482"/>
                <a:gridCol w="1165482"/>
                <a:gridCol w="1165482"/>
              </a:tblGrid>
              <a:tr h="177093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DV5500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HED 5000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HRE 5000 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HRE 5000 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HRS 5000 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HRC 5400 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1" marB="0" anchor="b"/>
                </a:tc>
              </a:tr>
              <a:tr h="29139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err="1" smtClean="0">
                          <a:effectLst/>
                        </a:rPr>
                        <a:t>Inversión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 $        32,898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 $         32,131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 $          78,957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 $          84,349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 $          78,957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 $        201,600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1" marB="0" anchor="b"/>
                </a:tc>
              </a:tr>
              <a:tr h="17709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Consumo kW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11.88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0.1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37.7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33.1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40.6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0.1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1" marB="0" anchor="b"/>
                </a:tc>
              </a:tr>
              <a:tr h="29139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Energía $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 $          8,554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 $                 72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 $          27,144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 $          23,832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 $          29,232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 $                  72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1" marB="0" anchor="b"/>
                </a:tc>
              </a:tr>
              <a:tr h="177093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1" marB="0" anchor="b"/>
                </a:tc>
              </a:tr>
              <a:tr h="29139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Consumo aire 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14%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1" marB="0" anchor="b"/>
                </a:tc>
              </a:tr>
              <a:tr h="29139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Consumo aire $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 $         55,292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 $            7,899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 $            7,899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1" marB="0" anchor="b"/>
                </a:tc>
              </a:tr>
              <a:tr h="29139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Consumo agua $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 $              324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 $            2,520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1" marB="0" anchor="b"/>
                </a:tc>
              </a:tr>
              <a:tr h="29139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Total Operación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 $          8,878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 $         55,364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 $          35,043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 $          31,731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 $          29,232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 $            2,592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1" marB="0" anchor="b"/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639763" y="3789363"/>
          <a:ext cx="8253413" cy="251935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02423"/>
                <a:gridCol w="1146830"/>
                <a:gridCol w="1240832"/>
                <a:gridCol w="1240832"/>
                <a:gridCol w="1240832"/>
                <a:gridCol w="1240832"/>
                <a:gridCol w="1240832"/>
              </a:tblGrid>
              <a:tr h="212425"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DV5500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HED 5000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HRE 5000 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HRE 5000 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HRS 5000 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HRC 5400 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2" marB="0" anchor="b"/>
                </a:tc>
              </a:tr>
              <a:tr h="38448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 $        32,898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 $          32,131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 $          78,957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 $          84,349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 $          78,957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 $        201,600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2" marB="0" anchor="b"/>
                </a:tc>
              </a:tr>
              <a:tr h="38448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 $        41,776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 $          87,495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 $        114,000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 $        116,080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 $        108,189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 $        204,192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2" marB="0" anchor="b"/>
                </a:tc>
              </a:tr>
              <a:tr h="38448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 $        51,098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 $        145,627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 $        150,795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 $        149,397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 $        138,883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 $        206,914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2" marB="0" anchor="b"/>
                </a:tc>
              </a:tr>
              <a:tr h="38448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 $        60,885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 $        206,665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 $        189,430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 $        184,380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 $        171,111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 $        209,771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2" marB="0" anchor="b"/>
                </a:tc>
              </a:tr>
              <a:tr h="38448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 $        71,162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 $        270,756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 $        229,996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 $        221,113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 $        204,951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 $        212,772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2" marB="0" anchor="b"/>
                </a:tc>
              </a:tr>
              <a:tr h="38448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 $        81,953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 $        338,051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 $        272,591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 $        259,682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 $        240,482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 $        215,922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2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479774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Tratamiento  del Aire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667000" y="914400"/>
            <a:ext cx="4044210" cy="400110"/>
          </a:xfrm>
          <a:prstGeom prst="rect">
            <a:avLst/>
          </a:prstGeom>
          <a:solidFill>
            <a:srgbClr val="FFFFFF"/>
          </a:solidFill>
          <a:ln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 smtClean="0"/>
              <a:t>SECADORAS – COSTOS –</a:t>
            </a:r>
            <a:endParaRPr lang="en-US" sz="2000" b="1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62084000"/>
              </p:ext>
            </p:extLst>
          </p:nvPr>
        </p:nvGraphicFramePr>
        <p:xfrm>
          <a:off x="899592" y="1340768"/>
          <a:ext cx="8064896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393403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Tratamiento  del Aire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828800" y="1058667"/>
            <a:ext cx="5486400" cy="954107"/>
          </a:xfrm>
          <a:prstGeom prst="rect">
            <a:avLst/>
          </a:prstGeom>
          <a:solidFill>
            <a:srgbClr val="FFFFFF"/>
          </a:solidFill>
          <a:ln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 smtClean="0"/>
              <a:t>Aire comprimido – COSTOS – Caída de presión </a:t>
            </a:r>
            <a:endParaRPr lang="en-US" sz="2800" b="1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17610272"/>
              </p:ext>
            </p:extLst>
          </p:nvPr>
        </p:nvGraphicFramePr>
        <p:xfrm>
          <a:off x="1223963" y="2057400"/>
          <a:ext cx="6733640" cy="31969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702257" y="5145206"/>
            <a:ext cx="37121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 smtClean="0"/>
              <a:t>Costo de la energía expresada en USD por cada psi de caída de presión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957602" y="4871408"/>
            <a:ext cx="6541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hp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0" y="2894757"/>
            <a:ext cx="12239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USD / año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08768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Tratamiento  del Aire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828800" y="1058667"/>
            <a:ext cx="5486400" cy="461665"/>
          </a:xfrm>
          <a:prstGeom prst="rect">
            <a:avLst/>
          </a:prstGeom>
          <a:solidFill>
            <a:srgbClr val="FFFFFF"/>
          </a:solidFill>
          <a:ln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/>
              <a:t>Aire comprimido – COSTOS - Fugas </a:t>
            </a:r>
            <a:endParaRPr lang="en-US" b="1" dirty="0"/>
          </a:p>
        </p:txBody>
      </p:sp>
      <p:graphicFrame>
        <p:nvGraphicFramePr>
          <p:cNvPr id="5" name="Group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26969733"/>
              </p:ext>
            </p:extLst>
          </p:nvPr>
        </p:nvGraphicFramePr>
        <p:xfrm>
          <a:off x="323851" y="1871808"/>
          <a:ext cx="8274241" cy="3901806"/>
        </p:xfrm>
        <a:graphic>
          <a:graphicData uri="http://schemas.openxmlformats.org/drawingml/2006/table">
            <a:tbl>
              <a:tblPr/>
              <a:tblGrid>
                <a:gridCol w="1485317"/>
                <a:gridCol w="2616548"/>
                <a:gridCol w="1877723"/>
                <a:gridCol w="2294653"/>
              </a:tblGrid>
              <a:tr h="341765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Diámetro de orificio</a:t>
                      </a:r>
                      <a:endParaRPr kumimoji="0" lang="de-DE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99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Pérdidas de aire comprimido a 8 bar a</a:t>
                      </a:r>
                      <a:endParaRPr kumimoji="0" lang="de-DE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99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Pérdidas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7616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Energía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Costos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(1.1 $/kWh)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99"/>
                    </a:solidFill>
                  </a:tcPr>
                </a:tc>
              </a:tr>
              <a:tr h="29341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mm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l/min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kWh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$MN / a (8000 h/a)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99"/>
                    </a:solidFill>
                  </a:tcPr>
                </a:tc>
              </a:tr>
              <a:tr h="42373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6699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6699"/>
                          </a:solidFill>
                          <a:effectLst/>
                          <a:latin typeface="Arial" charset="0"/>
                        </a:rPr>
                        <a:t>75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6699"/>
                          </a:solidFill>
                          <a:effectLst/>
                          <a:latin typeface="Arial" charset="0"/>
                        </a:rPr>
                        <a:t>0,60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6699"/>
                          </a:solidFill>
                          <a:effectLst/>
                          <a:latin typeface="Arial" charset="0"/>
                        </a:rPr>
                        <a:t>5,280 MXP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373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6699"/>
                          </a:solidFill>
                          <a:effectLst/>
                          <a:latin typeface="Arial" charset="0"/>
                        </a:rPr>
                        <a:t>1,5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6699"/>
                          </a:solidFill>
                          <a:effectLst/>
                          <a:latin typeface="Arial" charset="0"/>
                        </a:rPr>
                        <a:t>150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6699"/>
                          </a:solidFill>
                          <a:effectLst/>
                          <a:latin typeface="Arial" charset="0"/>
                        </a:rPr>
                        <a:t>1,30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6699"/>
                          </a:solidFill>
                          <a:effectLst/>
                          <a:latin typeface="Arial" charset="0"/>
                        </a:rPr>
                        <a:t>11,440 MXP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373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6699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6699"/>
                          </a:solidFill>
                          <a:effectLst/>
                          <a:latin typeface="Arial" charset="0"/>
                        </a:rPr>
                        <a:t>260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6699"/>
                          </a:solidFill>
                          <a:effectLst/>
                          <a:latin typeface="Arial" charset="0"/>
                        </a:rPr>
                        <a:t>2,00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6699"/>
                          </a:solidFill>
                          <a:effectLst/>
                          <a:latin typeface="Arial" charset="0"/>
                        </a:rPr>
                        <a:t>17,600 MXP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373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6699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6699"/>
                          </a:solidFill>
                          <a:effectLst/>
                          <a:latin typeface="Arial" charset="0"/>
                        </a:rPr>
                        <a:t>600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6699"/>
                          </a:solidFill>
                          <a:effectLst/>
                          <a:latin typeface="Arial" charset="0"/>
                        </a:rPr>
                        <a:t>4,40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6699"/>
                          </a:solidFill>
                          <a:effectLst/>
                          <a:latin typeface="Arial" charset="0"/>
                        </a:rPr>
                        <a:t>38,720 MXP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373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6699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6699"/>
                          </a:solidFill>
                          <a:effectLst/>
                          <a:latin typeface="Arial" charset="0"/>
                        </a:rPr>
                        <a:t>1100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6699"/>
                          </a:solidFill>
                          <a:effectLst/>
                          <a:latin typeface="Arial" charset="0"/>
                        </a:rPr>
                        <a:t>8,80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6699"/>
                          </a:solidFill>
                          <a:effectLst/>
                          <a:latin typeface="Arial" charset="0"/>
                        </a:rPr>
                        <a:t>77,440 MXP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373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6699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6699"/>
                          </a:solidFill>
                          <a:effectLst/>
                          <a:latin typeface="Arial" charset="0"/>
                        </a:rPr>
                        <a:t>1700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6699"/>
                          </a:solidFill>
                          <a:effectLst/>
                          <a:latin typeface="Arial" charset="0"/>
                        </a:rPr>
                        <a:t>13,20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6699"/>
                          </a:solidFill>
                          <a:effectLst/>
                          <a:latin typeface="Arial" charset="0"/>
                        </a:rPr>
                        <a:t>116,160 MXP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630472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Tratamiento  del Aire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158551" y="1064524"/>
            <a:ext cx="2449924" cy="470898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300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?</a:t>
            </a:r>
            <a:endParaRPr lang="en-US" sz="300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348097" y="1064523"/>
            <a:ext cx="2449924" cy="470898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300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!</a:t>
            </a:r>
            <a:endParaRPr lang="en-US" sz="300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219200" y="1064523"/>
            <a:ext cx="7696200" cy="1143000"/>
          </a:xfrm>
          <a:prstGeom prst="rect">
            <a:avLst/>
          </a:prstGeom>
        </p:spPr>
        <p:txBody>
          <a:bodyPr vert="horz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81C6"/>
                </a:solidFill>
                <a:latin typeface="+mj-lt"/>
                <a:ea typeface="+mj-ea"/>
                <a:cs typeface="+mj-cs"/>
                <a:sym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81C6"/>
                </a:solidFill>
                <a:latin typeface="Arial" charset="0"/>
                <a:ea typeface="ヒラギノ角ゴ ProN W3" charset="0"/>
                <a:cs typeface="ヒラギノ角ゴ ProN W3" charset="0"/>
                <a:sym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81C6"/>
                </a:solidFill>
                <a:latin typeface="Arial" charset="0"/>
                <a:ea typeface="ヒラギノ角ゴ ProN W3" charset="0"/>
                <a:cs typeface="ヒラギノ角ゴ ProN W3" charset="0"/>
                <a:sym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81C6"/>
                </a:solidFill>
                <a:latin typeface="Arial" charset="0"/>
                <a:ea typeface="ヒラギノ角ゴ ProN W3" charset="0"/>
                <a:cs typeface="ヒラギノ角ゴ ProN W3" charset="0"/>
                <a:sym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81C6"/>
                </a:solidFill>
                <a:latin typeface="Arial" charset="0"/>
                <a:ea typeface="ヒラギノ角ゴ ProN W3" charset="0"/>
                <a:cs typeface="ヒラギノ角ゴ ProN W3" charset="0"/>
                <a:sym typeface="Aria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81C6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81C6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81C6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81C6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algn="ctr"/>
            <a:r>
              <a:rPr lang="es-ES" dirty="0" smtClean="0">
                <a:hlinkClick r:id="rId2"/>
              </a:rPr>
              <a:t>ernesto.guerrero@donaldson.com</a:t>
            </a:r>
            <a:endParaRPr lang="es-ES" dirty="0" smtClean="0"/>
          </a:p>
          <a:p>
            <a:pPr algn="ctr"/>
            <a:r>
              <a:rPr lang="es-ES" dirty="0" smtClean="0"/>
              <a:t>+52 (1)</a:t>
            </a:r>
            <a:r>
              <a:rPr lang="es-ES" dirty="0" smtClean="0"/>
              <a:t> </a:t>
            </a:r>
            <a:r>
              <a:rPr lang="es-ES" dirty="0" smtClean="0"/>
              <a:t>449 111 0618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219286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Tratamiento  del Aire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41946"/>
            <a:ext cx="8229600" cy="488421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MX" sz="4400" dirty="0" smtClean="0"/>
              <a:t>¿Qué necesitamos?</a:t>
            </a:r>
          </a:p>
          <a:p>
            <a:pPr marL="0" indent="0" algn="ctr">
              <a:buNone/>
            </a:pPr>
            <a:r>
              <a:rPr lang="es-MX" sz="4400" dirty="0" smtClean="0"/>
              <a:t>¿Cómo lo conseguimos?</a:t>
            </a:r>
          </a:p>
          <a:p>
            <a:pPr marL="0" indent="0" algn="ctr">
              <a:buNone/>
            </a:pPr>
            <a:r>
              <a:rPr lang="es-MX" sz="4400" dirty="0" smtClean="0"/>
              <a:t>¿Cuánto cuesta obtenerlo?</a:t>
            </a:r>
          </a:p>
          <a:p>
            <a:pPr marL="0" indent="0" algn="ctr">
              <a:buNone/>
            </a:pPr>
            <a:r>
              <a:rPr lang="es-MX" sz="4400" dirty="0" smtClean="0"/>
              <a:t>¿Qué necesitamos?</a:t>
            </a:r>
          </a:p>
          <a:p>
            <a:pPr marL="0" indent="0" algn="ctr">
              <a:buNone/>
            </a:pPr>
            <a:r>
              <a:rPr lang="es-MX" sz="4400" dirty="0" smtClean="0"/>
              <a:t>…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66065187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Tratamiento  del Aire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241947"/>
            <a:ext cx="7543800" cy="454925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MX" sz="4400" dirty="0" smtClean="0"/>
              <a:t>¿Qué necesitamos?</a:t>
            </a:r>
          </a:p>
          <a:p>
            <a:pPr marL="0" indent="0" algn="ctr">
              <a:buNone/>
            </a:pPr>
            <a:endParaRPr lang="es-MX" sz="3000" dirty="0" smtClean="0"/>
          </a:p>
          <a:p>
            <a:pPr marL="0" indent="0" algn="ctr">
              <a:buNone/>
            </a:pPr>
            <a:endParaRPr lang="es-MX" sz="3000" dirty="0"/>
          </a:p>
          <a:p>
            <a:pPr marL="0" indent="0" algn="ctr">
              <a:buNone/>
            </a:pPr>
            <a:r>
              <a:rPr lang="es-MX" sz="3000" dirty="0" smtClean="0"/>
              <a:t>Definir en términos cuantitativos los límites permisibles de contaminantes en el suministro de aire comprimido.</a:t>
            </a:r>
            <a:endParaRPr lang="es-MX" sz="3000" dirty="0"/>
          </a:p>
          <a:p>
            <a:pPr marL="0" indent="0" algn="ctr">
              <a:buNone/>
            </a:pP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3704334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Tratamiento  del Aire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0878"/>
            <a:ext cx="8229600" cy="4884217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es-MX" sz="4400" dirty="0" smtClean="0"/>
              <a:t>¿Qué necesitamos?</a:t>
            </a:r>
          </a:p>
          <a:p>
            <a:pPr marL="0" indent="0" algn="ctr">
              <a:buNone/>
            </a:pPr>
            <a:endParaRPr lang="es-MX" sz="2000" dirty="0" smtClean="0"/>
          </a:p>
          <a:p>
            <a:pPr marL="0" indent="0" algn="ctr">
              <a:buNone/>
            </a:pPr>
            <a:r>
              <a:rPr lang="es-MX" sz="3000" dirty="0" smtClean="0"/>
              <a:t>Los estándares industriales nos sirven para comunicarnos. </a:t>
            </a:r>
          </a:p>
          <a:p>
            <a:pPr marL="0" indent="0" algn="ctr">
              <a:buNone/>
            </a:pPr>
            <a:endParaRPr lang="es-MX" sz="3000" dirty="0" smtClean="0"/>
          </a:p>
          <a:p>
            <a:pPr marL="0" indent="0" algn="ctr">
              <a:buNone/>
            </a:pPr>
            <a:r>
              <a:rPr lang="es-MX" sz="3000" dirty="0" smtClean="0"/>
              <a:t>A los usuarios les permiten expresar de manera precisa lo que requieren y a los fabricantes adecuar sus productos para satisfacer las necesidades de sus clientes.</a:t>
            </a:r>
          </a:p>
          <a:p>
            <a:pPr marL="0" indent="0" algn="ctr">
              <a:buNone/>
            </a:pPr>
            <a:endParaRPr lang="es-MX" sz="3000" dirty="0" smtClean="0"/>
          </a:p>
          <a:p>
            <a:pPr marL="0" indent="0" algn="ctr">
              <a:buNone/>
            </a:pPr>
            <a:r>
              <a:rPr lang="es-MX" sz="3000" dirty="0" smtClean="0"/>
              <a:t>La norma ISO 8573 es uno de los estándares más usados alrededor del mundo y en el apartado 1 especifica las clases de pureza del aire comprimido respecto al contenido de partículas, agua y aceite.</a:t>
            </a:r>
          </a:p>
          <a:p>
            <a:pPr marL="0" indent="0" algn="ctr">
              <a:buNone/>
            </a:pPr>
            <a:endParaRPr lang="es-MX" sz="1100" dirty="0" smtClean="0"/>
          </a:p>
          <a:p>
            <a:pPr marL="0" indent="0" algn="ctr">
              <a:buNone/>
            </a:pPr>
            <a:r>
              <a:rPr lang="es-MX" sz="3000" dirty="0" smtClean="0"/>
              <a:t>En los apartados 2 a 9 nos brinda herramientas para medir y cuantificar el grado de pureza. </a:t>
            </a:r>
            <a:endParaRPr lang="es-MX" sz="4400" dirty="0" smtClean="0"/>
          </a:p>
          <a:p>
            <a:pPr marL="0" indent="0" algn="ctr">
              <a:buNone/>
            </a:pP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3573963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Tratamiento  del Aire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91821"/>
            <a:ext cx="8229600" cy="488421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MX" sz="4400" dirty="0" smtClean="0"/>
              <a:t>¿Qué necesitamos?</a:t>
            </a:r>
          </a:p>
          <a:p>
            <a:pPr marL="0" indent="0" algn="ctr">
              <a:buNone/>
            </a:pPr>
            <a:endParaRPr lang="es-MX" sz="2000" dirty="0" smtClean="0"/>
          </a:p>
          <a:p>
            <a:pPr marL="0" indent="0" algn="ctr">
              <a:buNone/>
            </a:pPr>
            <a:r>
              <a:rPr lang="es-MX" sz="3300" dirty="0" smtClean="0"/>
              <a:t>Clases de Pureza del aire comprimido</a:t>
            </a:r>
          </a:p>
          <a:p>
            <a:pPr marL="0" indent="0" algn="ctr">
              <a:buNone/>
            </a:pPr>
            <a:r>
              <a:rPr lang="pt-BR" sz="3600" dirty="0"/>
              <a:t>ISO 8573-1 A B </a:t>
            </a:r>
            <a:r>
              <a:rPr lang="pt-BR" sz="3600" dirty="0" smtClean="0"/>
              <a:t>C</a:t>
            </a:r>
          </a:p>
          <a:p>
            <a:pPr marL="0" indent="0" algn="ctr">
              <a:buNone/>
            </a:pPr>
            <a:r>
              <a:rPr lang="pt-BR" sz="2600" dirty="0" smtClean="0"/>
              <a:t>A  - Refiere el contenido de partículas sólidas</a:t>
            </a:r>
          </a:p>
          <a:p>
            <a:pPr marL="0" indent="0" algn="ctr">
              <a:buNone/>
            </a:pPr>
            <a:r>
              <a:rPr lang="pt-BR" sz="2600" dirty="0" smtClean="0"/>
              <a:t>B  -                     Refiere el contenido de agua</a:t>
            </a:r>
          </a:p>
          <a:p>
            <a:pPr marL="0" indent="0" algn="ctr">
              <a:buNone/>
            </a:pPr>
            <a:r>
              <a:rPr lang="pt-BR" sz="2600" dirty="0" smtClean="0"/>
              <a:t>C  -                   Refiere el contenido de aceite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42496876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- En blanco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0081C6"/>
      </a:accent1>
      <a:accent2>
        <a:srgbClr val="333399"/>
      </a:accent2>
      <a:accent3>
        <a:srgbClr val="FFFFFF"/>
      </a:accent3>
      <a:accent4>
        <a:srgbClr val="000000"/>
      </a:accent4>
      <a:accent5>
        <a:srgbClr val="AAC1D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- En blanco">
      <a:majorFont>
        <a:latin typeface="Arial"/>
        <a:ea typeface="ヒラギノ角ゴ ProN W3"/>
        <a:cs typeface="ヒラギノ角ゴ ProN W3"/>
      </a:majorFont>
      <a:minorFont>
        <a:latin typeface="Arial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Default - En blanc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Standard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Standarddesign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Standard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Standarddesign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_Donaldson_with_logo</Template>
  <TotalTime>5147</TotalTime>
  <Words>2343</Words>
  <Application>Microsoft Office PowerPoint</Application>
  <PresentationFormat>On-screen Show (4:3)</PresentationFormat>
  <Paragraphs>689</Paragraphs>
  <Slides>58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58</vt:i4>
      </vt:variant>
    </vt:vector>
  </HeadingPairs>
  <TitlesOfParts>
    <vt:vector size="61" baseType="lpstr">
      <vt:lpstr>Default - En blanco</vt:lpstr>
      <vt:lpstr>Hoja de cálculo</vt:lpstr>
      <vt:lpstr>Gráfico</vt:lpstr>
      <vt:lpstr>   Tratamiento de aire comprimido en contacto directo o indirecto con Alimentos y Bebidas.  </vt:lpstr>
      <vt:lpstr>Tratamiento de aire comprimido</vt:lpstr>
      <vt:lpstr>Tratamiento  del Aire</vt:lpstr>
      <vt:lpstr>Tratamiento  del Aire</vt:lpstr>
      <vt:lpstr>Tratamiento  del Aire</vt:lpstr>
      <vt:lpstr>Tratamiento  del Aire</vt:lpstr>
      <vt:lpstr>Tratamiento  del Aire</vt:lpstr>
      <vt:lpstr>Tratamiento  del Aire</vt:lpstr>
      <vt:lpstr>Tratamiento  del Aire</vt:lpstr>
      <vt:lpstr>Tratamiento  del Aire</vt:lpstr>
      <vt:lpstr>Tratamiento  del Aire</vt:lpstr>
      <vt:lpstr>Tratamiento  del Aire</vt:lpstr>
      <vt:lpstr>Tratamiento  del Aire</vt:lpstr>
      <vt:lpstr>Tratamiento  del Aire</vt:lpstr>
      <vt:lpstr>Tratamiento  del Aire</vt:lpstr>
      <vt:lpstr>Tratamiento  del Aire</vt:lpstr>
      <vt:lpstr>Tratamiento  del Aire</vt:lpstr>
      <vt:lpstr>Tratamiento  del Aire</vt:lpstr>
      <vt:lpstr>Tratamiento  del Aire</vt:lpstr>
      <vt:lpstr>Tratamiento  del Aire</vt:lpstr>
      <vt:lpstr>Tratamiento  del Aire</vt:lpstr>
      <vt:lpstr>Tratamiento  del Aire</vt:lpstr>
      <vt:lpstr>Tratamiento  del Aire</vt:lpstr>
      <vt:lpstr>Tratamiento  del Aire</vt:lpstr>
      <vt:lpstr>Tratamiento  del Aire</vt:lpstr>
      <vt:lpstr>Tratamiento  del Aire</vt:lpstr>
      <vt:lpstr>Tratamiento  del Aire</vt:lpstr>
      <vt:lpstr>Tratamiento  del Aire</vt:lpstr>
      <vt:lpstr>Tratamiento  del Aire</vt:lpstr>
      <vt:lpstr>Tratamiento  del Aire</vt:lpstr>
      <vt:lpstr>Tratamiento  del Aire</vt:lpstr>
      <vt:lpstr>Tratamiento  del Aire</vt:lpstr>
      <vt:lpstr>Tratamiento  del Aire</vt:lpstr>
      <vt:lpstr>Tratamiento  del Aire</vt:lpstr>
      <vt:lpstr>Tratamiento  del Aire</vt:lpstr>
      <vt:lpstr>PowerPoint Presentation</vt:lpstr>
      <vt:lpstr>Tratamiento  del Aire</vt:lpstr>
      <vt:lpstr>Tratamiento  del Aire</vt:lpstr>
      <vt:lpstr>Tratamiento  del Aire</vt:lpstr>
      <vt:lpstr>Tratamiento  del Aire</vt:lpstr>
      <vt:lpstr>Tratamiento  del Aire</vt:lpstr>
      <vt:lpstr>Tratamiento  del Aire</vt:lpstr>
      <vt:lpstr>Tratamiento  del Aire</vt:lpstr>
      <vt:lpstr>Tratamiento  del Aire</vt:lpstr>
      <vt:lpstr>PowerPoint Presentation</vt:lpstr>
      <vt:lpstr>Tratamiento  del Aire</vt:lpstr>
      <vt:lpstr>Tratamiento  del Aire</vt:lpstr>
      <vt:lpstr>Tratamiento  del Aire</vt:lpstr>
      <vt:lpstr>Tratamiento  del Aire</vt:lpstr>
      <vt:lpstr>Tratamiento  del Aire</vt:lpstr>
      <vt:lpstr>Tratamiento  del Aire</vt:lpstr>
      <vt:lpstr>Tratamiento  del Aire</vt:lpstr>
      <vt:lpstr>Tratamiento  del Aire</vt:lpstr>
      <vt:lpstr>Tratamiento  del Aire</vt:lpstr>
      <vt:lpstr>Tratamiento  del Aire</vt:lpstr>
      <vt:lpstr>Tratamiento  del Aire</vt:lpstr>
      <vt:lpstr>Tratamiento  del Aire</vt:lpstr>
      <vt:lpstr>Tratamiento  del Aire</vt:lpstr>
    </vt:vector>
  </TitlesOfParts>
  <Company>Donaldson Company 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Jaime Gonzalez</dc:creator>
  <cp:lastModifiedBy>Guerrero, Ernesto</cp:lastModifiedBy>
  <cp:revision>196</cp:revision>
  <dcterms:created xsi:type="dcterms:W3CDTF">2012-01-26T20:44:01Z</dcterms:created>
  <dcterms:modified xsi:type="dcterms:W3CDTF">2015-03-11T08:43:05Z</dcterms:modified>
</cp:coreProperties>
</file>