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36"/>
  </p:notesMasterIdLst>
  <p:handoutMasterIdLst>
    <p:handoutMasterId r:id="rId37"/>
  </p:handoutMasterIdLst>
  <p:sldIdLst>
    <p:sldId id="373" r:id="rId3"/>
    <p:sldId id="256" r:id="rId4"/>
    <p:sldId id="374" r:id="rId5"/>
    <p:sldId id="375" r:id="rId6"/>
    <p:sldId id="369" r:id="rId7"/>
    <p:sldId id="386" r:id="rId8"/>
    <p:sldId id="376" r:id="rId9"/>
    <p:sldId id="377" r:id="rId10"/>
    <p:sldId id="378" r:id="rId11"/>
    <p:sldId id="379" r:id="rId12"/>
    <p:sldId id="385" r:id="rId13"/>
    <p:sldId id="384" r:id="rId14"/>
    <p:sldId id="338" r:id="rId15"/>
    <p:sldId id="387" r:id="rId16"/>
    <p:sldId id="351" r:id="rId17"/>
    <p:sldId id="352" r:id="rId18"/>
    <p:sldId id="331" r:id="rId19"/>
    <p:sldId id="372" r:id="rId20"/>
    <p:sldId id="354" r:id="rId21"/>
    <p:sldId id="355" r:id="rId22"/>
    <p:sldId id="343" r:id="rId23"/>
    <p:sldId id="344" r:id="rId24"/>
    <p:sldId id="341" r:id="rId25"/>
    <p:sldId id="357" r:id="rId26"/>
    <p:sldId id="349" r:id="rId27"/>
    <p:sldId id="368" r:id="rId28"/>
    <p:sldId id="370" r:id="rId29"/>
    <p:sldId id="371" r:id="rId30"/>
    <p:sldId id="381" r:id="rId31"/>
    <p:sldId id="363" r:id="rId32"/>
    <p:sldId id="382" r:id="rId33"/>
    <p:sldId id="383" r:id="rId34"/>
    <p:sldId id="364" r:id="rId35"/>
  </p:sldIdLst>
  <p:sldSz cx="9144000" cy="6858000" type="screen4x3"/>
  <p:notesSz cx="6858000" cy="9144000"/>
  <p:defaultTextStyle>
    <a:defPPr>
      <a:defRPr lang="en-US"/>
    </a:defPPr>
    <a:lvl1pPr algn="l" rtl="0" fontAlgn="base">
      <a:spcBef>
        <a:spcPct val="20000"/>
      </a:spcBef>
      <a:spcAft>
        <a:spcPct val="0"/>
      </a:spcAft>
      <a:defRPr kern="1200">
        <a:solidFill>
          <a:srgbClr val="002C6C"/>
        </a:solidFill>
        <a:latin typeface="Arial" pitchFamily="-106" charset="0"/>
        <a:ea typeface="+mn-ea"/>
        <a:cs typeface="+mn-cs"/>
      </a:defRPr>
    </a:lvl1pPr>
    <a:lvl2pPr marL="457200" algn="l" rtl="0" fontAlgn="base">
      <a:spcBef>
        <a:spcPct val="20000"/>
      </a:spcBef>
      <a:spcAft>
        <a:spcPct val="0"/>
      </a:spcAft>
      <a:defRPr kern="1200">
        <a:solidFill>
          <a:srgbClr val="002C6C"/>
        </a:solidFill>
        <a:latin typeface="Arial" pitchFamily="-106" charset="0"/>
        <a:ea typeface="+mn-ea"/>
        <a:cs typeface="+mn-cs"/>
      </a:defRPr>
    </a:lvl2pPr>
    <a:lvl3pPr marL="914400" algn="l" rtl="0" fontAlgn="base">
      <a:spcBef>
        <a:spcPct val="20000"/>
      </a:spcBef>
      <a:spcAft>
        <a:spcPct val="0"/>
      </a:spcAft>
      <a:defRPr kern="1200">
        <a:solidFill>
          <a:srgbClr val="002C6C"/>
        </a:solidFill>
        <a:latin typeface="Arial" pitchFamily="-106" charset="0"/>
        <a:ea typeface="+mn-ea"/>
        <a:cs typeface="+mn-cs"/>
      </a:defRPr>
    </a:lvl3pPr>
    <a:lvl4pPr marL="1371600" algn="l" rtl="0" fontAlgn="base">
      <a:spcBef>
        <a:spcPct val="20000"/>
      </a:spcBef>
      <a:spcAft>
        <a:spcPct val="0"/>
      </a:spcAft>
      <a:defRPr kern="1200">
        <a:solidFill>
          <a:srgbClr val="002C6C"/>
        </a:solidFill>
        <a:latin typeface="Arial" pitchFamily="-106" charset="0"/>
        <a:ea typeface="+mn-ea"/>
        <a:cs typeface="+mn-cs"/>
      </a:defRPr>
    </a:lvl4pPr>
    <a:lvl5pPr marL="1828800" algn="l" rtl="0" fontAlgn="base">
      <a:spcBef>
        <a:spcPct val="20000"/>
      </a:spcBef>
      <a:spcAft>
        <a:spcPct val="0"/>
      </a:spcAft>
      <a:defRPr kern="1200">
        <a:solidFill>
          <a:srgbClr val="002C6C"/>
        </a:solidFill>
        <a:latin typeface="Arial" pitchFamily="-106" charset="0"/>
        <a:ea typeface="+mn-ea"/>
        <a:cs typeface="+mn-cs"/>
      </a:defRPr>
    </a:lvl5pPr>
    <a:lvl6pPr marL="2286000" algn="l" defTabSz="457200" rtl="0" eaLnBrk="1" latinLnBrk="0" hangingPunct="1">
      <a:defRPr kern="1200">
        <a:solidFill>
          <a:srgbClr val="002C6C"/>
        </a:solidFill>
        <a:latin typeface="Arial" pitchFamily="-106" charset="0"/>
        <a:ea typeface="+mn-ea"/>
        <a:cs typeface="+mn-cs"/>
      </a:defRPr>
    </a:lvl6pPr>
    <a:lvl7pPr marL="2743200" algn="l" defTabSz="457200" rtl="0" eaLnBrk="1" latinLnBrk="0" hangingPunct="1">
      <a:defRPr kern="1200">
        <a:solidFill>
          <a:srgbClr val="002C6C"/>
        </a:solidFill>
        <a:latin typeface="Arial" pitchFamily="-106" charset="0"/>
        <a:ea typeface="+mn-ea"/>
        <a:cs typeface="+mn-cs"/>
      </a:defRPr>
    </a:lvl7pPr>
    <a:lvl8pPr marL="3200400" algn="l" defTabSz="457200" rtl="0" eaLnBrk="1" latinLnBrk="0" hangingPunct="1">
      <a:defRPr kern="1200">
        <a:solidFill>
          <a:srgbClr val="002C6C"/>
        </a:solidFill>
        <a:latin typeface="Arial" pitchFamily="-106" charset="0"/>
        <a:ea typeface="+mn-ea"/>
        <a:cs typeface="+mn-cs"/>
      </a:defRPr>
    </a:lvl8pPr>
    <a:lvl9pPr marL="3657600" algn="l" defTabSz="457200" rtl="0" eaLnBrk="1" latinLnBrk="0" hangingPunct="1">
      <a:defRPr kern="1200">
        <a:solidFill>
          <a:srgbClr val="002C6C"/>
        </a:solidFill>
        <a:latin typeface="Arial" pitchFamily="-10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002C6C"/>
    <a:srgbClr val="BB8CC3"/>
    <a:srgbClr val="29A9CC"/>
    <a:srgbClr val="78C236"/>
    <a:srgbClr val="78013F"/>
    <a:srgbClr val="77274F"/>
    <a:srgbClr val="84DA2E"/>
    <a:srgbClr val="960096"/>
    <a:srgbClr val="31EB6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340B-1CDB-4F6A-A5C3-3475444E8437}" type="doc">
      <dgm:prSet loTypeId="urn:microsoft.com/office/officeart/2005/8/layout/vList3#1" loCatId="picture" qsTypeId="urn:microsoft.com/office/officeart/2005/8/quickstyle/simple5" qsCatId="simple" csTypeId="urn:microsoft.com/office/officeart/2005/8/colors/accent0_3" csCatId="mainScheme" phldr="1"/>
      <dgm:spPr/>
    </dgm:pt>
    <dgm:pt modelId="{BBAD11E1-FA71-4884-A031-2C06E36D5BB6}">
      <dgm:prSet phldrT="[Texto]"/>
      <dgm:spPr/>
      <dgm:t>
        <a:bodyPr/>
        <a:lstStyle/>
        <a:p>
          <a:r>
            <a:rPr lang="es-MX" dirty="0" smtClean="0"/>
            <a:t>Beneficios</a:t>
          </a:r>
          <a:endParaRPr lang="es-CR" dirty="0"/>
        </a:p>
      </dgm:t>
    </dgm:pt>
    <dgm:pt modelId="{87CABE66-EBB7-43AD-B047-19CA3A5D8AF5}" type="parTrans" cxnId="{B5466F91-E971-497B-B7DF-833C44F13AEA}">
      <dgm:prSet/>
      <dgm:spPr/>
      <dgm:t>
        <a:bodyPr/>
        <a:lstStyle/>
        <a:p>
          <a:endParaRPr lang="es-CR"/>
        </a:p>
      </dgm:t>
    </dgm:pt>
    <dgm:pt modelId="{2A58826F-B482-43DF-BB45-D37078166765}" type="sibTrans" cxnId="{B5466F91-E971-497B-B7DF-833C44F13AEA}">
      <dgm:prSet/>
      <dgm:spPr/>
      <dgm:t>
        <a:bodyPr/>
        <a:lstStyle/>
        <a:p>
          <a:endParaRPr lang="es-CR"/>
        </a:p>
      </dgm:t>
    </dgm:pt>
    <dgm:pt modelId="{08B83DDD-DD07-4E10-89A3-794B04E80CE3}" type="pres">
      <dgm:prSet presAssocID="{8B6F340B-1CDB-4F6A-A5C3-3475444E8437}" presName="linearFlow" presStyleCnt="0">
        <dgm:presLayoutVars>
          <dgm:dir/>
          <dgm:resizeHandles val="exact"/>
        </dgm:presLayoutVars>
      </dgm:prSet>
      <dgm:spPr/>
    </dgm:pt>
    <dgm:pt modelId="{4BBD2247-14F1-44E0-BA92-5ECDBDC5268E}" type="pres">
      <dgm:prSet presAssocID="{BBAD11E1-FA71-4884-A031-2C06E36D5BB6}" presName="composite" presStyleCnt="0"/>
      <dgm:spPr/>
    </dgm:pt>
    <dgm:pt modelId="{4BD2AAF4-6AB0-488A-8D7F-31B57D618957}" type="pres">
      <dgm:prSet presAssocID="{BBAD11E1-FA71-4884-A031-2C06E36D5BB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t="-4000" b="-4000"/>
          </a:stretch>
        </a:blipFill>
      </dgm:spPr>
    </dgm:pt>
    <dgm:pt modelId="{F23C5E55-224B-4ED1-A038-A9ECB06CDE34}" type="pres">
      <dgm:prSet presAssocID="{BBAD11E1-FA71-4884-A031-2C06E36D5BB6}" presName="txShp" presStyleLbl="node1" presStyleIdx="0" presStyleCnt="1" custLinFactNeighborX="64447" custLinFactNeighborY="-4373">
        <dgm:presLayoutVars>
          <dgm:bulletEnabled val="1"/>
        </dgm:presLayoutVars>
      </dgm:prSet>
      <dgm:spPr/>
      <dgm:t>
        <a:bodyPr/>
        <a:lstStyle/>
        <a:p>
          <a:endParaRPr lang="es-CR"/>
        </a:p>
      </dgm:t>
    </dgm:pt>
  </dgm:ptLst>
  <dgm:cxnLst>
    <dgm:cxn modelId="{B5466F91-E971-497B-B7DF-833C44F13AEA}" srcId="{8B6F340B-1CDB-4F6A-A5C3-3475444E8437}" destId="{BBAD11E1-FA71-4884-A031-2C06E36D5BB6}" srcOrd="0" destOrd="0" parTransId="{87CABE66-EBB7-43AD-B047-19CA3A5D8AF5}" sibTransId="{2A58826F-B482-43DF-BB45-D37078166765}"/>
    <dgm:cxn modelId="{3E51E0AA-5D6D-4ADE-A15A-21A1F4952C12}" type="presOf" srcId="{BBAD11E1-FA71-4884-A031-2C06E36D5BB6}" destId="{F23C5E55-224B-4ED1-A038-A9ECB06CDE34}" srcOrd="0" destOrd="0" presId="urn:microsoft.com/office/officeart/2005/8/layout/vList3#1"/>
    <dgm:cxn modelId="{D0A87315-E376-4615-86D1-D7B300E6914C}" type="presOf" srcId="{8B6F340B-1CDB-4F6A-A5C3-3475444E8437}" destId="{08B83DDD-DD07-4E10-89A3-794B04E80CE3}" srcOrd="0" destOrd="0" presId="urn:microsoft.com/office/officeart/2005/8/layout/vList3#1"/>
    <dgm:cxn modelId="{9267C14E-1C91-4FF8-BFC8-94CA6F68FFF4}" type="presParOf" srcId="{08B83DDD-DD07-4E10-89A3-794B04E80CE3}" destId="{4BBD2247-14F1-44E0-BA92-5ECDBDC5268E}" srcOrd="0" destOrd="0" presId="urn:microsoft.com/office/officeart/2005/8/layout/vList3#1"/>
    <dgm:cxn modelId="{FF3876E7-D0A2-40FD-B7B9-FE7F81005CB5}" type="presParOf" srcId="{4BBD2247-14F1-44E0-BA92-5ECDBDC5268E}" destId="{4BD2AAF4-6AB0-488A-8D7F-31B57D618957}" srcOrd="0" destOrd="0" presId="urn:microsoft.com/office/officeart/2005/8/layout/vList3#1"/>
    <dgm:cxn modelId="{E02D3170-ADB2-4DE7-9C9E-A6EEA10B26E1}" type="presParOf" srcId="{4BBD2247-14F1-44E0-BA92-5ECDBDC5268E}" destId="{F23C5E55-224B-4ED1-A038-A9ECB06CDE34}" srcOrd="1" destOrd="0" presId="urn:microsoft.com/office/officeart/2005/8/layout/vList3#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CDC8CE-75ED-46E0-B78F-27F6CF508959}"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s-CR"/>
        </a:p>
      </dgm:t>
    </dgm:pt>
    <dgm:pt modelId="{536480F9-EC01-4810-AFA5-398B044A683A}">
      <dgm:prSet phldrT="[Texto]"/>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dirty="0" smtClean="0"/>
            <a:t>Facilita la adopción de estándares globales de trazabilidad</a:t>
          </a:r>
          <a:endParaRPr lang="es-CR" dirty="0"/>
        </a:p>
      </dgm:t>
    </dgm:pt>
    <dgm:pt modelId="{0BB8C5F2-D1B7-4BD7-84DA-A2FAFA0FC951}" type="parTrans" cxnId="{79B30D04-1964-4322-9CCE-8A4DFA5710AD}">
      <dgm:prSet/>
      <dgm:spPr/>
      <dgm:t>
        <a:bodyPr/>
        <a:lstStyle/>
        <a:p>
          <a:endParaRPr lang="es-CR"/>
        </a:p>
      </dgm:t>
    </dgm:pt>
    <dgm:pt modelId="{F4A5FC56-D261-4AA9-ACA1-037CE4F03FFD}" type="sibTrans" cxnId="{79B30D04-1964-4322-9CCE-8A4DFA5710AD}">
      <dgm:prSet/>
      <dgm:spPr/>
      <dgm:t>
        <a:bodyPr/>
        <a:lstStyle/>
        <a:p>
          <a:endParaRPr lang="es-CR"/>
        </a:p>
      </dgm:t>
    </dgm:pt>
    <dgm:pt modelId="{ADFB6BE9-25A6-4F6B-A1C5-73F7E452574F}">
      <dgm:prSet phldrT="[Texto]"/>
      <dgm:spPr>
        <a:solidFill>
          <a:srgbClr val="002C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dirty="0" smtClean="0"/>
            <a:t>Asegura la correcta aplicación de la trazabilidad en toda la cadena de abastecimiento </a:t>
          </a:r>
          <a:endParaRPr lang="es-CR" dirty="0"/>
        </a:p>
      </dgm:t>
    </dgm:pt>
    <dgm:pt modelId="{1F63AA2F-5A91-40E0-9CFD-A3788BB071C5}" type="parTrans" cxnId="{866D9D33-3E45-4913-854A-619EEE3FF170}">
      <dgm:prSet/>
      <dgm:spPr/>
      <dgm:t>
        <a:bodyPr/>
        <a:lstStyle/>
        <a:p>
          <a:endParaRPr lang="es-CR"/>
        </a:p>
      </dgm:t>
    </dgm:pt>
    <dgm:pt modelId="{09962D90-BFFD-4742-997D-167831330CAB}" type="sibTrans" cxnId="{866D9D33-3E45-4913-854A-619EEE3FF170}">
      <dgm:prSet/>
      <dgm:spPr/>
      <dgm:t>
        <a:bodyPr/>
        <a:lstStyle/>
        <a:p>
          <a:endParaRPr lang="es-CR"/>
        </a:p>
      </dgm:t>
    </dgm:pt>
    <dgm:pt modelId="{D2532C30-FA49-4297-97A8-210FEA185121}">
      <dgm:prSet phldrT="[Texto]"/>
      <dgm:spPr>
        <a:solidFill>
          <a:srgbClr val="002C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dirty="0" smtClean="0"/>
            <a:t>Asegurar la conformidad continua con las mejores practicas relacionadas con la eficiencia en la cadena de suministros </a:t>
          </a:r>
          <a:endParaRPr lang="es-CR" dirty="0"/>
        </a:p>
      </dgm:t>
    </dgm:pt>
    <dgm:pt modelId="{91AE19EE-15A5-4188-A6BC-54D88C6450EF}" type="parTrans" cxnId="{080BD3E3-203B-4239-8BBD-4D430F0C2DF4}">
      <dgm:prSet/>
      <dgm:spPr/>
      <dgm:t>
        <a:bodyPr/>
        <a:lstStyle/>
        <a:p>
          <a:endParaRPr lang="es-CR"/>
        </a:p>
      </dgm:t>
    </dgm:pt>
    <dgm:pt modelId="{A635BE25-9F5F-46E8-8A46-33E01652FC1C}" type="sibTrans" cxnId="{080BD3E3-203B-4239-8BBD-4D430F0C2DF4}">
      <dgm:prSet/>
      <dgm:spPr/>
      <dgm:t>
        <a:bodyPr/>
        <a:lstStyle/>
        <a:p>
          <a:endParaRPr lang="es-CR"/>
        </a:p>
      </dgm:t>
    </dgm:pt>
    <dgm:pt modelId="{E8103040-B5C8-43D3-B6FB-EF81753EE3B2}">
      <dgm:prSet phldrT="[Texto]"/>
      <dgm:spPr>
        <a:solidFill>
          <a:srgbClr val="002C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dirty="0" smtClean="0"/>
            <a:t>Una solución independiente de la tecnología para la trazabilidad </a:t>
          </a:r>
          <a:endParaRPr lang="es-CR" dirty="0"/>
        </a:p>
      </dgm:t>
    </dgm:pt>
    <dgm:pt modelId="{02DA8DFE-2E94-4CAD-BD42-EA063F8360FD}" type="parTrans" cxnId="{299E87A0-DA26-4BF2-9280-C4F8BFCF9AE4}">
      <dgm:prSet/>
      <dgm:spPr/>
      <dgm:t>
        <a:bodyPr/>
        <a:lstStyle/>
        <a:p>
          <a:endParaRPr lang="es-CR"/>
        </a:p>
      </dgm:t>
    </dgm:pt>
    <dgm:pt modelId="{656104D3-7766-4873-95FC-5B2FD995AC9E}" type="sibTrans" cxnId="{299E87A0-DA26-4BF2-9280-C4F8BFCF9AE4}">
      <dgm:prSet/>
      <dgm:spPr/>
      <dgm:t>
        <a:bodyPr/>
        <a:lstStyle/>
        <a:p>
          <a:endParaRPr lang="es-CR"/>
        </a:p>
      </dgm:t>
    </dgm:pt>
    <dgm:pt modelId="{E7519B84-331C-49D0-969D-B45918348470}" type="pres">
      <dgm:prSet presAssocID="{04CDC8CE-75ED-46E0-B78F-27F6CF508959}" presName="linear" presStyleCnt="0">
        <dgm:presLayoutVars>
          <dgm:dir/>
          <dgm:animLvl val="lvl"/>
          <dgm:resizeHandles val="exact"/>
        </dgm:presLayoutVars>
      </dgm:prSet>
      <dgm:spPr/>
      <dgm:t>
        <a:bodyPr/>
        <a:lstStyle/>
        <a:p>
          <a:endParaRPr lang="es-CR"/>
        </a:p>
      </dgm:t>
    </dgm:pt>
    <dgm:pt modelId="{2F4D109D-1FA1-411E-B5D4-0A22F8C0CBBA}" type="pres">
      <dgm:prSet presAssocID="{536480F9-EC01-4810-AFA5-398B044A683A}" presName="parentLin" presStyleCnt="0"/>
      <dgm:spPr/>
    </dgm:pt>
    <dgm:pt modelId="{708E8D76-6A52-4943-BBBE-76BABF2C5C06}" type="pres">
      <dgm:prSet presAssocID="{536480F9-EC01-4810-AFA5-398B044A683A}" presName="parentLeftMargin" presStyleLbl="node1" presStyleIdx="0" presStyleCnt="4"/>
      <dgm:spPr/>
      <dgm:t>
        <a:bodyPr/>
        <a:lstStyle/>
        <a:p>
          <a:endParaRPr lang="es-CR"/>
        </a:p>
      </dgm:t>
    </dgm:pt>
    <dgm:pt modelId="{EBD16CBF-8595-4BCB-8833-049D783D44EA}" type="pres">
      <dgm:prSet presAssocID="{536480F9-EC01-4810-AFA5-398B044A683A}" presName="parentText" presStyleLbl="node1" presStyleIdx="0" presStyleCnt="4" custScaleX="135468" custLinFactNeighborX="-45676">
        <dgm:presLayoutVars>
          <dgm:chMax val="0"/>
          <dgm:bulletEnabled val="1"/>
        </dgm:presLayoutVars>
      </dgm:prSet>
      <dgm:spPr/>
      <dgm:t>
        <a:bodyPr/>
        <a:lstStyle/>
        <a:p>
          <a:endParaRPr lang="es-CR"/>
        </a:p>
      </dgm:t>
    </dgm:pt>
    <dgm:pt modelId="{F3251EE6-7767-454A-BA64-00344661074F}" type="pres">
      <dgm:prSet presAssocID="{536480F9-EC01-4810-AFA5-398B044A683A}" presName="negativeSpace" presStyleCnt="0"/>
      <dgm:spPr/>
    </dgm:pt>
    <dgm:pt modelId="{BBBEE11B-E1B8-4C58-B86F-0B7AFFD5C364}" type="pres">
      <dgm:prSet presAssocID="{536480F9-EC01-4810-AFA5-398B044A683A}" presName="childText" presStyleLbl="conFgAcc1" presStyleIdx="0" presStyleCnt="4">
        <dgm:presLayoutVars>
          <dgm:bulletEnabled val="1"/>
        </dgm:presLayoutVars>
      </dgm:prSet>
      <dgm:spPr/>
    </dgm:pt>
    <dgm:pt modelId="{9329C4FD-40B6-4ECD-ABD4-64CD5DAFCF87}" type="pres">
      <dgm:prSet presAssocID="{F4A5FC56-D261-4AA9-ACA1-037CE4F03FFD}" presName="spaceBetweenRectangles" presStyleCnt="0"/>
      <dgm:spPr/>
    </dgm:pt>
    <dgm:pt modelId="{879DC0E8-4E66-4290-8FEC-06A66A4B3E29}" type="pres">
      <dgm:prSet presAssocID="{ADFB6BE9-25A6-4F6B-A1C5-73F7E452574F}" presName="parentLin" presStyleCnt="0"/>
      <dgm:spPr/>
    </dgm:pt>
    <dgm:pt modelId="{84AAF87E-1B41-4471-8D45-B24450B54C2E}" type="pres">
      <dgm:prSet presAssocID="{ADFB6BE9-25A6-4F6B-A1C5-73F7E452574F}" presName="parentLeftMargin" presStyleLbl="node1" presStyleIdx="0" presStyleCnt="4"/>
      <dgm:spPr/>
      <dgm:t>
        <a:bodyPr/>
        <a:lstStyle/>
        <a:p>
          <a:endParaRPr lang="es-CR"/>
        </a:p>
      </dgm:t>
    </dgm:pt>
    <dgm:pt modelId="{DBC3193D-2E99-41F6-8389-7C19017CA2FC}" type="pres">
      <dgm:prSet presAssocID="{ADFB6BE9-25A6-4F6B-A1C5-73F7E452574F}" presName="parentText" presStyleLbl="node1" presStyleIdx="1" presStyleCnt="4" custScaleX="135371" custLinFactNeighborX="-36060">
        <dgm:presLayoutVars>
          <dgm:chMax val="0"/>
          <dgm:bulletEnabled val="1"/>
        </dgm:presLayoutVars>
      </dgm:prSet>
      <dgm:spPr/>
      <dgm:t>
        <a:bodyPr/>
        <a:lstStyle/>
        <a:p>
          <a:endParaRPr lang="es-CR"/>
        </a:p>
      </dgm:t>
    </dgm:pt>
    <dgm:pt modelId="{3E0C4645-148F-4DAD-902A-BA3112F3CD21}" type="pres">
      <dgm:prSet presAssocID="{ADFB6BE9-25A6-4F6B-A1C5-73F7E452574F}" presName="negativeSpace" presStyleCnt="0"/>
      <dgm:spPr/>
    </dgm:pt>
    <dgm:pt modelId="{4A3A67DF-D5C8-4EB9-97EC-7C17FD18E003}" type="pres">
      <dgm:prSet presAssocID="{ADFB6BE9-25A6-4F6B-A1C5-73F7E452574F}" presName="childText" presStyleLbl="conFgAcc1" presStyleIdx="1" presStyleCnt="4">
        <dgm:presLayoutVars>
          <dgm:bulletEnabled val="1"/>
        </dgm:presLayoutVars>
      </dgm:prSet>
      <dgm:spPr/>
    </dgm:pt>
    <dgm:pt modelId="{049CC785-C571-4267-A567-E8F3DE79F647}" type="pres">
      <dgm:prSet presAssocID="{09962D90-BFFD-4742-997D-167831330CAB}" presName="spaceBetweenRectangles" presStyleCnt="0"/>
      <dgm:spPr/>
    </dgm:pt>
    <dgm:pt modelId="{EB7FCA1D-95E8-4B5E-8AFF-BE2E19B8B282}" type="pres">
      <dgm:prSet presAssocID="{D2532C30-FA49-4297-97A8-210FEA185121}" presName="parentLin" presStyleCnt="0"/>
      <dgm:spPr/>
    </dgm:pt>
    <dgm:pt modelId="{38EB9797-A5E9-4E81-BBD2-8CFA71D1D23E}" type="pres">
      <dgm:prSet presAssocID="{D2532C30-FA49-4297-97A8-210FEA185121}" presName="parentLeftMargin" presStyleLbl="node1" presStyleIdx="1" presStyleCnt="4"/>
      <dgm:spPr/>
      <dgm:t>
        <a:bodyPr/>
        <a:lstStyle/>
        <a:p>
          <a:endParaRPr lang="es-CR"/>
        </a:p>
      </dgm:t>
    </dgm:pt>
    <dgm:pt modelId="{78F819F8-D557-4FAB-8E10-E71C5B7C92B6}" type="pres">
      <dgm:prSet presAssocID="{D2532C30-FA49-4297-97A8-210FEA185121}" presName="parentText" presStyleLbl="node1" presStyleIdx="2" presStyleCnt="4" custScaleX="142857" custLinFactNeighborX="-34530">
        <dgm:presLayoutVars>
          <dgm:chMax val="0"/>
          <dgm:bulletEnabled val="1"/>
        </dgm:presLayoutVars>
      </dgm:prSet>
      <dgm:spPr/>
      <dgm:t>
        <a:bodyPr/>
        <a:lstStyle/>
        <a:p>
          <a:endParaRPr lang="es-CR"/>
        </a:p>
      </dgm:t>
    </dgm:pt>
    <dgm:pt modelId="{A44858BE-3C5F-4F75-8610-E1CC107DADE1}" type="pres">
      <dgm:prSet presAssocID="{D2532C30-FA49-4297-97A8-210FEA185121}" presName="negativeSpace" presStyleCnt="0"/>
      <dgm:spPr/>
    </dgm:pt>
    <dgm:pt modelId="{42193BF6-E06B-4D46-9E01-7955D8B08229}" type="pres">
      <dgm:prSet presAssocID="{D2532C30-FA49-4297-97A8-210FEA185121}" presName="childText" presStyleLbl="conFgAcc1" presStyleIdx="2" presStyleCnt="4">
        <dgm:presLayoutVars>
          <dgm:bulletEnabled val="1"/>
        </dgm:presLayoutVars>
      </dgm:prSet>
      <dgm:spPr/>
    </dgm:pt>
    <dgm:pt modelId="{B549AB1C-280E-42AA-B426-1C6F61BDD1CC}" type="pres">
      <dgm:prSet presAssocID="{A635BE25-9F5F-46E8-8A46-33E01652FC1C}" presName="spaceBetweenRectangles" presStyleCnt="0"/>
      <dgm:spPr/>
    </dgm:pt>
    <dgm:pt modelId="{63F49BD4-984F-45EB-97FE-186BAE8393B7}" type="pres">
      <dgm:prSet presAssocID="{E8103040-B5C8-43D3-B6FB-EF81753EE3B2}" presName="parentLin" presStyleCnt="0"/>
      <dgm:spPr/>
    </dgm:pt>
    <dgm:pt modelId="{DC0EFA07-23E9-41B0-A32E-0FF0C5B3CC90}" type="pres">
      <dgm:prSet presAssocID="{E8103040-B5C8-43D3-B6FB-EF81753EE3B2}" presName="parentLeftMargin" presStyleLbl="node1" presStyleIdx="2" presStyleCnt="4"/>
      <dgm:spPr/>
      <dgm:t>
        <a:bodyPr/>
        <a:lstStyle/>
        <a:p>
          <a:endParaRPr lang="es-CR"/>
        </a:p>
      </dgm:t>
    </dgm:pt>
    <dgm:pt modelId="{566C20AA-5D07-4FB6-BA1E-04957AAD4E9C}" type="pres">
      <dgm:prSet presAssocID="{E8103040-B5C8-43D3-B6FB-EF81753EE3B2}" presName="parentText" presStyleLbl="node1" presStyleIdx="3" presStyleCnt="4" custScaleX="135462" custLinFactNeighborX="-33520">
        <dgm:presLayoutVars>
          <dgm:chMax val="0"/>
          <dgm:bulletEnabled val="1"/>
        </dgm:presLayoutVars>
      </dgm:prSet>
      <dgm:spPr/>
      <dgm:t>
        <a:bodyPr/>
        <a:lstStyle/>
        <a:p>
          <a:endParaRPr lang="es-CR"/>
        </a:p>
      </dgm:t>
    </dgm:pt>
    <dgm:pt modelId="{41999C99-191C-43E8-8340-D3732CBC2EE6}" type="pres">
      <dgm:prSet presAssocID="{E8103040-B5C8-43D3-B6FB-EF81753EE3B2}" presName="negativeSpace" presStyleCnt="0"/>
      <dgm:spPr/>
    </dgm:pt>
    <dgm:pt modelId="{1B33A98A-5FEE-4B98-B6C8-08005BC2C927}" type="pres">
      <dgm:prSet presAssocID="{E8103040-B5C8-43D3-B6FB-EF81753EE3B2}" presName="childText" presStyleLbl="conFgAcc1" presStyleIdx="3" presStyleCnt="4">
        <dgm:presLayoutVars>
          <dgm:bulletEnabled val="1"/>
        </dgm:presLayoutVars>
      </dgm:prSet>
      <dgm:spPr/>
    </dgm:pt>
  </dgm:ptLst>
  <dgm:cxnLst>
    <dgm:cxn modelId="{4029166E-7B80-440E-8FF7-30E05448652B}" type="presOf" srcId="{536480F9-EC01-4810-AFA5-398B044A683A}" destId="{EBD16CBF-8595-4BCB-8833-049D783D44EA}" srcOrd="1" destOrd="0" presId="urn:microsoft.com/office/officeart/2005/8/layout/list1"/>
    <dgm:cxn modelId="{EEBE04C4-34A2-4D57-95E0-52B3A9ABF87B}" type="presOf" srcId="{D2532C30-FA49-4297-97A8-210FEA185121}" destId="{78F819F8-D557-4FAB-8E10-E71C5B7C92B6}" srcOrd="1" destOrd="0" presId="urn:microsoft.com/office/officeart/2005/8/layout/list1"/>
    <dgm:cxn modelId="{DB77BFC3-FA67-48FA-BAF0-D06906444CBF}" type="presOf" srcId="{E8103040-B5C8-43D3-B6FB-EF81753EE3B2}" destId="{DC0EFA07-23E9-41B0-A32E-0FF0C5B3CC90}" srcOrd="0" destOrd="0" presId="urn:microsoft.com/office/officeart/2005/8/layout/list1"/>
    <dgm:cxn modelId="{79B30D04-1964-4322-9CCE-8A4DFA5710AD}" srcId="{04CDC8CE-75ED-46E0-B78F-27F6CF508959}" destId="{536480F9-EC01-4810-AFA5-398B044A683A}" srcOrd="0" destOrd="0" parTransId="{0BB8C5F2-D1B7-4BD7-84DA-A2FAFA0FC951}" sibTransId="{F4A5FC56-D261-4AA9-ACA1-037CE4F03FFD}"/>
    <dgm:cxn modelId="{1DF36300-1DF5-4591-A5A6-3E4E05FEA069}" type="presOf" srcId="{ADFB6BE9-25A6-4F6B-A1C5-73F7E452574F}" destId="{DBC3193D-2E99-41F6-8389-7C19017CA2FC}" srcOrd="1" destOrd="0" presId="urn:microsoft.com/office/officeart/2005/8/layout/list1"/>
    <dgm:cxn modelId="{2CF3F7D1-DCD3-4990-A08A-ABCC8955B6E4}" type="presOf" srcId="{ADFB6BE9-25A6-4F6B-A1C5-73F7E452574F}" destId="{84AAF87E-1B41-4471-8D45-B24450B54C2E}" srcOrd="0" destOrd="0" presId="urn:microsoft.com/office/officeart/2005/8/layout/list1"/>
    <dgm:cxn modelId="{299E87A0-DA26-4BF2-9280-C4F8BFCF9AE4}" srcId="{04CDC8CE-75ED-46E0-B78F-27F6CF508959}" destId="{E8103040-B5C8-43D3-B6FB-EF81753EE3B2}" srcOrd="3" destOrd="0" parTransId="{02DA8DFE-2E94-4CAD-BD42-EA063F8360FD}" sibTransId="{656104D3-7766-4873-95FC-5B2FD995AC9E}"/>
    <dgm:cxn modelId="{A50A2212-45E6-4676-A0AC-60CA4CF3C8F9}" type="presOf" srcId="{E8103040-B5C8-43D3-B6FB-EF81753EE3B2}" destId="{566C20AA-5D07-4FB6-BA1E-04957AAD4E9C}" srcOrd="1" destOrd="0" presId="urn:microsoft.com/office/officeart/2005/8/layout/list1"/>
    <dgm:cxn modelId="{AB21BF9D-0F8C-4ECC-B594-94C8DF23CB38}" type="presOf" srcId="{536480F9-EC01-4810-AFA5-398B044A683A}" destId="{708E8D76-6A52-4943-BBBE-76BABF2C5C06}" srcOrd="0" destOrd="0" presId="urn:microsoft.com/office/officeart/2005/8/layout/list1"/>
    <dgm:cxn modelId="{866D9D33-3E45-4913-854A-619EEE3FF170}" srcId="{04CDC8CE-75ED-46E0-B78F-27F6CF508959}" destId="{ADFB6BE9-25A6-4F6B-A1C5-73F7E452574F}" srcOrd="1" destOrd="0" parTransId="{1F63AA2F-5A91-40E0-9CFD-A3788BB071C5}" sibTransId="{09962D90-BFFD-4742-997D-167831330CAB}"/>
    <dgm:cxn modelId="{605F12AB-D276-4BE7-A093-BE0500EB3213}" type="presOf" srcId="{04CDC8CE-75ED-46E0-B78F-27F6CF508959}" destId="{E7519B84-331C-49D0-969D-B45918348470}" srcOrd="0" destOrd="0" presId="urn:microsoft.com/office/officeart/2005/8/layout/list1"/>
    <dgm:cxn modelId="{080BD3E3-203B-4239-8BBD-4D430F0C2DF4}" srcId="{04CDC8CE-75ED-46E0-B78F-27F6CF508959}" destId="{D2532C30-FA49-4297-97A8-210FEA185121}" srcOrd="2" destOrd="0" parTransId="{91AE19EE-15A5-4188-A6BC-54D88C6450EF}" sibTransId="{A635BE25-9F5F-46E8-8A46-33E01652FC1C}"/>
    <dgm:cxn modelId="{BF6864B4-C7FA-4CF8-92B8-2F3B5E0BDF04}" type="presOf" srcId="{D2532C30-FA49-4297-97A8-210FEA185121}" destId="{38EB9797-A5E9-4E81-BBD2-8CFA71D1D23E}" srcOrd="0" destOrd="0" presId="urn:microsoft.com/office/officeart/2005/8/layout/list1"/>
    <dgm:cxn modelId="{2FC941A5-F40C-4483-85EE-F6568F6D4B4A}" type="presParOf" srcId="{E7519B84-331C-49D0-969D-B45918348470}" destId="{2F4D109D-1FA1-411E-B5D4-0A22F8C0CBBA}" srcOrd="0" destOrd="0" presId="urn:microsoft.com/office/officeart/2005/8/layout/list1"/>
    <dgm:cxn modelId="{1A0DCDCA-57A8-41F4-8DF4-4CEF7E13E3EE}" type="presParOf" srcId="{2F4D109D-1FA1-411E-B5D4-0A22F8C0CBBA}" destId="{708E8D76-6A52-4943-BBBE-76BABF2C5C06}" srcOrd="0" destOrd="0" presId="urn:microsoft.com/office/officeart/2005/8/layout/list1"/>
    <dgm:cxn modelId="{5FF9F553-F9E9-4B07-BEE9-B66AEA9D802D}" type="presParOf" srcId="{2F4D109D-1FA1-411E-B5D4-0A22F8C0CBBA}" destId="{EBD16CBF-8595-4BCB-8833-049D783D44EA}" srcOrd="1" destOrd="0" presId="urn:microsoft.com/office/officeart/2005/8/layout/list1"/>
    <dgm:cxn modelId="{C43892DB-0BB1-4424-8DEB-6DA5BBE5D8D1}" type="presParOf" srcId="{E7519B84-331C-49D0-969D-B45918348470}" destId="{F3251EE6-7767-454A-BA64-00344661074F}" srcOrd="1" destOrd="0" presId="urn:microsoft.com/office/officeart/2005/8/layout/list1"/>
    <dgm:cxn modelId="{94867300-F670-40B1-83A6-F4BAE345C200}" type="presParOf" srcId="{E7519B84-331C-49D0-969D-B45918348470}" destId="{BBBEE11B-E1B8-4C58-B86F-0B7AFFD5C364}" srcOrd="2" destOrd="0" presId="urn:microsoft.com/office/officeart/2005/8/layout/list1"/>
    <dgm:cxn modelId="{9C2D5721-B9CA-48B2-B28D-D12FCDAC8A59}" type="presParOf" srcId="{E7519B84-331C-49D0-969D-B45918348470}" destId="{9329C4FD-40B6-4ECD-ABD4-64CD5DAFCF87}" srcOrd="3" destOrd="0" presId="urn:microsoft.com/office/officeart/2005/8/layout/list1"/>
    <dgm:cxn modelId="{C1CC86DB-951F-4344-994F-13A0BEDAB04E}" type="presParOf" srcId="{E7519B84-331C-49D0-969D-B45918348470}" destId="{879DC0E8-4E66-4290-8FEC-06A66A4B3E29}" srcOrd="4" destOrd="0" presId="urn:microsoft.com/office/officeart/2005/8/layout/list1"/>
    <dgm:cxn modelId="{A03F2C45-2BB3-44FE-8DFE-DA315EF6A436}" type="presParOf" srcId="{879DC0E8-4E66-4290-8FEC-06A66A4B3E29}" destId="{84AAF87E-1B41-4471-8D45-B24450B54C2E}" srcOrd="0" destOrd="0" presId="urn:microsoft.com/office/officeart/2005/8/layout/list1"/>
    <dgm:cxn modelId="{575A2A60-3116-4290-8258-F4F18A75D29F}" type="presParOf" srcId="{879DC0E8-4E66-4290-8FEC-06A66A4B3E29}" destId="{DBC3193D-2E99-41F6-8389-7C19017CA2FC}" srcOrd="1" destOrd="0" presId="urn:microsoft.com/office/officeart/2005/8/layout/list1"/>
    <dgm:cxn modelId="{2B4272DE-3328-4AEB-A27B-7E2E767D69A6}" type="presParOf" srcId="{E7519B84-331C-49D0-969D-B45918348470}" destId="{3E0C4645-148F-4DAD-902A-BA3112F3CD21}" srcOrd="5" destOrd="0" presId="urn:microsoft.com/office/officeart/2005/8/layout/list1"/>
    <dgm:cxn modelId="{682DBBB4-06F0-4078-B5F8-43BA4263B7BC}" type="presParOf" srcId="{E7519B84-331C-49D0-969D-B45918348470}" destId="{4A3A67DF-D5C8-4EB9-97EC-7C17FD18E003}" srcOrd="6" destOrd="0" presId="urn:microsoft.com/office/officeart/2005/8/layout/list1"/>
    <dgm:cxn modelId="{349F53B1-C318-4C3A-A2E4-6EF1A73ED0D7}" type="presParOf" srcId="{E7519B84-331C-49D0-969D-B45918348470}" destId="{049CC785-C571-4267-A567-E8F3DE79F647}" srcOrd="7" destOrd="0" presId="urn:microsoft.com/office/officeart/2005/8/layout/list1"/>
    <dgm:cxn modelId="{91F73388-34F9-4FE6-B8A6-3B9C256453C5}" type="presParOf" srcId="{E7519B84-331C-49D0-969D-B45918348470}" destId="{EB7FCA1D-95E8-4B5E-8AFF-BE2E19B8B282}" srcOrd="8" destOrd="0" presId="urn:microsoft.com/office/officeart/2005/8/layout/list1"/>
    <dgm:cxn modelId="{F71D0F5F-502C-42BA-8F61-7BC1518C54A6}" type="presParOf" srcId="{EB7FCA1D-95E8-4B5E-8AFF-BE2E19B8B282}" destId="{38EB9797-A5E9-4E81-BBD2-8CFA71D1D23E}" srcOrd="0" destOrd="0" presId="urn:microsoft.com/office/officeart/2005/8/layout/list1"/>
    <dgm:cxn modelId="{4E5B060F-BEA3-478F-ADAC-92F7335B834A}" type="presParOf" srcId="{EB7FCA1D-95E8-4B5E-8AFF-BE2E19B8B282}" destId="{78F819F8-D557-4FAB-8E10-E71C5B7C92B6}" srcOrd="1" destOrd="0" presId="urn:microsoft.com/office/officeart/2005/8/layout/list1"/>
    <dgm:cxn modelId="{4FB52CE5-21FD-4766-A52C-6C84A40446DC}" type="presParOf" srcId="{E7519B84-331C-49D0-969D-B45918348470}" destId="{A44858BE-3C5F-4F75-8610-E1CC107DADE1}" srcOrd="9" destOrd="0" presId="urn:microsoft.com/office/officeart/2005/8/layout/list1"/>
    <dgm:cxn modelId="{7EDE1988-5590-4B87-A451-723348154E2E}" type="presParOf" srcId="{E7519B84-331C-49D0-969D-B45918348470}" destId="{42193BF6-E06B-4D46-9E01-7955D8B08229}" srcOrd="10" destOrd="0" presId="urn:microsoft.com/office/officeart/2005/8/layout/list1"/>
    <dgm:cxn modelId="{593DA749-C315-4339-AF17-815496DBEDED}" type="presParOf" srcId="{E7519B84-331C-49D0-969D-B45918348470}" destId="{B549AB1C-280E-42AA-B426-1C6F61BDD1CC}" srcOrd="11" destOrd="0" presId="urn:microsoft.com/office/officeart/2005/8/layout/list1"/>
    <dgm:cxn modelId="{5FA3F78F-072D-43CD-9DDF-C96CA119D8BD}" type="presParOf" srcId="{E7519B84-331C-49D0-969D-B45918348470}" destId="{63F49BD4-984F-45EB-97FE-186BAE8393B7}" srcOrd="12" destOrd="0" presId="urn:microsoft.com/office/officeart/2005/8/layout/list1"/>
    <dgm:cxn modelId="{29654D8B-39DC-48F9-93FA-1C5E419EE29F}" type="presParOf" srcId="{63F49BD4-984F-45EB-97FE-186BAE8393B7}" destId="{DC0EFA07-23E9-41B0-A32E-0FF0C5B3CC90}" srcOrd="0" destOrd="0" presId="urn:microsoft.com/office/officeart/2005/8/layout/list1"/>
    <dgm:cxn modelId="{7FFAA01E-A559-4FD0-87E0-E04038ED155B}" type="presParOf" srcId="{63F49BD4-984F-45EB-97FE-186BAE8393B7}" destId="{566C20AA-5D07-4FB6-BA1E-04957AAD4E9C}" srcOrd="1" destOrd="0" presId="urn:microsoft.com/office/officeart/2005/8/layout/list1"/>
    <dgm:cxn modelId="{DFDDEB89-0FD8-4B31-8EFB-F59C180F18F9}" type="presParOf" srcId="{E7519B84-331C-49D0-969D-B45918348470}" destId="{41999C99-191C-43E8-8340-D3732CBC2EE6}" srcOrd="13" destOrd="0" presId="urn:microsoft.com/office/officeart/2005/8/layout/list1"/>
    <dgm:cxn modelId="{B98445DA-0426-4D3A-BE83-B8CA4DAFD87B}" type="presParOf" srcId="{E7519B84-331C-49D0-969D-B45918348470}" destId="{1B33A98A-5FEE-4B98-B6C8-08005BC2C92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CDC8CE-75ED-46E0-B78F-27F6CF508959}"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s-CR"/>
        </a:p>
      </dgm:t>
    </dgm:pt>
    <dgm:pt modelId="{536480F9-EC01-4810-AFA5-398B044A683A}">
      <dgm:prSet phldrT="[Texto]" custT="1"/>
      <dgm:spPr>
        <a:solidFill>
          <a:srgbClr val="002C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2000" dirty="0" smtClean="0"/>
            <a:t>Medir la capacidad de trazabilidad </a:t>
          </a:r>
          <a:endParaRPr lang="es-CR" sz="2000" dirty="0"/>
        </a:p>
      </dgm:t>
    </dgm:pt>
    <dgm:pt modelId="{0BB8C5F2-D1B7-4BD7-84DA-A2FAFA0FC951}" type="parTrans" cxnId="{79B30D04-1964-4322-9CCE-8A4DFA5710AD}">
      <dgm:prSet/>
      <dgm:spPr/>
      <dgm:t>
        <a:bodyPr/>
        <a:lstStyle/>
        <a:p>
          <a:endParaRPr lang="es-CR"/>
        </a:p>
      </dgm:t>
    </dgm:pt>
    <dgm:pt modelId="{F4A5FC56-D261-4AA9-ACA1-037CE4F03FFD}" type="sibTrans" cxnId="{79B30D04-1964-4322-9CCE-8A4DFA5710AD}">
      <dgm:prSet/>
      <dgm:spPr/>
      <dgm:t>
        <a:bodyPr/>
        <a:lstStyle/>
        <a:p>
          <a:endParaRPr lang="es-CR"/>
        </a:p>
      </dgm:t>
    </dgm:pt>
    <dgm:pt modelId="{ADFB6BE9-25A6-4F6B-A1C5-73F7E452574F}">
      <dgm:prSet phldrT="[Texto]"/>
      <dgm:spPr>
        <a:solidFill>
          <a:srgbClr val="002C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dirty="0" smtClean="0"/>
            <a:t>Abordar las principales regulaciones internacionales, estándares y requisitos comerciales</a:t>
          </a:r>
          <a:endParaRPr lang="es-CR" dirty="0"/>
        </a:p>
      </dgm:t>
    </dgm:pt>
    <dgm:pt modelId="{1F63AA2F-5A91-40E0-9CFD-A3788BB071C5}" type="parTrans" cxnId="{866D9D33-3E45-4913-854A-619EEE3FF170}">
      <dgm:prSet/>
      <dgm:spPr/>
      <dgm:t>
        <a:bodyPr/>
        <a:lstStyle/>
        <a:p>
          <a:endParaRPr lang="es-CR"/>
        </a:p>
      </dgm:t>
    </dgm:pt>
    <dgm:pt modelId="{09962D90-BFFD-4742-997D-167831330CAB}" type="sibTrans" cxnId="{866D9D33-3E45-4913-854A-619EEE3FF170}">
      <dgm:prSet/>
      <dgm:spPr/>
      <dgm:t>
        <a:bodyPr/>
        <a:lstStyle/>
        <a:p>
          <a:endParaRPr lang="es-CR"/>
        </a:p>
      </dgm:t>
    </dgm:pt>
    <dgm:pt modelId="{D2532C30-FA49-4297-97A8-210FEA185121}">
      <dgm:prSet phldrT="[Texto]"/>
      <dgm:spPr>
        <a:solidFill>
          <a:srgbClr val="002C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dirty="0" smtClean="0"/>
            <a:t>Recibir reconocimiento de un ente independiente internacional </a:t>
          </a:r>
          <a:endParaRPr lang="es-CR" dirty="0"/>
        </a:p>
      </dgm:t>
    </dgm:pt>
    <dgm:pt modelId="{91AE19EE-15A5-4188-A6BC-54D88C6450EF}" type="parTrans" cxnId="{080BD3E3-203B-4239-8BBD-4D430F0C2DF4}">
      <dgm:prSet/>
      <dgm:spPr/>
      <dgm:t>
        <a:bodyPr/>
        <a:lstStyle/>
        <a:p>
          <a:endParaRPr lang="es-CR"/>
        </a:p>
      </dgm:t>
    </dgm:pt>
    <dgm:pt modelId="{A635BE25-9F5F-46E8-8A46-33E01652FC1C}" type="sibTrans" cxnId="{080BD3E3-203B-4239-8BBD-4D430F0C2DF4}">
      <dgm:prSet/>
      <dgm:spPr/>
      <dgm:t>
        <a:bodyPr/>
        <a:lstStyle/>
        <a:p>
          <a:endParaRPr lang="es-CR"/>
        </a:p>
      </dgm:t>
    </dgm:pt>
    <dgm:pt modelId="{E7519B84-331C-49D0-969D-B45918348470}" type="pres">
      <dgm:prSet presAssocID="{04CDC8CE-75ED-46E0-B78F-27F6CF508959}" presName="linear" presStyleCnt="0">
        <dgm:presLayoutVars>
          <dgm:dir/>
          <dgm:animLvl val="lvl"/>
          <dgm:resizeHandles val="exact"/>
        </dgm:presLayoutVars>
      </dgm:prSet>
      <dgm:spPr/>
      <dgm:t>
        <a:bodyPr/>
        <a:lstStyle/>
        <a:p>
          <a:endParaRPr lang="es-CR"/>
        </a:p>
      </dgm:t>
    </dgm:pt>
    <dgm:pt modelId="{2F4D109D-1FA1-411E-B5D4-0A22F8C0CBBA}" type="pres">
      <dgm:prSet presAssocID="{536480F9-EC01-4810-AFA5-398B044A683A}" presName="parentLin" presStyleCnt="0"/>
      <dgm:spPr/>
    </dgm:pt>
    <dgm:pt modelId="{708E8D76-6A52-4943-BBBE-76BABF2C5C06}" type="pres">
      <dgm:prSet presAssocID="{536480F9-EC01-4810-AFA5-398B044A683A}" presName="parentLeftMargin" presStyleLbl="node1" presStyleIdx="0" presStyleCnt="3"/>
      <dgm:spPr/>
      <dgm:t>
        <a:bodyPr/>
        <a:lstStyle/>
        <a:p>
          <a:endParaRPr lang="es-CR"/>
        </a:p>
      </dgm:t>
    </dgm:pt>
    <dgm:pt modelId="{EBD16CBF-8595-4BCB-8833-049D783D44EA}" type="pres">
      <dgm:prSet presAssocID="{536480F9-EC01-4810-AFA5-398B044A683A}" presName="parentText" presStyleLbl="node1" presStyleIdx="0" presStyleCnt="3" custScaleX="135468" custLinFactNeighborX="-45676">
        <dgm:presLayoutVars>
          <dgm:chMax val="0"/>
          <dgm:bulletEnabled val="1"/>
        </dgm:presLayoutVars>
      </dgm:prSet>
      <dgm:spPr/>
      <dgm:t>
        <a:bodyPr/>
        <a:lstStyle/>
        <a:p>
          <a:endParaRPr lang="es-CR"/>
        </a:p>
      </dgm:t>
    </dgm:pt>
    <dgm:pt modelId="{F3251EE6-7767-454A-BA64-00344661074F}" type="pres">
      <dgm:prSet presAssocID="{536480F9-EC01-4810-AFA5-398B044A683A}" presName="negativeSpace" presStyleCnt="0"/>
      <dgm:spPr/>
    </dgm:pt>
    <dgm:pt modelId="{BBBEE11B-E1B8-4C58-B86F-0B7AFFD5C364}" type="pres">
      <dgm:prSet presAssocID="{536480F9-EC01-4810-AFA5-398B044A683A}" presName="childText" presStyleLbl="conFgAcc1" presStyleIdx="0" presStyleCnt="3">
        <dgm:presLayoutVars>
          <dgm:bulletEnabled val="1"/>
        </dgm:presLayoutVars>
      </dgm:prSet>
      <dgm:spPr/>
    </dgm:pt>
    <dgm:pt modelId="{9329C4FD-40B6-4ECD-ABD4-64CD5DAFCF87}" type="pres">
      <dgm:prSet presAssocID="{F4A5FC56-D261-4AA9-ACA1-037CE4F03FFD}" presName="spaceBetweenRectangles" presStyleCnt="0"/>
      <dgm:spPr/>
    </dgm:pt>
    <dgm:pt modelId="{879DC0E8-4E66-4290-8FEC-06A66A4B3E29}" type="pres">
      <dgm:prSet presAssocID="{ADFB6BE9-25A6-4F6B-A1C5-73F7E452574F}" presName="parentLin" presStyleCnt="0"/>
      <dgm:spPr/>
    </dgm:pt>
    <dgm:pt modelId="{84AAF87E-1B41-4471-8D45-B24450B54C2E}" type="pres">
      <dgm:prSet presAssocID="{ADFB6BE9-25A6-4F6B-A1C5-73F7E452574F}" presName="parentLeftMargin" presStyleLbl="node1" presStyleIdx="0" presStyleCnt="3"/>
      <dgm:spPr/>
      <dgm:t>
        <a:bodyPr/>
        <a:lstStyle/>
        <a:p>
          <a:endParaRPr lang="es-CR"/>
        </a:p>
      </dgm:t>
    </dgm:pt>
    <dgm:pt modelId="{DBC3193D-2E99-41F6-8389-7C19017CA2FC}" type="pres">
      <dgm:prSet presAssocID="{ADFB6BE9-25A6-4F6B-A1C5-73F7E452574F}" presName="parentText" presStyleLbl="node1" presStyleIdx="1" presStyleCnt="3" custScaleX="135371" custLinFactNeighborX="-36060">
        <dgm:presLayoutVars>
          <dgm:chMax val="0"/>
          <dgm:bulletEnabled val="1"/>
        </dgm:presLayoutVars>
      </dgm:prSet>
      <dgm:spPr/>
      <dgm:t>
        <a:bodyPr/>
        <a:lstStyle/>
        <a:p>
          <a:endParaRPr lang="es-CR"/>
        </a:p>
      </dgm:t>
    </dgm:pt>
    <dgm:pt modelId="{3E0C4645-148F-4DAD-902A-BA3112F3CD21}" type="pres">
      <dgm:prSet presAssocID="{ADFB6BE9-25A6-4F6B-A1C5-73F7E452574F}" presName="negativeSpace" presStyleCnt="0"/>
      <dgm:spPr/>
    </dgm:pt>
    <dgm:pt modelId="{4A3A67DF-D5C8-4EB9-97EC-7C17FD18E003}" type="pres">
      <dgm:prSet presAssocID="{ADFB6BE9-25A6-4F6B-A1C5-73F7E452574F}" presName="childText" presStyleLbl="conFgAcc1" presStyleIdx="1" presStyleCnt="3">
        <dgm:presLayoutVars>
          <dgm:bulletEnabled val="1"/>
        </dgm:presLayoutVars>
      </dgm:prSet>
      <dgm:spPr/>
    </dgm:pt>
    <dgm:pt modelId="{049CC785-C571-4267-A567-E8F3DE79F647}" type="pres">
      <dgm:prSet presAssocID="{09962D90-BFFD-4742-997D-167831330CAB}" presName="spaceBetweenRectangles" presStyleCnt="0"/>
      <dgm:spPr/>
    </dgm:pt>
    <dgm:pt modelId="{EB7FCA1D-95E8-4B5E-8AFF-BE2E19B8B282}" type="pres">
      <dgm:prSet presAssocID="{D2532C30-FA49-4297-97A8-210FEA185121}" presName="parentLin" presStyleCnt="0"/>
      <dgm:spPr/>
    </dgm:pt>
    <dgm:pt modelId="{38EB9797-A5E9-4E81-BBD2-8CFA71D1D23E}" type="pres">
      <dgm:prSet presAssocID="{D2532C30-FA49-4297-97A8-210FEA185121}" presName="parentLeftMargin" presStyleLbl="node1" presStyleIdx="1" presStyleCnt="3"/>
      <dgm:spPr/>
      <dgm:t>
        <a:bodyPr/>
        <a:lstStyle/>
        <a:p>
          <a:endParaRPr lang="es-CR"/>
        </a:p>
      </dgm:t>
    </dgm:pt>
    <dgm:pt modelId="{78F819F8-D557-4FAB-8E10-E71C5B7C92B6}" type="pres">
      <dgm:prSet presAssocID="{D2532C30-FA49-4297-97A8-210FEA185121}" presName="parentText" presStyleLbl="node1" presStyleIdx="2" presStyleCnt="3" custScaleX="142857" custLinFactNeighborX="-20200">
        <dgm:presLayoutVars>
          <dgm:chMax val="0"/>
          <dgm:bulletEnabled val="1"/>
        </dgm:presLayoutVars>
      </dgm:prSet>
      <dgm:spPr/>
      <dgm:t>
        <a:bodyPr/>
        <a:lstStyle/>
        <a:p>
          <a:endParaRPr lang="es-CR"/>
        </a:p>
      </dgm:t>
    </dgm:pt>
    <dgm:pt modelId="{A44858BE-3C5F-4F75-8610-E1CC107DADE1}" type="pres">
      <dgm:prSet presAssocID="{D2532C30-FA49-4297-97A8-210FEA185121}" presName="negativeSpace" presStyleCnt="0"/>
      <dgm:spPr/>
    </dgm:pt>
    <dgm:pt modelId="{42193BF6-E06B-4D46-9E01-7955D8B08229}" type="pres">
      <dgm:prSet presAssocID="{D2532C30-FA49-4297-97A8-210FEA185121}" presName="childText" presStyleLbl="conFgAcc1" presStyleIdx="2" presStyleCnt="3">
        <dgm:presLayoutVars>
          <dgm:bulletEnabled val="1"/>
        </dgm:presLayoutVars>
      </dgm:prSet>
      <dgm:spPr/>
    </dgm:pt>
  </dgm:ptLst>
  <dgm:cxnLst>
    <dgm:cxn modelId="{A7A6AE16-CCF1-463A-ACFE-19BADBD746F5}" type="presOf" srcId="{04CDC8CE-75ED-46E0-B78F-27F6CF508959}" destId="{E7519B84-331C-49D0-969D-B45918348470}" srcOrd="0" destOrd="0" presId="urn:microsoft.com/office/officeart/2005/8/layout/list1"/>
    <dgm:cxn modelId="{79B30D04-1964-4322-9CCE-8A4DFA5710AD}" srcId="{04CDC8CE-75ED-46E0-B78F-27F6CF508959}" destId="{536480F9-EC01-4810-AFA5-398B044A683A}" srcOrd="0" destOrd="0" parTransId="{0BB8C5F2-D1B7-4BD7-84DA-A2FAFA0FC951}" sibTransId="{F4A5FC56-D261-4AA9-ACA1-037CE4F03FFD}"/>
    <dgm:cxn modelId="{46848751-B045-48F2-843B-51E4F8EAFE57}" type="presOf" srcId="{ADFB6BE9-25A6-4F6B-A1C5-73F7E452574F}" destId="{DBC3193D-2E99-41F6-8389-7C19017CA2FC}" srcOrd="1" destOrd="0" presId="urn:microsoft.com/office/officeart/2005/8/layout/list1"/>
    <dgm:cxn modelId="{F821ED37-3C4B-4A62-8AFA-D26D9EB29537}" type="presOf" srcId="{D2532C30-FA49-4297-97A8-210FEA185121}" destId="{38EB9797-A5E9-4E81-BBD2-8CFA71D1D23E}" srcOrd="0" destOrd="0" presId="urn:microsoft.com/office/officeart/2005/8/layout/list1"/>
    <dgm:cxn modelId="{04CBB1BC-1E15-4E8D-9F7F-41989B75745F}" type="presOf" srcId="{D2532C30-FA49-4297-97A8-210FEA185121}" destId="{78F819F8-D557-4FAB-8E10-E71C5B7C92B6}" srcOrd="1" destOrd="0" presId="urn:microsoft.com/office/officeart/2005/8/layout/list1"/>
    <dgm:cxn modelId="{924053FC-4C0E-4295-BC29-234F32BDE8C9}" type="presOf" srcId="{536480F9-EC01-4810-AFA5-398B044A683A}" destId="{EBD16CBF-8595-4BCB-8833-049D783D44EA}" srcOrd="1" destOrd="0" presId="urn:microsoft.com/office/officeart/2005/8/layout/list1"/>
    <dgm:cxn modelId="{74A35102-D3F6-4642-95A8-844E2834C572}" type="presOf" srcId="{536480F9-EC01-4810-AFA5-398B044A683A}" destId="{708E8D76-6A52-4943-BBBE-76BABF2C5C06}" srcOrd="0" destOrd="0" presId="urn:microsoft.com/office/officeart/2005/8/layout/list1"/>
    <dgm:cxn modelId="{866D9D33-3E45-4913-854A-619EEE3FF170}" srcId="{04CDC8CE-75ED-46E0-B78F-27F6CF508959}" destId="{ADFB6BE9-25A6-4F6B-A1C5-73F7E452574F}" srcOrd="1" destOrd="0" parTransId="{1F63AA2F-5A91-40E0-9CFD-A3788BB071C5}" sibTransId="{09962D90-BFFD-4742-997D-167831330CAB}"/>
    <dgm:cxn modelId="{080BD3E3-203B-4239-8BBD-4D430F0C2DF4}" srcId="{04CDC8CE-75ED-46E0-B78F-27F6CF508959}" destId="{D2532C30-FA49-4297-97A8-210FEA185121}" srcOrd="2" destOrd="0" parTransId="{91AE19EE-15A5-4188-A6BC-54D88C6450EF}" sibTransId="{A635BE25-9F5F-46E8-8A46-33E01652FC1C}"/>
    <dgm:cxn modelId="{B53AB8F6-4AE4-45CE-A875-B48B85BDEDF8}" type="presOf" srcId="{ADFB6BE9-25A6-4F6B-A1C5-73F7E452574F}" destId="{84AAF87E-1B41-4471-8D45-B24450B54C2E}" srcOrd="0" destOrd="0" presId="urn:microsoft.com/office/officeart/2005/8/layout/list1"/>
    <dgm:cxn modelId="{9C2255C5-26C9-4596-A1D9-2F195E953C8E}" type="presParOf" srcId="{E7519B84-331C-49D0-969D-B45918348470}" destId="{2F4D109D-1FA1-411E-B5D4-0A22F8C0CBBA}" srcOrd="0" destOrd="0" presId="urn:microsoft.com/office/officeart/2005/8/layout/list1"/>
    <dgm:cxn modelId="{3A50A79F-B0D2-4991-9674-98F00B6D5051}" type="presParOf" srcId="{2F4D109D-1FA1-411E-B5D4-0A22F8C0CBBA}" destId="{708E8D76-6A52-4943-BBBE-76BABF2C5C06}" srcOrd="0" destOrd="0" presId="urn:microsoft.com/office/officeart/2005/8/layout/list1"/>
    <dgm:cxn modelId="{081A56FB-3459-4669-91FC-85DAF462CB30}" type="presParOf" srcId="{2F4D109D-1FA1-411E-B5D4-0A22F8C0CBBA}" destId="{EBD16CBF-8595-4BCB-8833-049D783D44EA}" srcOrd="1" destOrd="0" presId="urn:microsoft.com/office/officeart/2005/8/layout/list1"/>
    <dgm:cxn modelId="{D80B3FF6-CA8A-4C5C-8B76-3F76ACA356BB}" type="presParOf" srcId="{E7519B84-331C-49D0-969D-B45918348470}" destId="{F3251EE6-7767-454A-BA64-00344661074F}" srcOrd="1" destOrd="0" presId="urn:microsoft.com/office/officeart/2005/8/layout/list1"/>
    <dgm:cxn modelId="{863FB45F-D7B8-4601-BAF5-84DB90EFF284}" type="presParOf" srcId="{E7519B84-331C-49D0-969D-B45918348470}" destId="{BBBEE11B-E1B8-4C58-B86F-0B7AFFD5C364}" srcOrd="2" destOrd="0" presId="urn:microsoft.com/office/officeart/2005/8/layout/list1"/>
    <dgm:cxn modelId="{5B51442A-022E-44EA-BCBE-9BA93D3F8A8A}" type="presParOf" srcId="{E7519B84-331C-49D0-969D-B45918348470}" destId="{9329C4FD-40B6-4ECD-ABD4-64CD5DAFCF87}" srcOrd="3" destOrd="0" presId="urn:microsoft.com/office/officeart/2005/8/layout/list1"/>
    <dgm:cxn modelId="{464F24E6-5037-4F19-BCD1-3807699D2DA6}" type="presParOf" srcId="{E7519B84-331C-49D0-969D-B45918348470}" destId="{879DC0E8-4E66-4290-8FEC-06A66A4B3E29}" srcOrd="4" destOrd="0" presId="urn:microsoft.com/office/officeart/2005/8/layout/list1"/>
    <dgm:cxn modelId="{DEC91C08-DB2C-4E59-961E-D31C367CCDD9}" type="presParOf" srcId="{879DC0E8-4E66-4290-8FEC-06A66A4B3E29}" destId="{84AAF87E-1B41-4471-8D45-B24450B54C2E}" srcOrd="0" destOrd="0" presId="urn:microsoft.com/office/officeart/2005/8/layout/list1"/>
    <dgm:cxn modelId="{72090C82-D867-4B30-8168-BBB824460BA8}" type="presParOf" srcId="{879DC0E8-4E66-4290-8FEC-06A66A4B3E29}" destId="{DBC3193D-2E99-41F6-8389-7C19017CA2FC}" srcOrd="1" destOrd="0" presId="urn:microsoft.com/office/officeart/2005/8/layout/list1"/>
    <dgm:cxn modelId="{24166799-0DC6-4BD7-9482-83A589E2FAF9}" type="presParOf" srcId="{E7519B84-331C-49D0-969D-B45918348470}" destId="{3E0C4645-148F-4DAD-902A-BA3112F3CD21}" srcOrd="5" destOrd="0" presId="urn:microsoft.com/office/officeart/2005/8/layout/list1"/>
    <dgm:cxn modelId="{B4960E5B-9774-42BC-9732-E25186789FB5}" type="presParOf" srcId="{E7519B84-331C-49D0-969D-B45918348470}" destId="{4A3A67DF-D5C8-4EB9-97EC-7C17FD18E003}" srcOrd="6" destOrd="0" presId="urn:microsoft.com/office/officeart/2005/8/layout/list1"/>
    <dgm:cxn modelId="{7205F4D1-705F-4C6E-B373-E5B1F35084E9}" type="presParOf" srcId="{E7519B84-331C-49D0-969D-B45918348470}" destId="{049CC785-C571-4267-A567-E8F3DE79F647}" srcOrd="7" destOrd="0" presId="urn:microsoft.com/office/officeart/2005/8/layout/list1"/>
    <dgm:cxn modelId="{96EA017B-454F-4201-8F59-E53DFD295B07}" type="presParOf" srcId="{E7519B84-331C-49D0-969D-B45918348470}" destId="{EB7FCA1D-95E8-4B5E-8AFF-BE2E19B8B282}" srcOrd="8" destOrd="0" presId="urn:microsoft.com/office/officeart/2005/8/layout/list1"/>
    <dgm:cxn modelId="{DB49F370-201D-465B-A875-6237FBD89F1F}" type="presParOf" srcId="{EB7FCA1D-95E8-4B5E-8AFF-BE2E19B8B282}" destId="{38EB9797-A5E9-4E81-BBD2-8CFA71D1D23E}" srcOrd="0" destOrd="0" presId="urn:microsoft.com/office/officeart/2005/8/layout/list1"/>
    <dgm:cxn modelId="{A93F2DD4-D83B-45DC-8F10-44051FE32415}" type="presParOf" srcId="{EB7FCA1D-95E8-4B5E-8AFF-BE2E19B8B282}" destId="{78F819F8-D557-4FAB-8E10-E71C5B7C92B6}" srcOrd="1" destOrd="0" presId="urn:microsoft.com/office/officeart/2005/8/layout/list1"/>
    <dgm:cxn modelId="{4561EA09-5818-4784-B727-21B1554D85B6}" type="presParOf" srcId="{E7519B84-331C-49D0-969D-B45918348470}" destId="{A44858BE-3C5F-4F75-8610-E1CC107DADE1}" srcOrd="9" destOrd="0" presId="urn:microsoft.com/office/officeart/2005/8/layout/list1"/>
    <dgm:cxn modelId="{74B2EE17-A936-4B94-9E3A-0D86124FE2FA}" type="presParOf" srcId="{E7519B84-331C-49D0-969D-B45918348470}" destId="{42193BF6-E06B-4D46-9E01-7955D8B08229}"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defRPr>
            </a:lvl1pPr>
          </a:lstStyle>
          <a:p>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defRPr>
            </a:lvl1pPr>
          </a:lstStyle>
          <a:p>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CD6516E5-5FCF-A648-8228-233C7682E38B}" type="slidenum">
              <a:rPr lang="en-US"/>
              <a:pPr/>
              <a:t>‹Nº›</a:t>
            </a:fld>
            <a:endParaRPr lang="en-US"/>
          </a:p>
        </p:txBody>
      </p:sp>
    </p:spTree>
    <p:extLst>
      <p:ext uri="{BB962C8B-B14F-4D97-AF65-F5344CB8AC3E}">
        <p14:creationId xmlns:p14="http://schemas.microsoft.com/office/powerpoint/2010/main" xmlns="" val="4158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03FE56FD-A1E8-7F43-A683-214ABA9E8A97}" type="slidenum">
              <a:rPr lang="en-US"/>
              <a:pPr/>
              <a:t>‹Nº›</a:t>
            </a:fld>
            <a:endParaRPr lang="en-US"/>
          </a:p>
        </p:txBody>
      </p:sp>
    </p:spTree>
    <p:extLst>
      <p:ext uri="{BB962C8B-B14F-4D97-AF65-F5344CB8AC3E}">
        <p14:creationId xmlns:p14="http://schemas.microsoft.com/office/powerpoint/2010/main" xmlns="" val="27401136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6" charset="0"/>
        <a:ea typeface="+mn-ea"/>
        <a:cs typeface="+mn-cs"/>
      </a:defRPr>
    </a:lvl1pPr>
    <a:lvl2pPr marL="4572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7306C-C74C-744A-A81B-CCE3BFC30088}" type="slidenum">
              <a:rPr lang="en-US"/>
              <a:pPr/>
              <a:t>2</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40874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5113" indent="-265113">
              <a:spcBef>
                <a:spcPts val="1900"/>
              </a:spcBef>
              <a:buClr>
                <a:schemeClr val="accent2"/>
              </a:buClr>
              <a:tabLst>
                <a:tab pos="265113" algn="l"/>
              </a:tabLst>
            </a:pPr>
            <a:r>
              <a:rPr lang="en-US" sz="1200" dirty="0" smtClean="0"/>
              <a:t>Pilot phase (18) + training 30 MOs</a:t>
            </a:r>
          </a:p>
          <a:p>
            <a:pPr marL="265113" indent="-265113">
              <a:spcBef>
                <a:spcPts val="1900"/>
              </a:spcBef>
              <a:buClr>
                <a:schemeClr val="accent2"/>
              </a:buClr>
              <a:tabLst>
                <a:tab pos="265113" algn="l"/>
              </a:tabLst>
            </a:pPr>
            <a:r>
              <a:rPr lang="en-US" sz="1200" dirty="0" smtClean="0"/>
              <a:t>Complements GTS with a </a:t>
            </a:r>
            <a:r>
              <a:rPr lang="en-US" sz="1200" dirty="0" smtClean="0">
                <a:solidFill>
                  <a:schemeClr val="tx1"/>
                </a:solidFill>
              </a:rPr>
              <a:t>concrete service for implementation </a:t>
            </a:r>
            <a:r>
              <a:rPr lang="en-US" sz="1200" dirty="0" smtClean="0"/>
              <a:t>and enables companies to test and demonstrate correct implementation of the standard</a:t>
            </a:r>
            <a:endParaRPr lang="en-US" sz="1200" b="1" dirty="0" smtClean="0"/>
          </a:p>
          <a:p>
            <a:pPr marL="265113" indent="-265113">
              <a:spcBef>
                <a:spcPts val="1900"/>
              </a:spcBef>
              <a:buClr>
                <a:schemeClr val="accent2"/>
              </a:buClr>
              <a:tabLst>
                <a:tab pos="265113" algn="l"/>
              </a:tabLst>
            </a:pPr>
            <a:r>
              <a:rPr lang="en-GB" sz="1200" dirty="0" smtClean="0"/>
              <a:t>Allows MOs to deliver to organisations the proper guidance to solve their traceability gaps</a:t>
            </a:r>
          </a:p>
          <a:p>
            <a:pPr marL="265113" indent="-265113">
              <a:spcBef>
                <a:spcPts val="1900"/>
              </a:spcBef>
              <a:buClr>
                <a:schemeClr val="accent2"/>
              </a:buClr>
              <a:tabLst>
                <a:tab pos="265113" algn="l"/>
              </a:tabLst>
            </a:pPr>
            <a:r>
              <a:rPr lang="en-GB" sz="1200" dirty="0" smtClean="0"/>
              <a:t>Allow organisations to identify other GS1 standards that can help to improve their business</a:t>
            </a:r>
          </a:p>
          <a:p>
            <a:pPr marL="265113" indent="-265113">
              <a:spcBef>
                <a:spcPts val="1900"/>
              </a:spcBef>
              <a:buClr>
                <a:schemeClr val="accent2"/>
              </a:buClr>
              <a:tabLst>
                <a:tab pos="265113" algn="l"/>
              </a:tabLst>
            </a:pPr>
            <a:r>
              <a:rPr lang="en-US" sz="1200" dirty="0" smtClean="0"/>
              <a:t>GTC complements other food programs (e.g. </a:t>
            </a:r>
            <a:r>
              <a:rPr lang="en-US" sz="1200" dirty="0" err="1" smtClean="0"/>
              <a:t>GlobalGAP</a:t>
            </a:r>
            <a:r>
              <a:rPr lang="en-US" sz="1200" dirty="0" smtClean="0"/>
              <a:t>) since GTC addresses the inter-company information exchange</a:t>
            </a:r>
          </a:p>
          <a:p>
            <a:pPr marL="265113" indent="-265113">
              <a:spcBef>
                <a:spcPts val="1900"/>
              </a:spcBef>
              <a:buClr>
                <a:schemeClr val="accent2"/>
              </a:buClr>
              <a:tabLst>
                <a:tab pos="265113" algn="l"/>
              </a:tabLst>
            </a:pPr>
            <a:r>
              <a:rPr lang="en-US" sz="1200" dirty="0" smtClean="0"/>
              <a:t>The Global Traceability Standard (GTS) forms a basis for companies to improve their efficiencies and quality controls</a:t>
            </a:r>
          </a:p>
          <a:p>
            <a:endParaRPr lang="fr-BE" dirty="0"/>
          </a:p>
        </p:txBody>
      </p:sp>
      <p:sp>
        <p:nvSpPr>
          <p:cNvPr id="4" name="Slide Number Placeholder 3"/>
          <p:cNvSpPr>
            <a:spLocks noGrp="1"/>
          </p:cNvSpPr>
          <p:nvPr>
            <p:ph type="sldNum" sz="quarter" idx="10"/>
          </p:nvPr>
        </p:nvSpPr>
        <p:spPr/>
        <p:txBody>
          <a:bodyPr/>
          <a:lstStyle/>
          <a:p>
            <a:fld id="{2CF5EB15-63DD-4E4D-8AE8-C40FAF4F88FD}" type="slidenum">
              <a:rPr lang="fr-BE" smtClean="0"/>
              <a:pPr/>
              <a:t>13</a:t>
            </a:fld>
            <a:endParaRPr lang="fr-BE"/>
          </a:p>
        </p:txBody>
      </p:sp>
    </p:spTree>
    <p:extLst>
      <p:ext uri="{BB962C8B-B14F-4D97-AF65-F5344CB8AC3E}">
        <p14:creationId xmlns:p14="http://schemas.microsoft.com/office/powerpoint/2010/main" xmlns="" val="268487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smtClean="0">
                <a:latin typeface="Arial" panose="020B0604020202020204" pitchFamily="34" charset="0"/>
              </a:rPr>
              <a:t>Mover diapositiva a la idea anterior </a:t>
            </a:r>
          </a:p>
        </p:txBody>
      </p:sp>
      <p:sp>
        <p:nvSpPr>
          <p:cNvPr id="3686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6401B8-2A52-4A95-86D0-D0DD2194E767}" type="slidenum">
              <a:rPr lang="en-GB"/>
              <a:pPr>
                <a:spcBef>
                  <a:spcPct val="0"/>
                </a:spcBef>
              </a:pPr>
              <a:t>14</a:t>
            </a:fld>
            <a:endParaRPr lang="en-GB"/>
          </a:p>
        </p:txBody>
      </p:sp>
    </p:spTree>
    <p:extLst>
      <p:ext uri="{BB962C8B-B14F-4D97-AF65-F5344CB8AC3E}">
        <p14:creationId xmlns:p14="http://schemas.microsoft.com/office/powerpoint/2010/main" xmlns="" val="94157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s-ES" smtClean="0"/>
          </a:p>
        </p:txBody>
      </p:sp>
      <p:sp>
        <p:nvSpPr>
          <p:cNvPr id="33796"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a:defRPr sz="2400" b="1">
                <a:solidFill>
                  <a:schemeClr val="tx1"/>
                </a:solidFill>
                <a:latin typeface="Times" pitchFamily="18" charset="0"/>
              </a:defRPr>
            </a:lvl1pPr>
            <a:lvl2pPr marL="742950" indent="-285750" defTabSz="931863">
              <a:defRPr sz="2400" b="1">
                <a:solidFill>
                  <a:schemeClr val="tx1"/>
                </a:solidFill>
                <a:latin typeface="Times" pitchFamily="18" charset="0"/>
              </a:defRPr>
            </a:lvl2pPr>
            <a:lvl3pPr marL="1143000" indent="-228600" defTabSz="931863">
              <a:defRPr sz="2400" b="1">
                <a:solidFill>
                  <a:schemeClr val="tx1"/>
                </a:solidFill>
                <a:latin typeface="Times" pitchFamily="18" charset="0"/>
              </a:defRPr>
            </a:lvl3pPr>
            <a:lvl4pPr marL="1600200" indent="-228600" defTabSz="931863">
              <a:defRPr sz="2400" b="1">
                <a:solidFill>
                  <a:schemeClr val="tx1"/>
                </a:solidFill>
                <a:latin typeface="Times" pitchFamily="18" charset="0"/>
              </a:defRPr>
            </a:lvl4pPr>
            <a:lvl5pPr marL="2057400" indent="-228600" defTabSz="931863">
              <a:defRPr sz="2400" b="1">
                <a:solidFill>
                  <a:schemeClr val="tx1"/>
                </a:solidFill>
                <a:latin typeface="Times" pitchFamily="18" charset="0"/>
              </a:defRPr>
            </a:lvl5pPr>
            <a:lvl6pPr marL="2514600" indent="-228600" algn="ctr" defTabSz="931863" eaLnBrk="0" fontAlgn="base" hangingPunct="0">
              <a:spcBef>
                <a:spcPct val="0"/>
              </a:spcBef>
              <a:spcAft>
                <a:spcPct val="0"/>
              </a:spcAft>
              <a:defRPr sz="2400" b="1">
                <a:solidFill>
                  <a:schemeClr val="tx1"/>
                </a:solidFill>
                <a:latin typeface="Times" pitchFamily="18" charset="0"/>
              </a:defRPr>
            </a:lvl6pPr>
            <a:lvl7pPr marL="2971800" indent="-228600" algn="ctr" defTabSz="931863" eaLnBrk="0" fontAlgn="base" hangingPunct="0">
              <a:spcBef>
                <a:spcPct val="0"/>
              </a:spcBef>
              <a:spcAft>
                <a:spcPct val="0"/>
              </a:spcAft>
              <a:defRPr sz="2400" b="1">
                <a:solidFill>
                  <a:schemeClr val="tx1"/>
                </a:solidFill>
                <a:latin typeface="Times" pitchFamily="18" charset="0"/>
              </a:defRPr>
            </a:lvl7pPr>
            <a:lvl8pPr marL="3429000" indent="-228600" algn="ctr" defTabSz="931863" eaLnBrk="0" fontAlgn="base" hangingPunct="0">
              <a:spcBef>
                <a:spcPct val="0"/>
              </a:spcBef>
              <a:spcAft>
                <a:spcPct val="0"/>
              </a:spcAft>
              <a:defRPr sz="2400" b="1">
                <a:solidFill>
                  <a:schemeClr val="tx1"/>
                </a:solidFill>
                <a:latin typeface="Times" pitchFamily="18" charset="0"/>
              </a:defRPr>
            </a:lvl8pPr>
            <a:lvl9pPr marL="3886200" indent="-228600" algn="ctr" defTabSz="931863" eaLnBrk="0" fontAlgn="base" hangingPunct="0">
              <a:spcBef>
                <a:spcPct val="0"/>
              </a:spcBef>
              <a:spcAft>
                <a:spcPct val="0"/>
              </a:spcAft>
              <a:defRPr sz="2400" b="1">
                <a:solidFill>
                  <a:schemeClr val="tx1"/>
                </a:solidFill>
                <a:latin typeface="Times" pitchFamily="18" charset="0"/>
              </a:defRPr>
            </a:lvl9pPr>
          </a:lstStyle>
          <a:p>
            <a:pPr algn="r" eaLnBrk="0" hangingPunct="0">
              <a:spcBef>
                <a:spcPct val="0"/>
              </a:spcBef>
            </a:pPr>
            <a:fld id="{0939824E-0EF1-4149-9039-696FF33CB0E0}" type="slidenum">
              <a:rPr lang="en-US" sz="1200" smtClean="0">
                <a:solidFill>
                  <a:prstClr val="black"/>
                </a:solidFill>
              </a:rPr>
              <a:pPr algn="r" eaLnBrk="0" hangingPunct="0">
                <a:spcBef>
                  <a:spcPct val="0"/>
                </a:spcBef>
              </a:pPr>
              <a:t>15</a:t>
            </a:fld>
            <a:endParaRPr lang="en-US" sz="1200" smtClean="0">
              <a:solidFill>
                <a:prstClr val="black"/>
              </a:solidFill>
            </a:endParaRPr>
          </a:p>
        </p:txBody>
      </p:sp>
    </p:spTree>
    <p:extLst>
      <p:ext uri="{BB962C8B-B14F-4D97-AF65-F5344CB8AC3E}">
        <p14:creationId xmlns:p14="http://schemas.microsoft.com/office/powerpoint/2010/main" xmlns="" val="61239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800" b="1" baseline="-25000">
                <a:solidFill>
                  <a:schemeClr val="tx1"/>
                </a:solidFill>
                <a:latin typeface="Arial" charset="0"/>
              </a:defRPr>
            </a:lvl1pPr>
            <a:lvl2pPr marL="742950" indent="-285750">
              <a:defRPr sz="2800" b="1" baseline="-25000">
                <a:solidFill>
                  <a:schemeClr val="tx1"/>
                </a:solidFill>
                <a:latin typeface="Arial" charset="0"/>
              </a:defRPr>
            </a:lvl2pPr>
            <a:lvl3pPr marL="1143000" indent="-228600">
              <a:defRPr sz="2800" b="1" baseline="-25000">
                <a:solidFill>
                  <a:schemeClr val="tx1"/>
                </a:solidFill>
                <a:latin typeface="Arial" charset="0"/>
              </a:defRPr>
            </a:lvl3pPr>
            <a:lvl4pPr marL="1600200" indent="-228600">
              <a:defRPr sz="2800" b="1" baseline="-25000">
                <a:solidFill>
                  <a:schemeClr val="tx1"/>
                </a:solidFill>
                <a:latin typeface="Arial" charset="0"/>
              </a:defRPr>
            </a:lvl4pPr>
            <a:lvl5pPr marL="2057400" indent="-228600">
              <a:defRPr sz="2800" b="1" baseline="-25000">
                <a:solidFill>
                  <a:schemeClr val="tx1"/>
                </a:solidFill>
                <a:latin typeface="Arial" charset="0"/>
              </a:defRPr>
            </a:lvl5pPr>
            <a:lvl6pPr marL="2514600" indent="-228600" algn="ctr" eaLnBrk="0" fontAlgn="base" hangingPunct="0">
              <a:spcBef>
                <a:spcPct val="0"/>
              </a:spcBef>
              <a:spcAft>
                <a:spcPct val="0"/>
              </a:spcAft>
              <a:defRPr sz="2800" b="1" baseline="-25000">
                <a:solidFill>
                  <a:schemeClr val="tx1"/>
                </a:solidFill>
                <a:latin typeface="Arial" charset="0"/>
              </a:defRPr>
            </a:lvl6pPr>
            <a:lvl7pPr marL="2971800" indent="-228600" algn="ctr" eaLnBrk="0" fontAlgn="base" hangingPunct="0">
              <a:spcBef>
                <a:spcPct val="0"/>
              </a:spcBef>
              <a:spcAft>
                <a:spcPct val="0"/>
              </a:spcAft>
              <a:defRPr sz="2800" b="1" baseline="-25000">
                <a:solidFill>
                  <a:schemeClr val="tx1"/>
                </a:solidFill>
                <a:latin typeface="Arial" charset="0"/>
              </a:defRPr>
            </a:lvl7pPr>
            <a:lvl8pPr marL="3429000" indent="-228600" algn="ctr" eaLnBrk="0" fontAlgn="base" hangingPunct="0">
              <a:spcBef>
                <a:spcPct val="0"/>
              </a:spcBef>
              <a:spcAft>
                <a:spcPct val="0"/>
              </a:spcAft>
              <a:defRPr sz="2800" b="1" baseline="-25000">
                <a:solidFill>
                  <a:schemeClr val="tx1"/>
                </a:solidFill>
                <a:latin typeface="Arial" charset="0"/>
              </a:defRPr>
            </a:lvl8pPr>
            <a:lvl9pPr marL="3886200" indent="-228600" algn="ctr" eaLnBrk="0" fontAlgn="base" hangingPunct="0">
              <a:spcBef>
                <a:spcPct val="0"/>
              </a:spcBef>
              <a:spcAft>
                <a:spcPct val="0"/>
              </a:spcAft>
              <a:defRPr sz="2800" b="1" baseline="-25000">
                <a:solidFill>
                  <a:schemeClr val="tx1"/>
                </a:solidFill>
                <a:latin typeface="Arial" charset="0"/>
              </a:defRPr>
            </a:lvl9pPr>
          </a:lstStyle>
          <a:p>
            <a:pPr algn="r"/>
            <a:fld id="{F4E4E6F2-E3E2-4D7B-A958-4CC4216C81AC}" type="slidenum">
              <a:rPr lang="fr-FR" sz="1200" b="0" baseline="0"/>
              <a:pPr algn="r"/>
              <a:t>20</a:t>
            </a:fld>
            <a:endParaRPr lang="fr-FR" sz="1200" b="0" baseline="0"/>
          </a:p>
        </p:txBody>
      </p:sp>
      <p:sp>
        <p:nvSpPr>
          <p:cNvPr id="51203"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800" b="1" baseline="-25000">
                <a:solidFill>
                  <a:schemeClr val="tx1"/>
                </a:solidFill>
                <a:latin typeface="Arial" charset="0"/>
              </a:defRPr>
            </a:lvl1pPr>
            <a:lvl2pPr marL="742950" indent="-285750">
              <a:defRPr sz="2800" b="1" baseline="-25000">
                <a:solidFill>
                  <a:schemeClr val="tx1"/>
                </a:solidFill>
                <a:latin typeface="Arial" charset="0"/>
              </a:defRPr>
            </a:lvl2pPr>
            <a:lvl3pPr marL="1143000" indent="-228600">
              <a:defRPr sz="2800" b="1" baseline="-25000">
                <a:solidFill>
                  <a:schemeClr val="tx1"/>
                </a:solidFill>
                <a:latin typeface="Arial" charset="0"/>
              </a:defRPr>
            </a:lvl3pPr>
            <a:lvl4pPr marL="1600200" indent="-228600">
              <a:defRPr sz="2800" b="1" baseline="-25000">
                <a:solidFill>
                  <a:schemeClr val="tx1"/>
                </a:solidFill>
                <a:latin typeface="Arial" charset="0"/>
              </a:defRPr>
            </a:lvl4pPr>
            <a:lvl5pPr marL="2057400" indent="-228600">
              <a:defRPr sz="2800" b="1" baseline="-25000">
                <a:solidFill>
                  <a:schemeClr val="tx1"/>
                </a:solidFill>
                <a:latin typeface="Arial" charset="0"/>
              </a:defRPr>
            </a:lvl5pPr>
            <a:lvl6pPr marL="2514600" indent="-228600" algn="ctr" eaLnBrk="0" fontAlgn="base" hangingPunct="0">
              <a:spcBef>
                <a:spcPct val="0"/>
              </a:spcBef>
              <a:spcAft>
                <a:spcPct val="0"/>
              </a:spcAft>
              <a:defRPr sz="2800" b="1" baseline="-25000">
                <a:solidFill>
                  <a:schemeClr val="tx1"/>
                </a:solidFill>
                <a:latin typeface="Arial" charset="0"/>
              </a:defRPr>
            </a:lvl6pPr>
            <a:lvl7pPr marL="2971800" indent="-228600" algn="ctr" eaLnBrk="0" fontAlgn="base" hangingPunct="0">
              <a:spcBef>
                <a:spcPct val="0"/>
              </a:spcBef>
              <a:spcAft>
                <a:spcPct val="0"/>
              </a:spcAft>
              <a:defRPr sz="2800" b="1" baseline="-25000">
                <a:solidFill>
                  <a:schemeClr val="tx1"/>
                </a:solidFill>
                <a:latin typeface="Arial" charset="0"/>
              </a:defRPr>
            </a:lvl7pPr>
            <a:lvl8pPr marL="3429000" indent="-228600" algn="ctr" eaLnBrk="0" fontAlgn="base" hangingPunct="0">
              <a:spcBef>
                <a:spcPct val="0"/>
              </a:spcBef>
              <a:spcAft>
                <a:spcPct val="0"/>
              </a:spcAft>
              <a:defRPr sz="2800" b="1" baseline="-25000">
                <a:solidFill>
                  <a:schemeClr val="tx1"/>
                </a:solidFill>
                <a:latin typeface="Arial" charset="0"/>
              </a:defRPr>
            </a:lvl8pPr>
            <a:lvl9pPr marL="3886200" indent="-228600" algn="ctr" eaLnBrk="0" fontAlgn="base" hangingPunct="0">
              <a:spcBef>
                <a:spcPct val="0"/>
              </a:spcBef>
              <a:spcAft>
                <a:spcPct val="0"/>
              </a:spcAft>
              <a:defRPr sz="2800" b="1" baseline="-25000">
                <a:solidFill>
                  <a:schemeClr val="tx1"/>
                </a:solidFill>
                <a:latin typeface="Arial" charset="0"/>
              </a:defRPr>
            </a:lvl9pPr>
          </a:lstStyle>
          <a:p>
            <a:pPr algn="r" eaLnBrk="1" hangingPunct="1"/>
            <a:fld id="{469845B2-8676-4B0B-8151-1F7169AFE1B3}" type="slidenum">
              <a:rPr lang="en-GB" sz="1200" b="0" baseline="0"/>
              <a:pPr algn="r" eaLnBrk="1" hangingPunct="1"/>
              <a:t>20</a:t>
            </a:fld>
            <a:endParaRPr lang="en-GB" sz="1200" b="0" baseline="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CR" smtClean="0"/>
          </a:p>
        </p:txBody>
      </p:sp>
    </p:spTree>
    <p:extLst>
      <p:ext uri="{BB962C8B-B14F-4D97-AF65-F5344CB8AC3E}">
        <p14:creationId xmlns:p14="http://schemas.microsoft.com/office/powerpoint/2010/main" xmlns="" val="319897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Los beneficios pueden extenderse a todos</a:t>
            </a:r>
            <a:r>
              <a:rPr lang="es-MX" baseline="0" dirty="0" smtClean="0"/>
              <a:t> los socios de la cadena de abastecimiento incluidos usuarios finales o clientes , </a:t>
            </a:r>
            <a:r>
              <a:rPr lang="es-MX" baseline="0" dirty="0" err="1" smtClean="0"/>
              <a:t>provedores</a:t>
            </a:r>
            <a:r>
              <a:rPr lang="es-MX" baseline="0" dirty="0" smtClean="0"/>
              <a:t> y comercio internacional </a:t>
            </a:r>
            <a:endParaRPr lang="es-CR" dirty="0"/>
          </a:p>
        </p:txBody>
      </p:sp>
      <p:sp>
        <p:nvSpPr>
          <p:cNvPr id="4" name="3 Marcador de número de diapositiva"/>
          <p:cNvSpPr>
            <a:spLocks noGrp="1"/>
          </p:cNvSpPr>
          <p:nvPr>
            <p:ph type="sldNum" sz="quarter" idx="10"/>
          </p:nvPr>
        </p:nvSpPr>
        <p:spPr/>
        <p:txBody>
          <a:bodyPr/>
          <a:lstStyle/>
          <a:p>
            <a:fld id="{03FE56FD-A1E8-7F43-A683-214ABA9E8A97}" type="slidenum">
              <a:rPr lang="en-US" smtClean="0"/>
              <a:pPr/>
              <a:t>21</a:t>
            </a:fld>
            <a:endParaRPr lang="en-US"/>
          </a:p>
        </p:txBody>
      </p:sp>
    </p:spTree>
    <p:extLst>
      <p:ext uri="{BB962C8B-B14F-4D97-AF65-F5344CB8AC3E}">
        <p14:creationId xmlns:p14="http://schemas.microsoft.com/office/powerpoint/2010/main" xmlns="" val="589912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Los beneficios pueden extenderse a todos</a:t>
            </a:r>
            <a:r>
              <a:rPr lang="es-MX" baseline="0" dirty="0" smtClean="0"/>
              <a:t> los socios de la cadena de abastecimiento incluidos usuarios finales o clientes , </a:t>
            </a:r>
            <a:r>
              <a:rPr lang="es-MX" baseline="0" dirty="0" err="1" smtClean="0"/>
              <a:t>provedores</a:t>
            </a:r>
            <a:r>
              <a:rPr lang="es-MX" baseline="0" dirty="0" smtClean="0"/>
              <a:t> y comercio internacional </a:t>
            </a:r>
            <a:endParaRPr lang="es-CR" dirty="0"/>
          </a:p>
        </p:txBody>
      </p:sp>
      <p:sp>
        <p:nvSpPr>
          <p:cNvPr id="4" name="3 Marcador de número de diapositiva"/>
          <p:cNvSpPr>
            <a:spLocks noGrp="1"/>
          </p:cNvSpPr>
          <p:nvPr>
            <p:ph type="sldNum" sz="quarter" idx="10"/>
          </p:nvPr>
        </p:nvSpPr>
        <p:spPr/>
        <p:txBody>
          <a:bodyPr/>
          <a:lstStyle/>
          <a:p>
            <a:fld id="{03FE56FD-A1E8-7F43-A683-214ABA9E8A97}" type="slidenum">
              <a:rPr lang="en-US" smtClean="0"/>
              <a:pPr/>
              <a:t>22</a:t>
            </a:fld>
            <a:endParaRPr lang="en-US"/>
          </a:p>
        </p:txBody>
      </p:sp>
    </p:spTree>
    <p:extLst>
      <p:ext uri="{BB962C8B-B14F-4D97-AF65-F5344CB8AC3E}">
        <p14:creationId xmlns:p14="http://schemas.microsoft.com/office/powerpoint/2010/main" xmlns="" val="589912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13DC1-6CD1-5642-A007-49CAE318ECC4}" type="slidenum">
              <a:rPr lang="en-US"/>
              <a:pPr/>
              <a:t>23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30930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algn="ctr" eaLnBrk="0" fontAlgn="base" hangingPunct="0">
              <a:spcBef>
                <a:spcPct val="0"/>
              </a:spcBef>
              <a:spcAft>
                <a:spcPct val="0"/>
              </a:spcAft>
              <a:defRPr sz="2400" b="1">
                <a:solidFill>
                  <a:schemeClr val="tx1"/>
                </a:solidFill>
                <a:latin typeface="Times" pitchFamily="18" charset="0"/>
              </a:defRPr>
            </a:lvl6pPr>
            <a:lvl7pPr marL="2971800" indent="-228600" algn="ctr" eaLnBrk="0" fontAlgn="base" hangingPunct="0">
              <a:spcBef>
                <a:spcPct val="0"/>
              </a:spcBef>
              <a:spcAft>
                <a:spcPct val="0"/>
              </a:spcAft>
              <a:defRPr sz="2400" b="1">
                <a:solidFill>
                  <a:schemeClr val="tx1"/>
                </a:solidFill>
                <a:latin typeface="Times" pitchFamily="18" charset="0"/>
              </a:defRPr>
            </a:lvl7pPr>
            <a:lvl8pPr marL="3429000" indent="-228600" algn="ctr" eaLnBrk="0" fontAlgn="base" hangingPunct="0">
              <a:spcBef>
                <a:spcPct val="0"/>
              </a:spcBef>
              <a:spcAft>
                <a:spcPct val="0"/>
              </a:spcAft>
              <a:defRPr sz="2400" b="1">
                <a:solidFill>
                  <a:schemeClr val="tx1"/>
                </a:solidFill>
                <a:latin typeface="Times" pitchFamily="18" charset="0"/>
              </a:defRPr>
            </a:lvl8pPr>
            <a:lvl9pPr marL="3886200" indent="-228600" algn="ctr" eaLnBrk="0" fontAlgn="base" hangingPunct="0">
              <a:spcBef>
                <a:spcPct val="0"/>
              </a:spcBef>
              <a:spcAft>
                <a:spcPct val="0"/>
              </a:spcAft>
              <a:defRPr sz="2400" b="1">
                <a:solidFill>
                  <a:schemeClr val="tx1"/>
                </a:solidFill>
                <a:latin typeface="Times" pitchFamily="18" charset="0"/>
              </a:defRPr>
            </a:lvl9pPr>
          </a:lstStyle>
          <a:p>
            <a:pPr algn="r"/>
            <a:fld id="{F4ECFA01-AB57-423B-B9BF-2E65AD482E77}" type="slidenum">
              <a:rPr lang="en-US" sz="1200"/>
              <a:pPr algn="r"/>
              <a:t>24</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85800" y="4342464"/>
            <a:ext cx="5486400" cy="4116049"/>
          </a:xfrm>
          <a:noFill/>
        </p:spPr>
        <p:txBody>
          <a:bodyPr/>
          <a:lstStyle/>
          <a:p>
            <a:pPr eaLnBrk="1" hangingPunct="1"/>
            <a:endParaRPr lang="es-ES" smtClean="0"/>
          </a:p>
        </p:txBody>
      </p:sp>
    </p:spTree>
    <p:extLst>
      <p:ext uri="{BB962C8B-B14F-4D97-AF65-F5344CB8AC3E}">
        <p14:creationId xmlns:p14="http://schemas.microsoft.com/office/powerpoint/2010/main" xmlns="" val="6428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09CAB-4FB3-45D3-9B8B-CF6922F8A1D1}" type="slidenum">
              <a:rPr lang="fr-FR"/>
              <a:pPr/>
              <a:t>25</a:t>
            </a:fld>
            <a:endParaRPr lang="fr-F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247319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En</a:t>
            </a:r>
            <a:r>
              <a:rPr lang="es-MX" baseline="0" dirty="0" smtClean="0"/>
              <a:t> un mercado globalizado , no basta con tener sistemas de trazabilidad internos que sean eficientes para lograr  100% de efectividad en los objetivos planteados se debe involucrar a los diferentes actores de la cadena de abastecimiento. </a:t>
            </a:r>
            <a:endParaRPr lang="es-CR" dirty="0"/>
          </a:p>
        </p:txBody>
      </p:sp>
      <p:sp>
        <p:nvSpPr>
          <p:cNvPr id="4" name="3 Marcador de número de diapositiva"/>
          <p:cNvSpPr>
            <a:spLocks noGrp="1"/>
          </p:cNvSpPr>
          <p:nvPr>
            <p:ph type="sldNum" sz="quarter" idx="10"/>
          </p:nvPr>
        </p:nvSpPr>
        <p:spPr/>
        <p:txBody>
          <a:bodyPr/>
          <a:lstStyle/>
          <a:p>
            <a:pPr>
              <a:defRPr/>
            </a:pPr>
            <a:fld id="{9C99BFC8-FC22-43F4-8089-7E4B9F385D95}" type="slidenum">
              <a:rPr lang="fr-FR" smtClean="0"/>
              <a:pPr>
                <a:defRPr/>
              </a:pPr>
              <a:t>28</a:t>
            </a:fld>
            <a:endParaRPr lang="fr-FR"/>
          </a:p>
        </p:txBody>
      </p:sp>
    </p:spTree>
    <p:extLst>
      <p:ext uri="{BB962C8B-B14F-4D97-AF65-F5344CB8AC3E}">
        <p14:creationId xmlns:p14="http://schemas.microsoft.com/office/powerpoint/2010/main" xmlns="" val="166176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s-C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73167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C0BBB3-DC2E-4E21-8ED5-CCCA6F7DCFD9}" type="slidenum">
              <a:rPr lang="fr-FR"/>
              <a:pPr>
                <a:spcBef>
                  <a:spcPct val="0"/>
                </a:spcBef>
              </a:pPr>
              <a:t>29</a:t>
            </a:fld>
            <a:endParaRPr 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r>
              <a:rPr lang="es-CL" smtClean="0">
                <a:latin typeface="Arial" panose="020B0604020202020204" pitchFamily="34" charset="0"/>
              </a:rPr>
              <a:t>* Animaciones </a:t>
            </a:r>
          </a:p>
          <a:p>
            <a:pPr marL="231775" indent="-231775"/>
            <a:r>
              <a:rPr lang="es-CL" smtClean="0">
                <a:latin typeface="Arial" panose="020B0604020202020204" pitchFamily="34" charset="0"/>
              </a:rPr>
              <a:t>Para lograr la trazabilidad a lo largo de la cadena de abastecimiento, todos los socios comerciales deben poseer trazabilidad </a:t>
            </a:r>
            <a:r>
              <a:rPr lang="es-CL" b="1" u="sng" smtClean="0">
                <a:latin typeface="Arial" panose="020B0604020202020204" pitchFamily="34" charset="0"/>
              </a:rPr>
              <a:t>interna</a:t>
            </a:r>
            <a:r>
              <a:rPr lang="es-CL" smtClean="0">
                <a:latin typeface="Arial" panose="020B0604020202020204" pitchFamily="34" charset="0"/>
              </a:rPr>
              <a:t> y </a:t>
            </a:r>
            <a:r>
              <a:rPr lang="es-CL" b="1" u="sng" smtClean="0">
                <a:latin typeface="Arial" panose="020B0604020202020204" pitchFamily="34" charset="0"/>
              </a:rPr>
              <a:t>externa</a:t>
            </a:r>
            <a:r>
              <a:rPr lang="es-CL" smtClean="0">
                <a:latin typeface="Arial" panose="020B0604020202020204" pitchFamily="34" charset="0"/>
              </a:rPr>
              <a:t>. La gestión de la trazabilidad en la cadena involucra la asociación del </a:t>
            </a:r>
            <a:r>
              <a:rPr lang="es-CL" b="1" u="sng" smtClean="0">
                <a:latin typeface="Arial" panose="020B0604020202020204" pitchFamily="34" charset="0"/>
              </a:rPr>
              <a:t>flujo de información</a:t>
            </a:r>
            <a:r>
              <a:rPr lang="es-CL" smtClean="0">
                <a:latin typeface="Arial" panose="020B0604020202020204" pitchFamily="34" charset="0"/>
              </a:rPr>
              <a:t> con el </a:t>
            </a:r>
            <a:r>
              <a:rPr lang="es-CL" b="1" u="sng" smtClean="0">
                <a:latin typeface="Arial" panose="020B0604020202020204" pitchFamily="34" charset="0"/>
              </a:rPr>
              <a:t>flujo físico</a:t>
            </a:r>
            <a:r>
              <a:rPr lang="es-CL" smtClean="0">
                <a:latin typeface="Arial" panose="020B0604020202020204" pitchFamily="34" charset="0"/>
              </a:rPr>
              <a:t> de cada artículo trazable. </a:t>
            </a:r>
          </a:p>
          <a:p>
            <a:pPr marL="231775" indent="-231775"/>
            <a:r>
              <a:rPr lang="es-CL" smtClean="0">
                <a:latin typeface="Arial" panose="020B0604020202020204" pitchFamily="34" charset="0"/>
              </a:rPr>
              <a:t>Cada </a:t>
            </a:r>
            <a:r>
              <a:rPr lang="es-CL" b="1" u="sng" smtClean="0">
                <a:latin typeface="Arial" panose="020B0604020202020204" pitchFamily="34" charset="0"/>
              </a:rPr>
              <a:t>actor</a:t>
            </a:r>
            <a:r>
              <a:rPr lang="es-CL" smtClean="0">
                <a:latin typeface="Arial" panose="020B0604020202020204" pitchFamily="34" charset="0"/>
              </a:rPr>
              <a:t> puede desempeñar diferentes </a:t>
            </a:r>
            <a:r>
              <a:rPr lang="es-CL" b="1" u="sng" smtClean="0">
                <a:latin typeface="Arial" panose="020B0604020202020204" pitchFamily="34" charset="0"/>
              </a:rPr>
              <a:t>roles</a:t>
            </a:r>
            <a:r>
              <a:rPr lang="es-CL" smtClean="0">
                <a:latin typeface="Arial" panose="020B0604020202020204" pitchFamily="34" charset="0"/>
              </a:rPr>
              <a:t> dentro de la cadena.</a:t>
            </a:r>
            <a:endParaRPr lang="en-US" smtClean="0">
              <a:latin typeface="Arial" panose="020B0604020202020204" pitchFamily="34" charset="0"/>
            </a:endParaRPr>
          </a:p>
        </p:txBody>
      </p:sp>
    </p:spTree>
    <p:extLst>
      <p:ext uri="{BB962C8B-B14F-4D97-AF65-F5344CB8AC3E}">
        <p14:creationId xmlns:p14="http://schemas.microsoft.com/office/powerpoint/2010/main" xmlns="" val="289678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b="1">
                <a:solidFill>
                  <a:schemeClr val="tx1"/>
                </a:solidFill>
                <a:latin typeface="Arial" charset="0"/>
              </a:defRPr>
            </a:lvl1pPr>
            <a:lvl2pPr marL="742950" indent="-285750">
              <a:defRPr sz="2600" b="1">
                <a:solidFill>
                  <a:schemeClr val="tx1"/>
                </a:solidFill>
                <a:latin typeface="Arial" charset="0"/>
              </a:defRPr>
            </a:lvl2pPr>
            <a:lvl3pPr marL="1143000" indent="-228600">
              <a:defRPr sz="2600" b="1">
                <a:solidFill>
                  <a:schemeClr val="tx1"/>
                </a:solidFill>
                <a:latin typeface="Arial" charset="0"/>
              </a:defRPr>
            </a:lvl3pPr>
            <a:lvl4pPr marL="1600200" indent="-228600">
              <a:defRPr sz="2600" b="1">
                <a:solidFill>
                  <a:schemeClr val="tx1"/>
                </a:solidFill>
                <a:latin typeface="Arial" charset="0"/>
              </a:defRPr>
            </a:lvl4pPr>
            <a:lvl5pPr marL="2057400" indent="-22860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fld id="{433E8F48-C39E-440E-A4B6-BC7AD6D66473}" type="slidenum">
              <a:rPr lang="es-CR" sz="1200" b="0" smtClean="0"/>
              <a:pPr/>
              <a:t>30</a:t>
            </a:fld>
            <a:endParaRPr lang="es-CR" sz="1200"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dirty="0" smtClean="0"/>
          </a:p>
        </p:txBody>
      </p:sp>
    </p:spTree>
    <p:extLst>
      <p:ext uri="{BB962C8B-B14F-4D97-AF65-F5344CB8AC3E}">
        <p14:creationId xmlns:p14="http://schemas.microsoft.com/office/powerpoint/2010/main" xmlns="" val="160606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es-MX" smtClean="0">
                <a:latin typeface="Arial" panose="020B0604020202020204" pitchFamily="34" charset="0"/>
              </a:rPr>
              <a:t>Imágenes que ejemplifiquen cada uno de lo que se identifica </a:t>
            </a:r>
          </a:p>
          <a:p>
            <a:pPr marL="171450" indent="-171450">
              <a:buFontTx/>
              <a:buChar char="•"/>
            </a:pPr>
            <a:r>
              <a:rPr lang="es-MX" smtClean="0">
                <a:latin typeface="Arial" panose="020B0604020202020204" pitchFamily="34" charset="0"/>
              </a:rPr>
              <a:t>Pedigree entre parentesis </a:t>
            </a:r>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F7A21A-82C7-4BEF-AC56-DC99588BC71C}" type="slidenum">
              <a:rPr lang="en-GB"/>
              <a:pPr>
                <a:spcBef>
                  <a:spcPct val="0"/>
                </a:spcBef>
              </a:pPr>
              <a:t>31</a:t>
            </a:fld>
            <a:endParaRPr lang="en-GB"/>
          </a:p>
        </p:txBody>
      </p:sp>
    </p:spTree>
    <p:extLst>
      <p:ext uri="{BB962C8B-B14F-4D97-AF65-F5344CB8AC3E}">
        <p14:creationId xmlns:p14="http://schemas.microsoft.com/office/powerpoint/2010/main" xmlns="" val="3858233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a:ln/>
        </p:spPr>
      </p:sp>
      <p:sp>
        <p:nvSpPr>
          <p:cNvPr id="6758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es-MX" smtClean="0">
                <a:latin typeface="Arial" panose="020B0604020202020204" pitchFamily="34" charset="0"/>
              </a:rPr>
              <a:t>Animaciones </a:t>
            </a:r>
          </a:p>
          <a:p>
            <a:pPr marL="171450" indent="-171450">
              <a:buFontTx/>
              <a:buChar char="•"/>
            </a:pPr>
            <a:r>
              <a:rPr lang="es-MX" smtClean="0">
                <a:latin typeface="Arial" panose="020B0604020202020204" pitchFamily="34" charset="0"/>
              </a:rPr>
              <a:t>Volar al proveedor de empaques como identificador </a:t>
            </a:r>
          </a:p>
          <a:p>
            <a:pPr marL="171450" indent="-171450">
              <a:buFontTx/>
              <a:buChar char="•"/>
            </a:pPr>
            <a:endParaRPr lang="es-MX" smtClean="0">
              <a:latin typeface="Arial" panose="020B0604020202020204" pitchFamily="34" charset="0"/>
            </a:endParaRPr>
          </a:p>
        </p:txBody>
      </p:sp>
      <p:sp>
        <p:nvSpPr>
          <p:cNvPr id="6758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064B38-3D15-41ED-B3A2-668712B2959F}" type="slidenum">
              <a:rPr lang="en-GB"/>
              <a:pPr>
                <a:spcBef>
                  <a:spcPct val="0"/>
                </a:spcBef>
              </a:pPr>
              <a:t>32</a:t>
            </a:fld>
            <a:endParaRPr lang="en-GB"/>
          </a:p>
        </p:txBody>
      </p:sp>
    </p:spTree>
    <p:extLst>
      <p:ext uri="{BB962C8B-B14F-4D97-AF65-F5344CB8AC3E}">
        <p14:creationId xmlns:p14="http://schemas.microsoft.com/office/powerpoint/2010/main" xmlns="" val="715692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b="1">
                <a:solidFill>
                  <a:schemeClr val="tx1"/>
                </a:solidFill>
                <a:latin typeface="Arial" charset="0"/>
              </a:defRPr>
            </a:lvl1pPr>
            <a:lvl2pPr marL="742950" indent="-285750">
              <a:defRPr sz="2600" b="1">
                <a:solidFill>
                  <a:schemeClr val="tx1"/>
                </a:solidFill>
                <a:latin typeface="Arial" charset="0"/>
              </a:defRPr>
            </a:lvl2pPr>
            <a:lvl3pPr marL="1143000" indent="-228600">
              <a:defRPr sz="2600" b="1">
                <a:solidFill>
                  <a:schemeClr val="tx1"/>
                </a:solidFill>
                <a:latin typeface="Arial" charset="0"/>
              </a:defRPr>
            </a:lvl3pPr>
            <a:lvl4pPr marL="1600200" indent="-228600">
              <a:defRPr sz="2600" b="1">
                <a:solidFill>
                  <a:schemeClr val="tx1"/>
                </a:solidFill>
                <a:latin typeface="Arial" charset="0"/>
              </a:defRPr>
            </a:lvl4pPr>
            <a:lvl5pPr marL="2057400" indent="-22860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fld id="{433E8F48-C39E-440E-A4B6-BC7AD6D66473}" type="slidenum">
              <a:rPr lang="es-CR" sz="1200" b="0" smtClean="0"/>
              <a:pPr/>
              <a:t>33</a:t>
            </a:fld>
            <a:endParaRPr lang="es-CR" sz="1200"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dirty="0" smtClean="0"/>
          </a:p>
        </p:txBody>
      </p:sp>
    </p:spTree>
    <p:extLst>
      <p:ext uri="{BB962C8B-B14F-4D97-AF65-F5344CB8AC3E}">
        <p14:creationId xmlns:p14="http://schemas.microsoft.com/office/powerpoint/2010/main" xmlns="" val="219959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13DC1-6CD1-5642-A007-49CAE318ECC4}" type="slidenum">
              <a:rPr lang="en-US"/>
              <a:pPr/>
              <a:t>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84473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781B7D-231A-46FA-B581-AB347221DE10}" type="slidenum">
              <a:rPr lang="fr-FR"/>
              <a:pPr>
                <a:spcBef>
                  <a:spcPct val="0"/>
                </a:spcBef>
              </a:pPr>
              <a:t>7</a:t>
            </a:fld>
            <a:endParaRPr lang="fr-F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r>
              <a:rPr lang="es-CL" smtClean="0">
                <a:latin typeface="Arial" panose="020B0604020202020204" pitchFamily="34" charset="0"/>
              </a:rPr>
              <a:t>Tener la definición de GS1 Internacional</a:t>
            </a:r>
          </a:p>
          <a:p>
            <a:pPr marL="231775" indent="-231775"/>
            <a:endParaRPr lang="es-CL" smtClean="0">
              <a:latin typeface="Arial" panose="020B0604020202020204" pitchFamily="34" charset="0"/>
            </a:endParaRPr>
          </a:p>
          <a:p>
            <a:pPr marL="231775" indent="-231775"/>
            <a:r>
              <a:rPr lang="es-CL" smtClean="0">
                <a:latin typeface="Arial" panose="020B0604020202020204" pitchFamily="34" charset="0"/>
              </a:rPr>
              <a:t>El estándar de trazabilidad de GS1 es un estándar de procesos de negocio que:</a:t>
            </a:r>
          </a:p>
          <a:p>
            <a:pPr marL="231775" indent="-231775">
              <a:buFontTx/>
              <a:buChar char="•"/>
            </a:pPr>
            <a:r>
              <a:rPr lang="es-CL" smtClean="0">
                <a:latin typeface="Arial" panose="020B0604020202020204" pitchFamily="34" charset="0"/>
              </a:rPr>
              <a:t>Define el flujo de trazabilidad</a:t>
            </a:r>
          </a:p>
          <a:p>
            <a:pPr marL="231775" indent="-231775">
              <a:buFontTx/>
              <a:buChar char="•"/>
            </a:pPr>
            <a:r>
              <a:rPr lang="es-CL" smtClean="0">
                <a:latin typeface="Arial" panose="020B0604020202020204" pitchFamily="34" charset="0"/>
              </a:rPr>
              <a:t>Define los requerimientos mínimos de trazabilidad para todos los sectores y tipos de productos</a:t>
            </a:r>
          </a:p>
          <a:p>
            <a:pPr marL="231775" indent="-231775">
              <a:buFontTx/>
              <a:buChar char="•"/>
            </a:pPr>
            <a:r>
              <a:rPr lang="es-CL" smtClean="0">
                <a:latin typeface="Arial" panose="020B0604020202020204" pitchFamily="34" charset="0"/>
              </a:rPr>
              <a:t>Identifica los estándares GS1 existentes</a:t>
            </a:r>
          </a:p>
          <a:p>
            <a:pPr marL="231775" indent="-231775">
              <a:buFontTx/>
              <a:buChar char="•"/>
            </a:pPr>
            <a:endParaRPr lang="es-CL" smtClean="0">
              <a:latin typeface="Arial" panose="020B0604020202020204" pitchFamily="34" charset="0"/>
            </a:endParaRPr>
          </a:p>
          <a:p>
            <a:pPr marL="231775" indent="-231775">
              <a:buFontTx/>
              <a:buChar char="•"/>
            </a:pPr>
            <a:r>
              <a:rPr lang="es-CL" smtClean="0">
                <a:latin typeface="Arial" panose="020B0604020202020204" pitchFamily="34" charset="0"/>
              </a:rPr>
              <a:t>Definición de trazabilidad del CODEX: Capacidad de rastrear un producto alimenticio, o una sustancia destinada a un producto alimenticio, a través de todas las etapas de producción, procesamiento y distribución.</a:t>
            </a:r>
            <a:endParaRPr lang="en-US" smtClean="0">
              <a:latin typeface="Arial" panose="020B0604020202020204" pitchFamily="34" charset="0"/>
            </a:endParaRPr>
          </a:p>
        </p:txBody>
      </p:sp>
    </p:spTree>
    <p:extLst>
      <p:ext uri="{BB962C8B-B14F-4D97-AF65-F5344CB8AC3E}">
        <p14:creationId xmlns:p14="http://schemas.microsoft.com/office/powerpoint/2010/main" xmlns="" val="178971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a:ln/>
        </p:spPr>
      </p:sp>
      <p:sp>
        <p:nvSpPr>
          <p:cNvPr id="2150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smtClean="0">
                <a:latin typeface="Arial" panose="020B0604020202020204" pitchFamily="34" charset="0"/>
              </a:rPr>
              <a:t>Actores clave para el deber ser- incluir actores clave que deben implementar la trzabilidad</a:t>
            </a:r>
          </a:p>
        </p:txBody>
      </p:sp>
      <p:sp>
        <p:nvSpPr>
          <p:cNvPr id="2150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864F75-F5EE-432A-BB68-7B04E05CFD47}" type="slidenum">
              <a:rPr lang="en-GB"/>
              <a:pPr>
                <a:spcBef>
                  <a:spcPct val="0"/>
                </a:spcBef>
              </a:pPr>
              <a:t>8</a:t>
            </a:fld>
            <a:endParaRPr lang="en-GB"/>
          </a:p>
        </p:txBody>
      </p:sp>
    </p:spTree>
    <p:extLst>
      <p:ext uri="{BB962C8B-B14F-4D97-AF65-F5344CB8AC3E}">
        <p14:creationId xmlns:p14="http://schemas.microsoft.com/office/powerpoint/2010/main" xmlns="" val="140039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9DD2C4-728C-47B4-AE34-9436CCD510CC}" type="slidenum">
              <a:rPr lang="en-GB"/>
              <a:pPr>
                <a:spcBef>
                  <a:spcPct val="0"/>
                </a:spcBef>
              </a:pPr>
              <a:t>9</a:t>
            </a:fld>
            <a:endParaRPr lang="en-GB"/>
          </a:p>
        </p:txBody>
      </p:sp>
      <p:sp>
        <p:nvSpPr>
          <p:cNvPr id="28675"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36625" y="4418013"/>
            <a:ext cx="5146675" cy="4189412"/>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Arial" pitchFamily="34" charset="0"/>
              <a:buChar char="•"/>
              <a:defRPr/>
            </a:pPr>
            <a:r>
              <a:rPr lang="en-GB" dirty="0" err="1" smtClean="0">
                <a:latin typeface="Arial" pitchFamily="34" charset="0"/>
              </a:rPr>
              <a:t>Utilizar</a:t>
            </a:r>
            <a:r>
              <a:rPr lang="en-GB" dirty="0" smtClean="0">
                <a:latin typeface="Arial" pitchFamily="34" charset="0"/>
              </a:rPr>
              <a:t> </a:t>
            </a:r>
            <a:r>
              <a:rPr lang="en-GB" dirty="0" err="1" smtClean="0">
                <a:latin typeface="Arial" pitchFamily="34" charset="0"/>
              </a:rPr>
              <a:t>animaciones</a:t>
            </a:r>
            <a:r>
              <a:rPr lang="en-GB" dirty="0" smtClean="0">
                <a:latin typeface="Arial" pitchFamily="34" charset="0"/>
              </a:rPr>
              <a:t> </a:t>
            </a:r>
            <a:r>
              <a:rPr lang="en-GB" dirty="0" err="1" smtClean="0">
                <a:latin typeface="Arial" pitchFamily="34" charset="0"/>
              </a:rPr>
              <a:t>para</a:t>
            </a:r>
            <a:r>
              <a:rPr lang="en-GB" dirty="0" smtClean="0">
                <a:latin typeface="Arial" pitchFamily="34" charset="0"/>
              </a:rPr>
              <a:t> </a:t>
            </a:r>
            <a:r>
              <a:rPr lang="en-GB" dirty="0" err="1" smtClean="0">
                <a:latin typeface="Arial" pitchFamily="34" charset="0"/>
              </a:rPr>
              <a:t>ver</a:t>
            </a:r>
            <a:r>
              <a:rPr lang="en-GB" dirty="0" smtClean="0">
                <a:latin typeface="Arial" pitchFamily="34" charset="0"/>
              </a:rPr>
              <a:t> el </a:t>
            </a:r>
            <a:r>
              <a:rPr lang="en-GB" dirty="0" err="1" smtClean="0">
                <a:latin typeface="Arial" pitchFamily="34" charset="0"/>
              </a:rPr>
              <a:t>flujo</a:t>
            </a:r>
            <a:r>
              <a:rPr lang="en-GB" dirty="0" smtClean="0">
                <a:latin typeface="Arial" pitchFamily="34" charset="0"/>
              </a:rPr>
              <a:t> del </a:t>
            </a:r>
            <a:r>
              <a:rPr lang="en-GB" dirty="0" err="1" smtClean="0">
                <a:latin typeface="Arial" pitchFamily="34" charset="0"/>
              </a:rPr>
              <a:t>proceso</a:t>
            </a:r>
            <a:endParaRPr lang="en-GB" dirty="0" smtClean="0">
              <a:latin typeface="Arial" pitchFamily="34" charset="0"/>
            </a:endParaRPr>
          </a:p>
          <a:p>
            <a:pPr marL="171450" indent="-171450">
              <a:buFont typeface="Arial" pitchFamily="34" charset="0"/>
              <a:buChar char="•"/>
              <a:defRPr/>
            </a:pPr>
            <a:r>
              <a:rPr lang="en-GB" dirty="0" err="1" smtClean="0">
                <a:latin typeface="Arial" pitchFamily="34" charset="0"/>
              </a:rPr>
              <a:t>Cambiar</a:t>
            </a:r>
            <a:r>
              <a:rPr lang="en-GB" dirty="0" smtClean="0">
                <a:latin typeface="Arial" pitchFamily="34" charset="0"/>
              </a:rPr>
              <a:t> </a:t>
            </a:r>
            <a:r>
              <a:rPr lang="en-GB" dirty="0" err="1" smtClean="0">
                <a:latin typeface="Arial" pitchFamily="34" charset="0"/>
              </a:rPr>
              <a:t>colores</a:t>
            </a:r>
            <a:endParaRPr lang="en-GB" dirty="0" smtClean="0">
              <a:latin typeface="Arial" pitchFamily="34" charset="0"/>
            </a:endParaRPr>
          </a:p>
          <a:p>
            <a:pPr marL="171450" indent="-171450">
              <a:buFont typeface="Arial" pitchFamily="34" charset="0"/>
              <a:buChar char="•"/>
              <a:defRPr/>
            </a:pPr>
            <a:endParaRPr lang="en-GB" dirty="0" smtClean="0">
              <a:latin typeface="Arial" pitchFamily="34" charset="0"/>
            </a:endParaRPr>
          </a:p>
          <a:p>
            <a:pPr eaLnBrk="1" hangingPunct="1">
              <a:defRPr/>
            </a:pPr>
            <a:r>
              <a:rPr lang="en-GB" dirty="0" smtClean="0">
                <a:latin typeface="Arial" pitchFamily="34" charset="0"/>
              </a:rPr>
              <a:t>So upstream and downstream are concepts used for describing the direction of the traceability across the entire chain, and are related to position of each supply chain partner. This partner is usually an organisation or healthcare provider, e.g. hospital or pharmacy.</a:t>
            </a:r>
          </a:p>
          <a:p>
            <a:pPr eaLnBrk="1" hangingPunct="1">
              <a:defRPr/>
            </a:pPr>
            <a:endParaRPr lang="en-GB" dirty="0" smtClean="0">
              <a:latin typeface="Arial" pitchFamily="34" charset="0"/>
            </a:endParaRPr>
          </a:p>
          <a:p>
            <a:pPr eaLnBrk="1" hangingPunct="1">
              <a:defRPr/>
            </a:pPr>
            <a:r>
              <a:rPr lang="en-GB" dirty="0" smtClean="0">
                <a:latin typeface="Arial" pitchFamily="34" charset="0"/>
              </a:rPr>
              <a:t>Downstream traceability describes the procedures and tools implemented in order to locate an event that has occurred after the physical transfer of product(s) from the partner to a third party, i.e. a shipment. </a:t>
            </a:r>
          </a:p>
          <a:p>
            <a:pPr eaLnBrk="1" hangingPunct="1">
              <a:defRPr/>
            </a:pPr>
            <a:endParaRPr lang="en-GB" dirty="0" smtClean="0">
              <a:latin typeface="Arial" pitchFamily="34" charset="0"/>
            </a:endParaRPr>
          </a:p>
          <a:p>
            <a:pPr eaLnBrk="1" hangingPunct="1">
              <a:defRPr/>
            </a:pPr>
            <a:r>
              <a:rPr lang="en-GB" dirty="0" smtClean="0">
                <a:latin typeface="Arial" pitchFamily="34" charset="0"/>
              </a:rPr>
              <a:t>Upstream traceability describes the procedures and tools implemented in order to locate an event that has already occurred before the partner concerned has become legally or physically responsible for the product(s). </a:t>
            </a:r>
          </a:p>
          <a:p>
            <a:pPr eaLnBrk="1" hangingPunct="1">
              <a:defRPr/>
            </a:pPr>
            <a:endParaRPr lang="en-GB" dirty="0" smtClean="0">
              <a:latin typeface="Arial" pitchFamily="34" charset="0"/>
            </a:endParaRPr>
          </a:p>
          <a:p>
            <a:pPr eaLnBrk="1" hangingPunct="1">
              <a:defRPr/>
            </a:pPr>
            <a:r>
              <a:rPr lang="en-GB" dirty="0" smtClean="0">
                <a:latin typeface="Arial" pitchFamily="34" charset="0"/>
              </a:rPr>
              <a:t>BUT, as well as upstream and downstream traceability, there is: </a:t>
            </a:r>
            <a:r>
              <a:rPr lang="en-GB" b="1" dirty="0" smtClean="0">
                <a:latin typeface="Arial" pitchFamily="34" charset="0"/>
              </a:rPr>
              <a:t>Internal traceability</a:t>
            </a:r>
          </a:p>
          <a:p>
            <a:pPr eaLnBrk="1" hangingPunct="1">
              <a:defRPr/>
            </a:pPr>
            <a:r>
              <a:rPr lang="en-GB" dirty="0" smtClean="0">
                <a:latin typeface="Arial" pitchFamily="34" charset="0"/>
              </a:rPr>
              <a:t>This describes the traceability implemented throughout the processing or transformation undertaken by the partner within his organisation to his products. </a:t>
            </a:r>
            <a:r>
              <a:rPr lang="en-GB" b="1" dirty="0" smtClean="0">
                <a:latin typeface="Arial" pitchFamily="34" charset="0"/>
              </a:rPr>
              <a:t>Internal traceability takes place independently of commercial partners.</a:t>
            </a:r>
            <a:endParaRPr lang="pt-BR" dirty="0" smtClean="0">
              <a:solidFill>
                <a:srgbClr val="FF0000"/>
              </a:solidFill>
              <a:latin typeface="Arial" pitchFamily="34" charset="0"/>
            </a:endParaRPr>
          </a:p>
        </p:txBody>
      </p:sp>
    </p:spTree>
    <p:extLst>
      <p:ext uri="{BB962C8B-B14F-4D97-AF65-F5344CB8AC3E}">
        <p14:creationId xmlns:p14="http://schemas.microsoft.com/office/powerpoint/2010/main" xmlns="" val="409625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es-MX" smtClean="0">
                <a:latin typeface="Arial" panose="020B0604020202020204" pitchFamily="34" charset="0"/>
              </a:rPr>
              <a:t>Animaciones </a:t>
            </a:r>
          </a:p>
          <a:p>
            <a:pPr marL="171450" indent="-171450">
              <a:buFontTx/>
              <a:buChar char="•"/>
            </a:pPr>
            <a:r>
              <a:rPr lang="es-MX" smtClean="0">
                <a:latin typeface="Arial" panose="020B0604020202020204" pitchFamily="34" charset="0"/>
              </a:rPr>
              <a:t>Redacción en la ultima parte, es confusa la idea.</a:t>
            </a:r>
          </a:p>
          <a:p>
            <a:pPr marL="171450" indent="-171450">
              <a:buFontTx/>
              <a:buChar char="•"/>
            </a:pPr>
            <a:r>
              <a:rPr lang="es-MX" smtClean="0">
                <a:latin typeface="Arial" panose="020B0604020202020204" pitchFamily="34" charset="0"/>
              </a:rPr>
              <a:t>Cambiar colores</a:t>
            </a:r>
          </a:p>
          <a:p>
            <a:pPr marL="171450" indent="-171450">
              <a:buFontTx/>
              <a:buChar char="•"/>
            </a:pPr>
            <a:r>
              <a:rPr lang="es-MX" smtClean="0">
                <a:latin typeface="Arial" panose="020B0604020202020204" pitchFamily="34" charset="0"/>
              </a:rPr>
              <a:t>Mover la idea a la ultima de este tema</a:t>
            </a:r>
          </a:p>
        </p:txBody>
      </p:sp>
      <p:sp>
        <p:nvSpPr>
          <p:cNvPr id="3482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F17747-EB34-4B97-917E-6B5605C28149}" type="slidenum">
              <a:rPr lang="en-GB"/>
              <a:pPr>
                <a:spcBef>
                  <a:spcPct val="0"/>
                </a:spcBef>
              </a:pPr>
              <a:t>10</a:t>
            </a:fld>
            <a:endParaRPr lang="en-GB"/>
          </a:p>
        </p:txBody>
      </p:sp>
    </p:spTree>
    <p:extLst>
      <p:ext uri="{BB962C8B-B14F-4D97-AF65-F5344CB8AC3E}">
        <p14:creationId xmlns:p14="http://schemas.microsoft.com/office/powerpoint/2010/main" xmlns="" val="178928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13DC1-6CD1-5642-A007-49CAE318ECC4}" type="slidenum">
              <a:rPr lang="en-US"/>
              <a:pPr/>
              <a:t>11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44299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1975C8-1B03-49F6-A569-B48FDE05EB7A}" type="slidenum">
              <a:rPr lang="fr-FR"/>
              <a:pPr>
                <a:spcBef>
                  <a:spcPct val="0"/>
                </a:spcBef>
              </a:pPr>
              <a:t>12</a:t>
            </a:fld>
            <a:endParaRPr lang="fr-FR"/>
          </a:p>
        </p:txBody>
      </p:sp>
      <p:sp>
        <p:nvSpPr>
          <p:cNvPr id="90115"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287" tIns="46644" rIns="93287" bIns="4664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AA0D425-AFE9-4414-BD98-CBAAA41BECAD}" type="slidenum">
              <a:rPr lang="fr-FR">
                <a:latin typeface="Times" panose="02020603050405020304" pitchFamily="18" charset="0"/>
              </a:rPr>
              <a:pPr algn="r" eaLnBrk="1" hangingPunct="1">
                <a:spcBef>
                  <a:spcPct val="0"/>
                </a:spcBef>
              </a:pPr>
              <a:t>12</a:t>
            </a:fld>
            <a:endParaRPr lang="fr-FR">
              <a:latin typeface="Times" panose="02020603050405020304" pitchFamily="18"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15000"/>
              </a:spcBef>
              <a:buClr>
                <a:srgbClr val="F26334"/>
              </a:buClr>
              <a:buSzPct val="120000"/>
              <a:buFontTx/>
              <a:buChar char="•"/>
            </a:pPr>
            <a:r>
              <a:rPr lang="en-US" sz="1000" smtClean="0">
                <a:latin typeface="Arial" panose="020B0604020202020204" pitchFamily="34" charset="0"/>
              </a:rPr>
              <a:t>a business process describing the </a:t>
            </a:r>
            <a:r>
              <a:rPr lang="en-US" sz="1000" u="sng" smtClean="0">
                <a:latin typeface="Arial" panose="020B0604020202020204" pitchFamily="34" charset="0"/>
              </a:rPr>
              <a:t>traceability</a:t>
            </a:r>
            <a:r>
              <a:rPr lang="en-US" sz="1000" smtClean="0">
                <a:latin typeface="Arial" panose="020B0604020202020204" pitchFamily="34" charset="0"/>
              </a:rPr>
              <a:t> </a:t>
            </a:r>
            <a:r>
              <a:rPr lang="en-US" sz="1000" u="sng" smtClean="0">
                <a:latin typeface="Arial" panose="020B0604020202020204" pitchFamily="34" charset="0"/>
              </a:rPr>
              <a:t>process</a:t>
            </a:r>
            <a:r>
              <a:rPr lang="en-US" sz="1000" smtClean="0">
                <a:latin typeface="Arial" panose="020B0604020202020204" pitchFamily="34" charset="0"/>
              </a:rPr>
              <a:t> independently from the choice of enabling technologies</a:t>
            </a:r>
          </a:p>
          <a:p>
            <a:pPr>
              <a:lnSpc>
                <a:spcPct val="90000"/>
              </a:lnSpc>
              <a:spcBef>
                <a:spcPct val="15000"/>
              </a:spcBef>
              <a:buClr>
                <a:srgbClr val="F26334"/>
              </a:buClr>
              <a:buSzPct val="120000"/>
              <a:buFontTx/>
              <a:buChar char="•"/>
            </a:pPr>
            <a:r>
              <a:rPr lang="en-US" sz="1000" smtClean="0">
                <a:latin typeface="Arial" panose="020B0604020202020204" pitchFamily="34" charset="0"/>
              </a:rPr>
              <a:t>defines </a:t>
            </a:r>
            <a:r>
              <a:rPr lang="en-US" sz="1000" u="sng" smtClean="0">
                <a:latin typeface="Arial" panose="020B0604020202020204" pitchFamily="34" charset="0"/>
              </a:rPr>
              <a:t>minimum traceability system requirements</a:t>
            </a:r>
            <a:r>
              <a:rPr lang="en-US" sz="1000" smtClean="0">
                <a:latin typeface="Arial" panose="020B0604020202020204" pitchFamily="34" charset="0"/>
              </a:rPr>
              <a:t> for companies of all sizes across industry sectors</a:t>
            </a:r>
          </a:p>
          <a:p>
            <a:pPr>
              <a:lnSpc>
                <a:spcPct val="90000"/>
              </a:lnSpc>
              <a:spcBef>
                <a:spcPct val="15000"/>
              </a:spcBef>
              <a:buClr>
                <a:srgbClr val="F26334"/>
              </a:buClr>
              <a:buSzPct val="120000"/>
              <a:buFontTx/>
              <a:buChar char="•"/>
            </a:pPr>
            <a:r>
              <a:rPr lang="en-US" sz="1000" smtClean="0">
                <a:latin typeface="Arial" panose="020B0604020202020204" pitchFamily="34" charset="0"/>
              </a:rPr>
              <a:t>Details the </a:t>
            </a:r>
            <a:r>
              <a:rPr lang="en-US" sz="1000" u="sng" smtClean="0">
                <a:latin typeface="Arial" panose="020B0604020202020204" pitchFamily="34" charset="0"/>
              </a:rPr>
              <a:t>corresponding GS1 standards</a:t>
            </a:r>
            <a:r>
              <a:rPr lang="en-US" sz="1000" smtClean="0">
                <a:latin typeface="Arial" panose="020B0604020202020204" pitchFamily="34" charset="0"/>
              </a:rPr>
              <a:t> used within information management tools</a:t>
            </a:r>
          </a:p>
          <a:p>
            <a:pPr>
              <a:lnSpc>
                <a:spcPct val="90000"/>
              </a:lnSpc>
              <a:spcBef>
                <a:spcPct val="15000"/>
              </a:spcBef>
              <a:buClr>
                <a:srgbClr val="F26334"/>
              </a:buClr>
              <a:buSzPct val="120000"/>
              <a:buFontTx/>
              <a:buChar char="•"/>
            </a:pPr>
            <a:r>
              <a:rPr lang="en-US" sz="1000" smtClean="0">
                <a:latin typeface="Arial" panose="020B0604020202020204" pitchFamily="34" charset="0"/>
              </a:rPr>
              <a:t>Meets the </a:t>
            </a:r>
            <a:r>
              <a:rPr lang="en-US" sz="1000" u="sng" smtClean="0">
                <a:latin typeface="Arial" panose="020B0604020202020204" pitchFamily="34" charset="0"/>
              </a:rPr>
              <a:t>core legislative and business need</a:t>
            </a:r>
            <a:r>
              <a:rPr lang="en-US" sz="1000" smtClean="0">
                <a:latin typeface="Arial" panose="020B0604020202020204" pitchFamily="34" charset="0"/>
              </a:rPr>
              <a:t>   to cost-efficiently trace back and forward at any point along the  entire length of the supply chain</a:t>
            </a:r>
          </a:p>
          <a:p>
            <a:pPr>
              <a:lnSpc>
                <a:spcPct val="90000"/>
              </a:lnSpc>
              <a:spcBef>
                <a:spcPct val="15000"/>
              </a:spcBef>
              <a:buClr>
                <a:srgbClr val="F26334"/>
              </a:buClr>
              <a:buSzPct val="120000"/>
              <a:buFontTx/>
              <a:buChar char="•"/>
            </a:pPr>
            <a:r>
              <a:rPr lang="en-US" sz="1000" smtClean="0">
                <a:latin typeface="Arial" panose="020B0604020202020204" pitchFamily="34" charset="0"/>
              </a:rPr>
              <a:t>Describes the creation of </a:t>
            </a:r>
            <a:r>
              <a:rPr lang="en-US" sz="1000" u="sng" smtClean="0">
                <a:latin typeface="Arial" panose="020B0604020202020204" pitchFamily="34" charset="0"/>
              </a:rPr>
              <a:t>accurate records</a:t>
            </a:r>
            <a:r>
              <a:rPr lang="en-US" sz="1000" smtClean="0">
                <a:latin typeface="Arial" panose="020B0604020202020204" pitchFamily="34" charset="0"/>
              </a:rPr>
              <a:t> of transactions</a:t>
            </a:r>
          </a:p>
          <a:p>
            <a:pPr>
              <a:lnSpc>
                <a:spcPct val="90000"/>
              </a:lnSpc>
              <a:spcBef>
                <a:spcPct val="15000"/>
              </a:spcBef>
              <a:buClr>
                <a:srgbClr val="F26334"/>
              </a:buClr>
              <a:buSzPct val="120000"/>
              <a:buFontTx/>
              <a:buChar char="•"/>
            </a:pPr>
            <a:r>
              <a:rPr lang="en-US" sz="1000" smtClean="0">
                <a:latin typeface="Arial" panose="020B0604020202020204" pitchFamily="34" charset="0"/>
              </a:rPr>
              <a:t>Provides for </a:t>
            </a:r>
            <a:r>
              <a:rPr lang="en-US" sz="1000" u="sng" smtClean="0">
                <a:latin typeface="Arial" panose="020B0604020202020204" pitchFamily="34" charset="0"/>
              </a:rPr>
              <a:t>fast data communication</a:t>
            </a:r>
            <a:r>
              <a:rPr lang="en-US" sz="1000" smtClean="0">
                <a:latin typeface="Arial" panose="020B0604020202020204" pitchFamily="34" charset="0"/>
              </a:rPr>
              <a:t> about the traceable item between trading partner</a:t>
            </a:r>
            <a:endParaRPr lang="en-US" sz="1000" b="1" smtClean="0">
              <a:latin typeface="Arial" panose="020B0604020202020204" pitchFamily="34" charset="0"/>
            </a:endParaRPr>
          </a:p>
          <a:p>
            <a:pPr>
              <a:lnSpc>
                <a:spcPct val="90000"/>
              </a:lnSpc>
            </a:pPr>
            <a:endParaRPr lang="en-US" sz="1000" smtClean="0">
              <a:latin typeface="Arial" panose="020B0604020202020204" pitchFamily="34" charset="0"/>
            </a:endParaRPr>
          </a:p>
          <a:p>
            <a:pPr>
              <a:lnSpc>
                <a:spcPct val="90000"/>
              </a:lnSpc>
            </a:pPr>
            <a:endParaRPr lang="en-US" sz="1000" smtClean="0">
              <a:latin typeface="Arial" panose="020B0604020202020204" pitchFamily="34" charset="0"/>
            </a:endParaRPr>
          </a:p>
          <a:p>
            <a:pPr>
              <a:lnSpc>
                <a:spcPct val="90000"/>
              </a:lnSpc>
            </a:pPr>
            <a:r>
              <a:rPr lang="en-US" sz="1000" smtClean="0">
                <a:latin typeface="Arial" panose="020B0604020202020204" pitchFamily="34" charset="0"/>
              </a:rPr>
              <a:t>The GS1 traceability solution</a:t>
            </a:r>
          </a:p>
          <a:p>
            <a:pPr>
              <a:lnSpc>
                <a:spcPct val="90000"/>
              </a:lnSpc>
            </a:pPr>
            <a:r>
              <a:rPr lang="en-US" sz="1000" b="1" smtClean="0">
                <a:latin typeface="Arial" panose="020B0604020202020204" pitchFamily="34" charset="0"/>
              </a:rPr>
              <a:t>is </a:t>
            </a:r>
            <a:r>
              <a:rPr lang="en-US" sz="1000" b="1" u="sng" smtClean="0">
                <a:latin typeface="Arial" panose="020B0604020202020204" pitchFamily="34" charset="0"/>
              </a:rPr>
              <a:t>not</a:t>
            </a:r>
            <a:r>
              <a:rPr lang="en-US" sz="1000" smtClean="0">
                <a:latin typeface="Arial" panose="020B0604020202020204" pitchFamily="34" charset="0"/>
              </a:rPr>
              <a:t> </a:t>
            </a:r>
            <a:r>
              <a:rPr lang="en-US" b="1" smtClean="0">
                <a:latin typeface="Arial" panose="020B0604020202020204" pitchFamily="34" charset="0"/>
              </a:rPr>
              <a:t>a standard for internal Traceability, </a:t>
            </a:r>
            <a:r>
              <a:rPr lang="en-US" smtClean="0">
                <a:latin typeface="Arial" panose="020B0604020202020204" pitchFamily="34" charset="0"/>
              </a:rPr>
              <a:t>a</a:t>
            </a:r>
            <a:r>
              <a:rPr lang="en-US" sz="1000" smtClean="0">
                <a:latin typeface="Arial" panose="020B0604020202020204" pitchFamily="34" charset="0"/>
              </a:rPr>
              <a:t>lthough it </a:t>
            </a:r>
            <a:r>
              <a:rPr lang="en-US" sz="1000" i="1" smtClean="0">
                <a:latin typeface="Arial" panose="020B0604020202020204" pitchFamily="34" charset="0"/>
              </a:rPr>
              <a:t>does</a:t>
            </a:r>
            <a:r>
              <a:rPr lang="en-US" sz="1000" smtClean="0">
                <a:latin typeface="Arial" panose="020B0604020202020204" pitchFamily="34" charset="0"/>
              </a:rPr>
              <a:t> show the inputs and outputs that must be linked by an internal traceability system.</a:t>
            </a:r>
            <a:endParaRPr lang="en-US" sz="1000" smtClean="0">
              <a:solidFill>
                <a:srgbClr val="000000"/>
              </a:solidFill>
              <a:latin typeface="Arial" panose="020B0604020202020204" pitchFamily="34" charset="0"/>
            </a:endParaRPr>
          </a:p>
          <a:p>
            <a:pPr>
              <a:lnSpc>
                <a:spcPct val="90000"/>
              </a:lnSpc>
            </a:pPr>
            <a:r>
              <a:rPr lang="en-US" sz="1000" b="1" smtClean="0">
                <a:latin typeface="Arial" panose="020B0604020202020204" pitchFamily="34" charset="0"/>
              </a:rPr>
              <a:t>is </a:t>
            </a:r>
            <a:r>
              <a:rPr lang="en-US" sz="1000" b="1" u="sng" smtClean="0">
                <a:latin typeface="Arial" panose="020B0604020202020204" pitchFamily="34" charset="0"/>
              </a:rPr>
              <a:t>not</a:t>
            </a:r>
            <a:r>
              <a:rPr lang="en-US" sz="1000" b="1" smtClean="0">
                <a:latin typeface="Arial" panose="020B0604020202020204" pitchFamily="34" charset="0"/>
              </a:rPr>
              <a:t> a law or regulation, </a:t>
            </a:r>
            <a:r>
              <a:rPr lang="en-US" sz="1000" smtClean="0">
                <a:latin typeface="Arial" panose="020B0604020202020204" pitchFamily="34" charset="0"/>
              </a:rPr>
              <a:t>although it </a:t>
            </a:r>
            <a:r>
              <a:rPr lang="en-US" sz="1000" i="1" smtClean="0">
                <a:latin typeface="Arial" panose="020B0604020202020204" pitchFamily="34" charset="0"/>
              </a:rPr>
              <a:t>is</a:t>
            </a:r>
            <a:r>
              <a:rPr lang="en-US" sz="1000" smtClean="0">
                <a:latin typeface="Arial" panose="020B0604020202020204" pitchFamily="34" charset="0"/>
              </a:rPr>
              <a:t> designed to help business comply with existing and expected laws or regulations.</a:t>
            </a:r>
          </a:p>
          <a:p>
            <a:pPr>
              <a:lnSpc>
                <a:spcPct val="90000"/>
              </a:lnSpc>
              <a:spcBef>
                <a:spcPct val="0"/>
              </a:spcBef>
              <a:buClr>
                <a:srgbClr val="F26334"/>
              </a:buClr>
              <a:buSzPct val="120000"/>
            </a:pPr>
            <a:r>
              <a:rPr lang="en-US" b="1" smtClean="0">
                <a:latin typeface="Arial" panose="020B0604020202020204" pitchFamily="34" charset="0"/>
              </a:rPr>
              <a:t>is </a:t>
            </a:r>
            <a:r>
              <a:rPr lang="en-US" b="1" u="sng" smtClean="0">
                <a:latin typeface="Arial" panose="020B0604020202020204" pitchFamily="34" charset="0"/>
              </a:rPr>
              <a:t>not</a:t>
            </a:r>
            <a:r>
              <a:rPr lang="en-US" b="1" smtClean="0">
                <a:latin typeface="Arial" panose="020B0604020202020204" pitchFamily="34" charset="0"/>
              </a:rPr>
              <a:t> a replacement for a service or solution provider, </a:t>
            </a:r>
            <a:r>
              <a:rPr lang="en-US" smtClean="0">
                <a:solidFill>
                  <a:srgbClr val="000000"/>
                </a:solidFill>
                <a:latin typeface="Arial" panose="020B0604020202020204" pitchFamily="34" charset="0"/>
              </a:rPr>
              <a:t>a</a:t>
            </a:r>
            <a:r>
              <a:rPr lang="en-US" sz="1000" smtClean="0">
                <a:latin typeface="Arial" panose="020B0604020202020204" pitchFamily="34" charset="0"/>
              </a:rPr>
              <a:t>lthough it </a:t>
            </a:r>
            <a:r>
              <a:rPr lang="en-US" sz="1000" i="1" smtClean="0">
                <a:latin typeface="Arial" panose="020B0604020202020204" pitchFamily="34" charset="0"/>
              </a:rPr>
              <a:t>does</a:t>
            </a:r>
            <a:r>
              <a:rPr lang="en-US" sz="1000" smtClean="0">
                <a:latin typeface="Arial" panose="020B0604020202020204" pitchFamily="34" charset="0"/>
              </a:rPr>
              <a:t> identify the types of information and core specifications that a service provider needs to consider in designing a system to manage traceability.</a:t>
            </a:r>
          </a:p>
          <a:p>
            <a:pPr>
              <a:lnSpc>
                <a:spcPct val="90000"/>
              </a:lnSpc>
              <a:spcBef>
                <a:spcPct val="0"/>
              </a:spcBef>
              <a:buClr>
                <a:srgbClr val="F26334"/>
              </a:buClr>
              <a:buSzPct val="120000"/>
            </a:pPr>
            <a:r>
              <a:rPr lang="en-US" b="1" smtClean="0">
                <a:latin typeface="Arial" panose="020B0604020202020204" pitchFamily="34" charset="0"/>
              </a:rPr>
              <a:t>is </a:t>
            </a:r>
            <a:r>
              <a:rPr lang="en-US" b="1" u="sng" smtClean="0">
                <a:latin typeface="Arial" panose="020B0604020202020204" pitchFamily="34" charset="0"/>
              </a:rPr>
              <a:t>not</a:t>
            </a:r>
            <a:r>
              <a:rPr lang="en-US" b="1" smtClean="0">
                <a:latin typeface="Arial" panose="020B0604020202020204" pitchFamily="34" charset="0"/>
              </a:rPr>
              <a:t> a replacement for safety or quality programs, </a:t>
            </a:r>
            <a:r>
              <a:rPr lang="en-US" sz="1000" smtClean="0">
                <a:latin typeface="Arial" panose="020B0604020202020204" pitchFamily="34" charset="0"/>
              </a:rPr>
              <a:t>although it </a:t>
            </a:r>
            <a:r>
              <a:rPr lang="en-US" sz="1000" i="1" smtClean="0">
                <a:latin typeface="Arial" panose="020B0604020202020204" pitchFamily="34" charset="0"/>
              </a:rPr>
              <a:t>complements</a:t>
            </a:r>
            <a:r>
              <a:rPr lang="en-US" sz="1000" smtClean="0">
                <a:latin typeface="Arial" panose="020B0604020202020204" pitchFamily="34" charset="0"/>
              </a:rPr>
              <a:t> them when an issue arises. For example, food safety </a:t>
            </a:r>
            <a:r>
              <a:rPr lang="en-GB" sz="1000" smtClean="0">
                <a:latin typeface="Arial" panose="020B0604020202020204" pitchFamily="34" charset="0"/>
              </a:rPr>
              <a:t>programmes</a:t>
            </a:r>
            <a:r>
              <a:rPr lang="en-US" sz="1000" smtClean="0">
                <a:latin typeface="Arial" panose="020B0604020202020204" pitchFamily="34" charset="0"/>
              </a:rPr>
              <a:t> such as the CIES Global Food Safety Initiative and quality assurance </a:t>
            </a:r>
            <a:r>
              <a:rPr lang="en-GB" sz="1000" smtClean="0">
                <a:latin typeface="Arial" panose="020B0604020202020204" pitchFamily="34" charset="0"/>
              </a:rPr>
              <a:t>programmes</a:t>
            </a:r>
            <a:r>
              <a:rPr lang="en-US" sz="1000" smtClean="0">
                <a:latin typeface="Arial" panose="020B0604020202020204" pitchFamily="34" charset="0"/>
              </a:rPr>
              <a:t> such as </a:t>
            </a:r>
            <a:r>
              <a:rPr lang="en-US" sz="1000" smtClean="0">
                <a:solidFill>
                  <a:srgbClr val="FE3E14"/>
                </a:solidFill>
                <a:latin typeface="Arial" panose="020B0604020202020204" pitchFamily="34" charset="0"/>
              </a:rPr>
              <a:t>EUREPGAP</a:t>
            </a:r>
            <a:r>
              <a:rPr lang="en-US" sz="1000" smtClean="0">
                <a:latin typeface="Arial" panose="020B0604020202020204" pitchFamily="34" charset="0"/>
              </a:rPr>
              <a:t>.</a:t>
            </a:r>
          </a:p>
          <a:p>
            <a:pPr>
              <a:lnSpc>
                <a:spcPct val="90000"/>
              </a:lnSpc>
            </a:pPr>
            <a:endParaRPr lang="en-US" sz="1000" smtClean="0">
              <a:latin typeface="Arial" panose="020B0604020202020204" pitchFamily="34" charset="0"/>
            </a:endParaRPr>
          </a:p>
          <a:p>
            <a:pPr>
              <a:lnSpc>
                <a:spcPct val="90000"/>
              </a:lnSpc>
            </a:pPr>
            <a:r>
              <a:rPr lang="en-US" sz="1000" smtClean="0">
                <a:latin typeface="Arial" panose="020B0604020202020204" pitchFamily="34" charset="0"/>
              </a:rPr>
              <a:t>Underline part in bullet in the slide</a:t>
            </a:r>
          </a:p>
          <a:p>
            <a:pPr>
              <a:lnSpc>
                <a:spcPct val="90000"/>
              </a:lnSpc>
            </a:pPr>
            <a:endParaRPr lang="en-US" sz="1000" smtClean="0">
              <a:latin typeface="Arial" panose="020B0604020202020204" pitchFamily="34" charset="0"/>
            </a:endParaRPr>
          </a:p>
        </p:txBody>
      </p:sp>
    </p:spTree>
    <p:extLst>
      <p:ext uri="{BB962C8B-B14F-4D97-AF65-F5344CB8AC3E}">
        <p14:creationId xmlns:p14="http://schemas.microsoft.com/office/powerpoint/2010/main" xmlns="" val="4230899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9" name="Picture 19" descr="GS1-Corp-templates-TITLE"/>
          <p:cNvPicPr>
            <a:picLocks noChangeAspect="1" noChangeArrowheads="1"/>
          </p:cNvPicPr>
          <p:nvPr/>
        </p:nvPicPr>
        <p:blipFill>
          <a:blip r:embed="rId2" cstate="email"/>
          <a:srcRect/>
          <a:stretch>
            <a:fillRect/>
          </a:stretch>
        </p:blipFill>
        <p:spPr bwMode="auto">
          <a:xfrm>
            <a:off x="-12700" y="-3175"/>
            <a:ext cx="9151938" cy="6864350"/>
          </a:xfrm>
          <a:prstGeom prst="rect">
            <a:avLst/>
          </a:prstGeom>
          <a:noFill/>
        </p:spPr>
      </p:pic>
      <p:sp>
        <p:nvSpPr>
          <p:cNvPr id="5130"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prstTxWarp prst="textNoShape">
              <a:avLst/>
            </a:prstTxWarp>
          </a:bodyPr>
          <a:lstStyle/>
          <a:p>
            <a:endParaRPr lang="en-US"/>
          </a:p>
        </p:txBody>
      </p:sp>
      <p:sp>
        <p:nvSpPr>
          <p:cNvPr id="5122" name="Rectangle 2"/>
          <p:cNvSpPr>
            <a:spLocks noGrp="1" noChangeArrowheads="1"/>
          </p:cNvSpPr>
          <p:nvPr>
            <p:ph type="ctrTitle"/>
          </p:nvPr>
        </p:nvSpPr>
        <p:spPr>
          <a:xfrm>
            <a:off x="3886200" y="1447800"/>
            <a:ext cx="4572000" cy="990600"/>
          </a:xfrm>
        </p:spPr>
        <p:txBody>
          <a:bodyPr anchor="t"/>
          <a:lstStyle>
            <a:lvl1pPr>
              <a:defRPr sz="3200"/>
            </a:lvl1pPr>
          </a:lstStyle>
          <a:p>
            <a:r>
              <a:rPr lang="en-US"/>
              <a:t>Presentation Title</a:t>
            </a:r>
          </a:p>
        </p:txBody>
      </p:sp>
      <p:sp>
        <p:nvSpPr>
          <p:cNvPr id="5123" name="Rectangle 3"/>
          <p:cNvSpPr>
            <a:spLocks noGrp="1" noChangeArrowheads="1"/>
          </p:cNvSpPr>
          <p:nvPr>
            <p:ph type="subTitle" idx="1"/>
          </p:nvPr>
        </p:nvSpPr>
        <p:spPr>
          <a:xfrm>
            <a:off x="3886200" y="2590800"/>
            <a:ext cx="3505200" cy="1295400"/>
          </a:xfrm>
        </p:spPr>
        <p:txBody>
          <a:bodyPr/>
          <a:lstStyle>
            <a:lvl1pPr marL="0" indent="0">
              <a:defRPr b="1">
                <a:solidFill>
                  <a:srgbClr val="F26334"/>
                </a:solidFill>
              </a:defRPr>
            </a:lvl1pPr>
          </a:lstStyle>
          <a:p>
            <a:r>
              <a:rPr lang="en-US"/>
              <a:t>Place + Date</a:t>
            </a:r>
          </a:p>
          <a:p>
            <a:r>
              <a:rPr lang="en-US"/>
              <a:t>Speaker</a:t>
            </a:r>
          </a:p>
        </p:txBody>
      </p:sp>
      <p:pic>
        <p:nvPicPr>
          <p:cNvPr id="5143" name="Picture 23" descr="gs1_3"/>
          <p:cNvPicPr>
            <a:picLocks noChangeAspect="1" noChangeArrowheads="1"/>
          </p:cNvPicPr>
          <p:nvPr/>
        </p:nvPicPr>
        <p:blipFill>
          <a:blip r:embed="rId4" cstate="email"/>
          <a:srcRect/>
          <a:stretch>
            <a:fillRect/>
          </a:stretch>
        </p:blipFill>
        <p:spPr bwMode="auto">
          <a:xfrm>
            <a:off x="430213" y="373063"/>
            <a:ext cx="1050925" cy="9461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CF957833-A2DB-2B4E-8FFF-9A536FD4B7F0}"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57200"/>
            <a:ext cx="20383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57200"/>
            <a:ext cx="59626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69683960-04EC-4E45-94BB-8C86176108B9}"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743200" y="304800"/>
            <a:ext cx="5791200" cy="763588"/>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838200" y="1644650"/>
            <a:ext cx="3732213"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722813" y="1644650"/>
            <a:ext cx="3733800"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xmlns="" val="3470450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fld id="{BBDB6155-E217-1141-B64E-035FEBE55F00}"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3FE705EE-3C0D-F544-8CBD-025EAF6429AF}"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431DFE11-82EE-794C-99C8-21A9A0059486}" type="slidenum">
              <a:rPr lang="en-US"/>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EECA5C8D-9DDF-D24D-8786-6B6F6CE3A69B}" type="slidenum">
              <a:rPr lang="en-US"/>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8299AF24-6C8C-6542-89D9-A821C8A0DD58}" type="slidenum">
              <a:rPr lang="en-US"/>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CA47DAFA-1A83-544C-B70B-58C0C22BBE79}" type="slidenum">
              <a:rPr lang="en-US"/>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5C0BC780-182F-0F47-9340-1845E9010A17}"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DA14E685-A4D2-2548-BCF3-A526CD2A47B4}" type="slidenum">
              <a:rPr lang="en-US"/>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B15240DD-D9BB-5F43-8EE9-EE708D3323C6}" type="slidenum">
              <a:rPr lang="en-US"/>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962D7A9E-91A4-2B4E-B771-F86ED7475040}" type="slidenum">
              <a:rPr lang="en-US"/>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BF4F326C-9DD3-9F43-B9AF-DE38F3835014}" type="slidenum">
              <a:rPr lang="en-US"/>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44500"/>
            <a:ext cx="2038350" cy="5651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44500"/>
            <a:ext cx="5962650"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E848BAF3-347D-EE4F-BCCE-53AA52F24DC8}"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270279E2-7BEB-614B-AECB-88A726A2C04E}"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D0368215-7088-364D-A3F0-8FFBCAF97293}"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B994FEF8-B1D8-6E45-A278-697751F36EC3}"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7F693FB3-7191-9B47-AD6D-6B3204A5177D}"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0AFB95DD-8599-6244-8042-94601353A163}"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7E4FF592-16E5-C942-B619-5C5620A9A402}"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28DC514A-FF9F-D146-A426-85870C180561}"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6" name="Picture 22" descr="GS1us Text 13"/>
          <p:cNvPicPr>
            <a:picLocks noChangeAspect="1" noChangeArrowheads="1"/>
          </p:cNvPicPr>
          <p:nvPr/>
        </p:nvPicPr>
        <p:blipFill>
          <a:blip r:embed="rId14" cstate="email"/>
          <a:srcRect/>
          <a:stretch>
            <a:fillRect/>
          </a:stretch>
        </p:blipFill>
        <p:spPr bwMode="auto">
          <a:xfrm>
            <a:off x="0" y="5473700"/>
            <a:ext cx="9144000" cy="1214438"/>
          </a:xfrm>
          <a:prstGeom prst="rect">
            <a:avLst/>
          </a:prstGeom>
          <a:noFill/>
        </p:spPr>
      </p:pic>
      <p:sp>
        <p:nvSpPr>
          <p:cNvPr id="1033" name="Rectangle 9"/>
          <p:cNvSpPr>
            <a:spLocks noGrp="1" noChangeArrowheads="1"/>
          </p:cNvSpPr>
          <p:nvPr>
            <p:ph type="title"/>
          </p:nvPr>
        </p:nvSpPr>
        <p:spPr bwMode="auto">
          <a:xfrm>
            <a:off x="1809750" y="457200"/>
            <a:ext cx="687705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Click</a:t>
            </a:r>
          </a:p>
        </p:txBody>
      </p:sp>
      <p:sp>
        <p:nvSpPr>
          <p:cNvPr id="1035" name="Text Box 11"/>
          <p:cNvSpPr txBox="1">
            <a:spLocks noChangeArrowheads="1"/>
          </p:cNvSpPr>
          <p:nvPr/>
        </p:nvSpPr>
        <p:spPr bwMode="auto">
          <a:xfrm>
            <a:off x="0" y="6629400"/>
            <a:ext cx="2219325" cy="22860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fr-FR" sz="900" dirty="0"/>
              <a:t>© </a:t>
            </a:r>
            <a:r>
              <a:rPr lang="fr-FR" sz="900" dirty="0" smtClean="0"/>
              <a:t>2010 </a:t>
            </a:r>
            <a:r>
              <a:rPr lang="fr-FR" sz="900" dirty="0"/>
              <a:t>GS1</a:t>
            </a:r>
          </a:p>
        </p:txBody>
      </p:sp>
      <p:sp>
        <p:nvSpPr>
          <p:cNvPr id="1036" name="Rectangle 12"/>
          <p:cNvSpPr>
            <a:spLocks noGrp="1" noChangeArrowheads="1"/>
          </p:cNvSpPr>
          <p:nvPr>
            <p:ph type="sldNum" sz="quarter" idx="4"/>
          </p:nvPr>
        </p:nvSpPr>
        <p:spPr bwMode="auto">
          <a:xfrm>
            <a:off x="8229600" y="6534150"/>
            <a:ext cx="914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defRPr>
            </a:lvl1pPr>
          </a:lstStyle>
          <a:p>
            <a:fld id="{2B9BD7F0-BCD6-B141-8417-02D36F1AE2DF}" type="slidenum">
              <a:rPr lang="en-US"/>
              <a:pPr/>
              <a:t>‹Nº›</a:t>
            </a:fld>
            <a:endParaRPr lang="en-US"/>
          </a:p>
        </p:txBody>
      </p:sp>
      <p:sp>
        <p:nvSpPr>
          <p:cNvPr id="1037" name="Rectangle 13"/>
          <p:cNvSpPr>
            <a:spLocks noGrp="1" noChangeArrowheads="1"/>
          </p:cNvSpPr>
          <p:nvPr>
            <p:ph type="body" idx="1"/>
          </p:nvPr>
        </p:nvSpPr>
        <p:spPr bwMode="auto">
          <a:xfrm>
            <a:off x="533400" y="1543050"/>
            <a:ext cx="792480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Content—Increase font to 24</a:t>
            </a:r>
          </a:p>
          <a:p>
            <a:pPr lvl="1"/>
            <a:r>
              <a:rPr lang="en-US" dirty="0"/>
              <a:t>Leave bullet orange and change font to the blue (0 Red, 44 Green, 108 Blue)</a:t>
            </a:r>
          </a:p>
          <a:p>
            <a:pPr lvl="2"/>
            <a:r>
              <a:rPr lang="en-US" dirty="0"/>
              <a:t>Use custom bullet as dash in orange and change font to the blue</a:t>
            </a:r>
          </a:p>
          <a:p>
            <a:pPr lvl="1"/>
            <a:r>
              <a:rPr lang="en-US" dirty="0"/>
              <a:t>Second heading</a:t>
            </a:r>
          </a:p>
          <a:p>
            <a:pPr lvl="2"/>
            <a:r>
              <a:rPr lang="en-US" dirty="0"/>
              <a:t>Third</a:t>
            </a:r>
          </a:p>
        </p:txBody>
      </p:sp>
      <p:pic>
        <p:nvPicPr>
          <p:cNvPr id="1048" name="Picture 24" descr="gs1_4"/>
          <p:cNvPicPr>
            <a:picLocks noChangeAspect="1" noChangeArrowheads="1"/>
          </p:cNvPicPr>
          <p:nvPr/>
        </p:nvPicPr>
        <p:blipFill>
          <a:blip r:embed="rId15" cstate="email"/>
          <a:srcRect/>
          <a:stretch>
            <a:fillRect/>
          </a:stretch>
        </p:blipFill>
        <p:spPr bwMode="auto">
          <a:xfrm>
            <a:off x="603250" y="463550"/>
            <a:ext cx="857250" cy="7715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Lst>
  <p:hf hdr="0" ftr="0" dt="0"/>
  <p:txStyles>
    <p:titleStyle>
      <a:lvl1pPr algn="l" rtl="0" fontAlgn="base">
        <a:spcBef>
          <a:spcPct val="0"/>
        </a:spcBef>
        <a:spcAft>
          <a:spcPct val="0"/>
        </a:spcAft>
        <a:defRPr sz="3000" b="1">
          <a:solidFill>
            <a:srgbClr val="002C6C"/>
          </a:solidFill>
          <a:latin typeface="+mj-lt"/>
          <a:ea typeface="+mj-ea"/>
          <a:cs typeface="+mj-cs"/>
        </a:defRPr>
      </a:lvl1pPr>
      <a:lvl2pPr algn="l" rtl="0" fontAlgn="base">
        <a:spcBef>
          <a:spcPct val="0"/>
        </a:spcBef>
        <a:spcAft>
          <a:spcPct val="0"/>
        </a:spcAft>
        <a:defRPr sz="3000" b="1">
          <a:solidFill>
            <a:srgbClr val="002C6C"/>
          </a:solidFill>
          <a:latin typeface="Arial" pitchFamily="-106" charset="0"/>
        </a:defRPr>
      </a:lvl2pPr>
      <a:lvl3pPr algn="l" rtl="0" fontAlgn="base">
        <a:spcBef>
          <a:spcPct val="0"/>
        </a:spcBef>
        <a:spcAft>
          <a:spcPct val="0"/>
        </a:spcAft>
        <a:defRPr sz="3000" b="1">
          <a:solidFill>
            <a:srgbClr val="002C6C"/>
          </a:solidFill>
          <a:latin typeface="Arial" pitchFamily="-106" charset="0"/>
        </a:defRPr>
      </a:lvl3pPr>
      <a:lvl4pPr algn="l" rtl="0" fontAlgn="base">
        <a:spcBef>
          <a:spcPct val="0"/>
        </a:spcBef>
        <a:spcAft>
          <a:spcPct val="0"/>
        </a:spcAft>
        <a:defRPr sz="3000" b="1">
          <a:solidFill>
            <a:srgbClr val="002C6C"/>
          </a:solidFill>
          <a:latin typeface="Arial" pitchFamily="-106" charset="0"/>
        </a:defRPr>
      </a:lvl4pPr>
      <a:lvl5pPr algn="l" rtl="0" fontAlgn="base">
        <a:spcBef>
          <a:spcPct val="0"/>
        </a:spcBef>
        <a:spcAft>
          <a:spcPct val="0"/>
        </a:spcAft>
        <a:defRPr sz="3000" b="1">
          <a:solidFill>
            <a:srgbClr val="002C6C"/>
          </a:solidFill>
          <a:latin typeface="Arial" pitchFamily="-106" charset="0"/>
        </a:defRPr>
      </a:lvl5pPr>
      <a:lvl6pPr marL="457200" algn="l" rtl="0" fontAlgn="base">
        <a:spcBef>
          <a:spcPct val="0"/>
        </a:spcBef>
        <a:spcAft>
          <a:spcPct val="0"/>
        </a:spcAft>
        <a:defRPr sz="3000" b="1">
          <a:solidFill>
            <a:srgbClr val="002C6C"/>
          </a:solidFill>
          <a:latin typeface="Arial" pitchFamily="-106" charset="0"/>
        </a:defRPr>
      </a:lvl6pPr>
      <a:lvl7pPr marL="914400" algn="l" rtl="0" fontAlgn="base">
        <a:spcBef>
          <a:spcPct val="0"/>
        </a:spcBef>
        <a:spcAft>
          <a:spcPct val="0"/>
        </a:spcAft>
        <a:defRPr sz="3000" b="1">
          <a:solidFill>
            <a:srgbClr val="002C6C"/>
          </a:solidFill>
          <a:latin typeface="Arial" pitchFamily="-106" charset="0"/>
        </a:defRPr>
      </a:lvl7pPr>
      <a:lvl8pPr marL="1371600" algn="l" rtl="0" fontAlgn="base">
        <a:spcBef>
          <a:spcPct val="0"/>
        </a:spcBef>
        <a:spcAft>
          <a:spcPct val="0"/>
        </a:spcAft>
        <a:defRPr sz="3000" b="1">
          <a:solidFill>
            <a:srgbClr val="002C6C"/>
          </a:solidFill>
          <a:latin typeface="Arial" pitchFamily="-106" charset="0"/>
        </a:defRPr>
      </a:lvl8pPr>
      <a:lvl9pPr marL="1828800" algn="l" rtl="0" fontAlgn="base">
        <a:spcBef>
          <a:spcPct val="0"/>
        </a:spcBef>
        <a:spcAft>
          <a:spcPct val="0"/>
        </a:spcAft>
        <a:defRPr sz="3000" b="1">
          <a:solidFill>
            <a:srgbClr val="002C6C"/>
          </a:solidFill>
          <a:latin typeface="Arial" pitchFamily="-106" charset="0"/>
        </a:defRPr>
      </a:lvl9pPr>
    </p:titleStyle>
    <p:bodyStyle>
      <a:lvl1pPr marL="342900" indent="-342900" algn="l" rtl="0" fontAlgn="base">
        <a:spcBef>
          <a:spcPct val="20000"/>
        </a:spcBef>
        <a:spcAft>
          <a:spcPct val="0"/>
        </a:spcAft>
        <a:defRPr sz="2400">
          <a:solidFill>
            <a:srgbClr val="002C6C"/>
          </a:solidFill>
          <a:latin typeface="+mn-lt"/>
          <a:ea typeface="+mn-ea"/>
          <a:cs typeface="+mn-cs"/>
        </a:defRPr>
      </a:lvl1pPr>
      <a:lvl2pPr marL="742950" indent="-285750" algn="l" rtl="0" fontAlgn="base">
        <a:spcBef>
          <a:spcPct val="20000"/>
        </a:spcBef>
        <a:spcAft>
          <a:spcPct val="0"/>
        </a:spcAft>
        <a:buClr>
          <a:srgbClr val="F26334"/>
        </a:buClr>
        <a:buChar char="•"/>
        <a:defRPr>
          <a:solidFill>
            <a:srgbClr val="002C6C"/>
          </a:solidFill>
          <a:latin typeface="+mn-lt"/>
          <a:ea typeface="ＭＳ Ｐゴシック" pitchFamily="-106" charset="-128"/>
        </a:defRPr>
      </a:lvl2pPr>
      <a:lvl3pPr marL="1143000" indent="-228600" algn="l" rtl="0" fontAlgn="base">
        <a:spcBef>
          <a:spcPct val="20000"/>
        </a:spcBef>
        <a:spcAft>
          <a:spcPct val="0"/>
        </a:spcAft>
        <a:buClr>
          <a:srgbClr val="F26334"/>
        </a:buClr>
        <a:buFont typeface="Arial" pitchFamily="-106" charset="0"/>
        <a:buChar char="–"/>
        <a:defRPr>
          <a:solidFill>
            <a:srgbClr val="002C6C"/>
          </a:solidFill>
          <a:latin typeface="+mn-lt"/>
          <a:ea typeface="ＭＳ Ｐゴシック" pitchFamily="-106"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6"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bwMode="auto">
          <a:xfrm>
            <a:off x="1809750" y="444500"/>
            <a:ext cx="687705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Click</a:t>
            </a:r>
          </a:p>
        </p:txBody>
      </p:sp>
      <p:sp>
        <p:nvSpPr>
          <p:cNvPr id="19462" name="Text Box 6"/>
          <p:cNvSpPr txBox="1">
            <a:spLocks noChangeArrowheads="1"/>
          </p:cNvSpPr>
          <p:nvPr/>
        </p:nvSpPr>
        <p:spPr bwMode="auto">
          <a:xfrm>
            <a:off x="0" y="6629400"/>
            <a:ext cx="2219325" cy="22860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fr-FR" sz="900"/>
              <a:t>© 2009 GS1</a:t>
            </a:r>
          </a:p>
        </p:txBody>
      </p:sp>
      <p:sp>
        <p:nvSpPr>
          <p:cNvPr id="19463" name="Rectangle 7"/>
          <p:cNvSpPr>
            <a:spLocks noGrp="1" noChangeArrowheads="1"/>
          </p:cNvSpPr>
          <p:nvPr>
            <p:ph type="sldNum" sz="quarter" idx="4"/>
          </p:nvPr>
        </p:nvSpPr>
        <p:spPr bwMode="auto">
          <a:xfrm>
            <a:off x="8229600" y="6534150"/>
            <a:ext cx="914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defRPr>
            </a:lvl1pPr>
          </a:lstStyle>
          <a:p>
            <a:fld id="{D76FEA61-EB82-284F-8BE3-8F4BCC247C3F}" type="slidenum">
              <a:rPr lang="en-US"/>
              <a:pPr/>
              <a:t>‹Nº›</a:t>
            </a:fld>
            <a:endParaRPr lang="en-US"/>
          </a:p>
        </p:txBody>
      </p:sp>
      <p:sp>
        <p:nvSpPr>
          <p:cNvPr id="19464" name="Rectangle 8"/>
          <p:cNvSpPr>
            <a:spLocks noGrp="1" noChangeArrowheads="1"/>
          </p:cNvSpPr>
          <p:nvPr>
            <p:ph type="body" idx="1"/>
          </p:nvPr>
        </p:nvSpPr>
        <p:spPr bwMode="auto">
          <a:xfrm>
            <a:off x="533400" y="1543050"/>
            <a:ext cx="792480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Content—Increase font to 24</a:t>
            </a:r>
          </a:p>
          <a:p>
            <a:pPr lvl="1"/>
            <a:r>
              <a:rPr lang="en-US"/>
              <a:t>Leave bullet orange and change font to the blue (0 Red, 44 Green, 108 Blue)</a:t>
            </a:r>
          </a:p>
          <a:p>
            <a:pPr lvl="2"/>
            <a:r>
              <a:rPr lang="en-US"/>
              <a:t>Use custom bullet as dash in orange and change font to the blue</a:t>
            </a:r>
          </a:p>
          <a:p>
            <a:pPr lvl="1"/>
            <a:r>
              <a:rPr lang="en-US"/>
              <a:t>Second heading</a:t>
            </a:r>
          </a:p>
          <a:p>
            <a:pPr lvl="2"/>
            <a:r>
              <a:rPr lang="en-US"/>
              <a:t>Third</a:t>
            </a:r>
          </a:p>
        </p:txBody>
      </p:sp>
      <p:pic>
        <p:nvPicPr>
          <p:cNvPr id="19469" name="Picture 13" descr="gs1_4"/>
          <p:cNvPicPr>
            <a:picLocks noChangeAspect="1" noChangeArrowheads="1"/>
          </p:cNvPicPr>
          <p:nvPr/>
        </p:nvPicPr>
        <p:blipFill>
          <a:blip r:embed="rId13" cstate="email"/>
          <a:srcRect/>
          <a:stretch>
            <a:fillRect/>
          </a:stretch>
        </p:blipFill>
        <p:spPr bwMode="auto">
          <a:xfrm>
            <a:off x="603250" y="463550"/>
            <a:ext cx="857250" cy="771525"/>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fontAlgn="base">
        <a:spcBef>
          <a:spcPct val="0"/>
        </a:spcBef>
        <a:spcAft>
          <a:spcPct val="0"/>
        </a:spcAft>
        <a:defRPr sz="3000" b="1">
          <a:solidFill>
            <a:srgbClr val="002C6C"/>
          </a:solidFill>
          <a:latin typeface="+mj-lt"/>
          <a:ea typeface="+mj-ea"/>
          <a:cs typeface="+mj-cs"/>
        </a:defRPr>
      </a:lvl1pPr>
      <a:lvl2pPr algn="l" rtl="0" fontAlgn="base">
        <a:spcBef>
          <a:spcPct val="0"/>
        </a:spcBef>
        <a:spcAft>
          <a:spcPct val="0"/>
        </a:spcAft>
        <a:defRPr sz="3000" b="1">
          <a:solidFill>
            <a:srgbClr val="002C6C"/>
          </a:solidFill>
          <a:latin typeface="Arial" pitchFamily="-106" charset="0"/>
        </a:defRPr>
      </a:lvl2pPr>
      <a:lvl3pPr algn="l" rtl="0" fontAlgn="base">
        <a:spcBef>
          <a:spcPct val="0"/>
        </a:spcBef>
        <a:spcAft>
          <a:spcPct val="0"/>
        </a:spcAft>
        <a:defRPr sz="3000" b="1">
          <a:solidFill>
            <a:srgbClr val="002C6C"/>
          </a:solidFill>
          <a:latin typeface="Arial" pitchFamily="-106" charset="0"/>
        </a:defRPr>
      </a:lvl3pPr>
      <a:lvl4pPr algn="l" rtl="0" fontAlgn="base">
        <a:spcBef>
          <a:spcPct val="0"/>
        </a:spcBef>
        <a:spcAft>
          <a:spcPct val="0"/>
        </a:spcAft>
        <a:defRPr sz="3000" b="1">
          <a:solidFill>
            <a:srgbClr val="002C6C"/>
          </a:solidFill>
          <a:latin typeface="Arial" pitchFamily="-106" charset="0"/>
        </a:defRPr>
      </a:lvl4pPr>
      <a:lvl5pPr algn="l" rtl="0" fontAlgn="base">
        <a:spcBef>
          <a:spcPct val="0"/>
        </a:spcBef>
        <a:spcAft>
          <a:spcPct val="0"/>
        </a:spcAft>
        <a:defRPr sz="3000" b="1">
          <a:solidFill>
            <a:srgbClr val="002C6C"/>
          </a:solidFill>
          <a:latin typeface="Arial" pitchFamily="-106" charset="0"/>
        </a:defRPr>
      </a:lvl5pPr>
      <a:lvl6pPr marL="457200" algn="l" rtl="0" fontAlgn="base">
        <a:spcBef>
          <a:spcPct val="0"/>
        </a:spcBef>
        <a:spcAft>
          <a:spcPct val="0"/>
        </a:spcAft>
        <a:defRPr sz="3000" b="1">
          <a:solidFill>
            <a:srgbClr val="002C6C"/>
          </a:solidFill>
          <a:latin typeface="Arial" pitchFamily="-106" charset="0"/>
        </a:defRPr>
      </a:lvl6pPr>
      <a:lvl7pPr marL="914400" algn="l" rtl="0" fontAlgn="base">
        <a:spcBef>
          <a:spcPct val="0"/>
        </a:spcBef>
        <a:spcAft>
          <a:spcPct val="0"/>
        </a:spcAft>
        <a:defRPr sz="3000" b="1">
          <a:solidFill>
            <a:srgbClr val="002C6C"/>
          </a:solidFill>
          <a:latin typeface="Arial" pitchFamily="-106" charset="0"/>
        </a:defRPr>
      </a:lvl7pPr>
      <a:lvl8pPr marL="1371600" algn="l" rtl="0" fontAlgn="base">
        <a:spcBef>
          <a:spcPct val="0"/>
        </a:spcBef>
        <a:spcAft>
          <a:spcPct val="0"/>
        </a:spcAft>
        <a:defRPr sz="3000" b="1">
          <a:solidFill>
            <a:srgbClr val="002C6C"/>
          </a:solidFill>
          <a:latin typeface="Arial" pitchFamily="-106" charset="0"/>
        </a:defRPr>
      </a:lvl8pPr>
      <a:lvl9pPr marL="1828800" algn="l" rtl="0" fontAlgn="base">
        <a:spcBef>
          <a:spcPct val="0"/>
        </a:spcBef>
        <a:spcAft>
          <a:spcPct val="0"/>
        </a:spcAft>
        <a:defRPr sz="3000" b="1">
          <a:solidFill>
            <a:srgbClr val="002C6C"/>
          </a:solidFill>
          <a:latin typeface="Arial" pitchFamily="-106" charset="0"/>
        </a:defRPr>
      </a:lvl9pPr>
    </p:titleStyle>
    <p:bodyStyle>
      <a:lvl1pPr marL="342900" indent="-342900" algn="l" rtl="0" fontAlgn="base">
        <a:spcBef>
          <a:spcPct val="20000"/>
        </a:spcBef>
        <a:spcAft>
          <a:spcPct val="0"/>
        </a:spcAft>
        <a:defRPr sz="2400">
          <a:solidFill>
            <a:srgbClr val="002C6C"/>
          </a:solidFill>
          <a:latin typeface="+mn-lt"/>
          <a:ea typeface="+mn-ea"/>
          <a:cs typeface="+mn-cs"/>
        </a:defRPr>
      </a:lvl1pPr>
      <a:lvl2pPr marL="742950" indent="-285750" algn="l" rtl="0" fontAlgn="base">
        <a:spcBef>
          <a:spcPct val="20000"/>
        </a:spcBef>
        <a:spcAft>
          <a:spcPct val="0"/>
        </a:spcAft>
        <a:buClr>
          <a:srgbClr val="F26334"/>
        </a:buClr>
        <a:buChar char="•"/>
        <a:defRPr>
          <a:solidFill>
            <a:srgbClr val="002C6C"/>
          </a:solidFill>
          <a:latin typeface="+mn-lt"/>
          <a:ea typeface="ＭＳ Ｐゴシック" pitchFamily="-106" charset="-128"/>
        </a:defRPr>
      </a:lvl2pPr>
      <a:lvl3pPr marL="1143000" indent="-228600" algn="l" rtl="0" fontAlgn="base">
        <a:spcBef>
          <a:spcPct val="20000"/>
        </a:spcBef>
        <a:spcAft>
          <a:spcPct val="0"/>
        </a:spcAft>
        <a:buClr>
          <a:srgbClr val="F26334"/>
        </a:buClr>
        <a:buFont typeface="Arial" pitchFamily="-106" charset="0"/>
        <a:buChar char="–"/>
        <a:defRPr>
          <a:solidFill>
            <a:srgbClr val="002C6C"/>
          </a:solidFill>
          <a:latin typeface="+mn-lt"/>
          <a:ea typeface="ＭＳ Ｐゴシック" pitchFamily="-106"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6"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jpeg"/><Relationship Id="rId4" Type="http://schemas.openxmlformats.org/officeDocument/2006/relationships/hyperlink" Target="http://www.gs1.org/docs/traceability/GS1_tracebility_brochure.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Bodega%20-Despacho.avi"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jpe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hyperlink" Target="Textil%20-%20inventario.avi"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Bodega%20-almacenamiento.avi"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ctrTitle"/>
          </p:nvPr>
        </p:nvSpPr>
        <p:spPr>
          <a:xfrm>
            <a:off x="2695575" y="1738313"/>
            <a:ext cx="4819650" cy="990600"/>
          </a:xfrm>
        </p:spPr>
        <p:txBody>
          <a:bodyPr/>
          <a:lstStyle/>
          <a:p>
            <a:endParaRPr lang="es-CR" altLang="es-CR" smtClean="0">
              <a:ea typeface="ＭＳ Ｐゴシック" panose="020B0600070205080204" pitchFamily="34" charset="-128"/>
            </a:endParaRPr>
          </a:p>
        </p:txBody>
      </p:sp>
      <p:pic>
        <p:nvPicPr>
          <p:cNvPr id="36867" name="3 Imagen"/>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33375"/>
            <a:ext cx="9144000" cy="624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1959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txBox="1">
            <a:spLocks/>
          </p:cNvSpPr>
          <p:nvPr/>
        </p:nvSpPr>
        <p:spPr bwMode="auto">
          <a:xfrm>
            <a:off x="2522538" y="306388"/>
            <a:ext cx="60547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s-MX" sz="3000" b="1"/>
              <a:t>¿Por qué usar un estándar?</a:t>
            </a:r>
          </a:p>
        </p:txBody>
      </p:sp>
      <p:sp>
        <p:nvSpPr>
          <p:cNvPr id="3" name="2 Rectángulo redondeado"/>
          <p:cNvSpPr/>
          <p:nvPr/>
        </p:nvSpPr>
        <p:spPr bwMode="auto">
          <a:xfrm>
            <a:off x="334963" y="1265238"/>
            <a:ext cx="1798637" cy="4586287"/>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eaLnBrk="1" hangingPunct="1">
              <a:spcBef>
                <a:spcPct val="20000"/>
              </a:spcBef>
              <a:defRPr/>
            </a:pPr>
            <a:r>
              <a:rPr lang="es-MX" b="1" dirty="0">
                <a:latin typeface="Arial" charset="0"/>
              </a:rPr>
              <a:t>Crisis de productos</a:t>
            </a:r>
          </a:p>
          <a:p>
            <a:pPr algn="ctr" eaLnBrk="1" hangingPunct="1">
              <a:spcBef>
                <a:spcPct val="20000"/>
              </a:spcBef>
              <a:defRPr/>
            </a:pPr>
            <a:endParaRPr lang="es-MX" b="1" dirty="0">
              <a:latin typeface="Arial" charset="0"/>
            </a:endParaRPr>
          </a:p>
          <a:p>
            <a:pPr algn="ctr" eaLnBrk="1" hangingPunct="1">
              <a:spcBef>
                <a:spcPct val="20000"/>
              </a:spcBef>
              <a:defRPr/>
            </a:pPr>
            <a:endParaRPr lang="es-MX" b="1" dirty="0">
              <a:latin typeface="Arial" charset="0"/>
            </a:endParaRPr>
          </a:p>
          <a:p>
            <a:pPr algn="ctr" eaLnBrk="1" hangingPunct="1">
              <a:spcBef>
                <a:spcPct val="20000"/>
              </a:spcBef>
              <a:defRPr/>
            </a:pPr>
            <a:endParaRPr lang="es-MX" b="1" dirty="0">
              <a:latin typeface="Arial" charset="0"/>
            </a:endParaRPr>
          </a:p>
          <a:p>
            <a:pPr algn="ctr" eaLnBrk="1" hangingPunct="1">
              <a:spcBef>
                <a:spcPct val="20000"/>
              </a:spcBef>
              <a:defRPr/>
            </a:pPr>
            <a:r>
              <a:rPr lang="es-MX" b="1" dirty="0">
                <a:latin typeface="Arial" charset="0"/>
              </a:rPr>
              <a:t>Seguridad del </a:t>
            </a:r>
          </a:p>
          <a:p>
            <a:pPr algn="ctr" eaLnBrk="1" hangingPunct="1">
              <a:spcBef>
                <a:spcPct val="20000"/>
              </a:spcBef>
              <a:defRPr/>
            </a:pPr>
            <a:r>
              <a:rPr lang="es-MX" b="1" dirty="0">
                <a:latin typeface="Arial" charset="0"/>
              </a:rPr>
              <a:t>Consumidor</a:t>
            </a:r>
          </a:p>
          <a:p>
            <a:pPr algn="ctr" eaLnBrk="1" hangingPunct="1">
              <a:spcBef>
                <a:spcPct val="20000"/>
              </a:spcBef>
              <a:defRPr/>
            </a:pPr>
            <a:endParaRPr lang="es-MX" b="1" dirty="0">
              <a:latin typeface="Arial" charset="0"/>
            </a:endParaRPr>
          </a:p>
          <a:p>
            <a:pPr algn="ctr" eaLnBrk="1" hangingPunct="1">
              <a:spcBef>
                <a:spcPct val="20000"/>
              </a:spcBef>
              <a:defRPr/>
            </a:pPr>
            <a:endParaRPr lang="es-MX" b="1" dirty="0">
              <a:latin typeface="Arial" charset="0"/>
            </a:endParaRPr>
          </a:p>
          <a:p>
            <a:pPr marL="285750" indent="-285750" eaLnBrk="1" hangingPunct="1">
              <a:spcBef>
                <a:spcPct val="20000"/>
              </a:spcBef>
              <a:buFont typeface="Arial" pitchFamily="34" charset="0"/>
              <a:buChar char="•"/>
              <a:defRPr/>
            </a:pPr>
            <a:r>
              <a:rPr lang="es-MX" sz="1400" b="1" dirty="0">
                <a:latin typeface="Arial" charset="0"/>
              </a:rPr>
              <a:t>Rendimiento</a:t>
            </a:r>
          </a:p>
          <a:p>
            <a:pPr marL="285750" indent="-285750" eaLnBrk="1" hangingPunct="1">
              <a:spcBef>
                <a:spcPct val="20000"/>
              </a:spcBef>
              <a:buFont typeface="Arial" pitchFamily="34" charset="0"/>
              <a:buChar char="•"/>
              <a:defRPr/>
            </a:pPr>
            <a:r>
              <a:rPr lang="es-MX" sz="1400" b="1" dirty="0">
                <a:latin typeface="Arial" charset="0"/>
              </a:rPr>
              <a:t>Daño</a:t>
            </a:r>
          </a:p>
          <a:p>
            <a:pPr marL="285750" indent="-285750" eaLnBrk="1" hangingPunct="1">
              <a:spcBef>
                <a:spcPct val="20000"/>
              </a:spcBef>
              <a:buFont typeface="Arial" pitchFamily="34" charset="0"/>
              <a:buChar char="•"/>
              <a:defRPr/>
            </a:pPr>
            <a:r>
              <a:rPr lang="es-MX" sz="1400" b="1" dirty="0">
                <a:latin typeface="Arial" charset="0"/>
              </a:rPr>
              <a:t>Lesión</a:t>
            </a:r>
          </a:p>
          <a:p>
            <a:pPr marL="285750" indent="-285750" eaLnBrk="1" hangingPunct="1">
              <a:spcBef>
                <a:spcPct val="20000"/>
              </a:spcBef>
              <a:buFont typeface="Arial" pitchFamily="34" charset="0"/>
              <a:buChar char="•"/>
              <a:defRPr/>
            </a:pPr>
            <a:r>
              <a:rPr lang="es-MX" sz="1400" b="1" dirty="0">
                <a:latin typeface="Arial" charset="0"/>
              </a:rPr>
              <a:t>Muerte</a:t>
            </a:r>
          </a:p>
        </p:txBody>
      </p:sp>
      <p:sp>
        <p:nvSpPr>
          <p:cNvPr id="4" name="3 Rectángulo"/>
          <p:cNvSpPr>
            <a:spLocks noChangeArrowheads="1"/>
          </p:cNvSpPr>
          <p:nvPr/>
        </p:nvSpPr>
        <p:spPr bwMode="auto">
          <a:xfrm>
            <a:off x="2835275" y="1981200"/>
            <a:ext cx="577850" cy="3154363"/>
          </a:xfrm>
          <a:prstGeom prst="rect">
            <a:avLst/>
          </a:prstGeom>
          <a:solidFill>
            <a:srgbClr val="92D05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s-MX" sz="1400" b="1"/>
              <a:t>T</a:t>
            </a:r>
          </a:p>
          <a:p>
            <a:pPr algn="ctr" eaLnBrk="1" hangingPunct="1"/>
            <a:r>
              <a:rPr lang="es-MX" sz="1400" b="1"/>
              <a:t>R</a:t>
            </a:r>
          </a:p>
          <a:p>
            <a:pPr algn="ctr" eaLnBrk="1" hangingPunct="1"/>
            <a:r>
              <a:rPr lang="es-MX" sz="1400" b="1"/>
              <a:t>A</a:t>
            </a:r>
          </a:p>
          <a:p>
            <a:pPr algn="ctr" eaLnBrk="1" hangingPunct="1"/>
            <a:r>
              <a:rPr lang="es-MX" sz="1400" b="1"/>
              <a:t>Z</a:t>
            </a:r>
          </a:p>
          <a:p>
            <a:pPr algn="ctr" eaLnBrk="1" hangingPunct="1"/>
            <a:r>
              <a:rPr lang="es-MX" sz="1400" b="1"/>
              <a:t>A</a:t>
            </a:r>
          </a:p>
          <a:p>
            <a:pPr algn="ctr" eaLnBrk="1" hangingPunct="1"/>
            <a:r>
              <a:rPr lang="es-MX" sz="1400" b="1"/>
              <a:t>B</a:t>
            </a:r>
          </a:p>
          <a:p>
            <a:pPr algn="ctr" eaLnBrk="1" hangingPunct="1"/>
            <a:r>
              <a:rPr lang="es-MX" sz="1400" b="1"/>
              <a:t>I</a:t>
            </a:r>
          </a:p>
          <a:p>
            <a:pPr algn="ctr" eaLnBrk="1" hangingPunct="1"/>
            <a:r>
              <a:rPr lang="es-MX" sz="1400" b="1"/>
              <a:t>L</a:t>
            </a:r>
          </a:p>
          <a:p>
            <a:pPr algn="ctr" eaLnBrk="1" hangingPunct="1"/>
            <a:r>
              <a:rPr lang="es-MX" sz="1400" b="1"/>
              <a:t>I</a:t>
            </a:r>
          </a:p>
          <a:p>
            <a:pPr algn="ctr" eaLnBrk="1" hangingPunct="1"/>
            <a:r>
              <a:rPr lang="es-MX" sz="1400" b="1"/>
              <a:t>D</a:t>
            </a:r>
          </a:p>
          <a:p>
            <a:pPr algn="ctr" eaLnBrk="1" hangingPunct="1"/>
            <a:r>
              <a:rPr lang="es-MX" sz="1400" b="1"/>
              <a:t>A</a:t>
            </a:r>
          </a:p>
          <a:p>
            <a:pPr algn="ctr" eaLnBrk="1" hangingPunct="1"/>
            <a:r>
              <a:rPr lang="es-MX" sz="1400" b="1"/>
              <a:t>D</a:t>
            </a:r>
          </a:p>
        </p:txBody>
      </p:sp>
      <p:cxnSp>
        <p:nvCxnSpPr>
          <p:cNvPr id="6" name="5 Conector recto"/>
          <p:cNvCxnSpPr>
            <a:cxnSpLocks noChangeShapeType="1"/>
            <a:stCxn id="3" idx="3"/>
            <a:endCxn id="4" idx="1"/>
          </p:cNvCxnSpPr>
          <p:nvPr/>
        </p:nvCxnSpPr>
        <p:spPr bwMode="auto">
          <a:xfrm>
            <a:off x="2133600" y="3559175"/>
            <a:ext cx="701675" cy="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8" name="7 Pentágono"/>
          <p:cNvSpPr>
            <a:spLocks noChangeArrowheads="1"/>
          </p:cNvSpPr>
          <p:nvPr/>
        </p:nvSpPr>
        <p:spPr bwMode="auto">
          <a:xfrm>
            <a:off x="4387850" y="1614488"/>
            <a:ext cx="1601788" cy="838200"/>
          </a:xfrm>
          <a:prstGeom prst="homePlate">
            <a:avLst>
              <a:gd name="adj" fmla="val 50004"/>
            </a:avLst>
          </a:prstGeom>
          <a:solidFill>
            <a:srgbClr val="FC482A"/>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nchorCtr="1"/>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s-MX" sz="1800" b="1"/>
              <a:t>Ineficiente</a:t>
            </a:r>
          </a:p>
        </p:txBody>
      </p:sp>
      <p:sp>
        <p:nvSpPr>
          <p:cNvPr id="9" name="8 Hexágono"/>
          <p:cNvSpPr>
            <a:spLocks noChangeArrowheads="1"/>
          </p:cNvSpPr>
          <p:nvPr/>
        </p:nvSpPr>
        <p:spPr bwMode="auto">
          <a:xfrm>
            <a:off x="6172200" y="1355725"/>
            <a:ext cx="2179638" cy="1357313"/>
          </a:xfrm>
          <a:prstGeom prst="hexagon">
            <a:avLst>
              <a:gd name="adj" fmla="val 24987"/>
              <a:gd name="vf" fmla="val 115470"/>
            </a:avLst>
          </a:prstGeom>
          <a:solidFill>
            <a:srgbClr val="FC482A"/>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s-MX" sz="1400" b="1"/>
              <a:t>Riesgo para la organización y sus productos</a:t>
            </a:r>
          </a:p>
        </p:txBody>
      </p:sp>
      <p:sp>
        <p:nvSpPr>
          <p:cNvPr id="10" name="9 Pentágono"/>
          <p:cNvSpPr/>
          <p:nvPr/>
        </p:nvSpPr>
        <p:spPr bwMode="auto">
          <a:xfrm>
            <a:off x="4387850" y="4716463"/>
            <a:ext cx="1601788" cy="838200"/>
          </a:xfrm>
          <a:prstGeom prst="homePlate">
            <a:avLst/>
          </a:prstGeom>
          <a:solidFill>
            <a:schemeClr val="tx2">
              <a:lumMod val="40000"/>
              <a:lumOff val="60000"/>
            </a:schemeClr>
          </a:solidFill>
          <a:ln w="9525" cap="flat" cmpd="sng" algn="ctr">
            <a:noFill/>
            <a:prstDash val="solid"/>
            <a:round/>
            <a:headEnd type="none" w="med" len="med"/>
            <a:tailEnd type="none" w="med" len="med"/>
          </a:ln>
          <a:effectLst/>
        </p:spPr>
        <p:txBody>
          <a:bodyPr anchor="ctr" anchorCtr="1"/>
          <a:lstStyle/>
          <a:p>
            <a:pPr algn="ctr" eaLnBrk="1" hangingPunct="1">
              <a:spcBef>
                <a:spcPct val="20000"/>
              </a:spcBef>
              <a:defRPr/>
            </a:pPr>
            <a:r>
              <a:rPr lang="es-MX" b="1" dirty="0">
                <a:latin typeface="Arial" charset="0"/>
              </a:rPr>
              <a:t>Apropiada</a:t>
            </a:r>
          </a:p>
        </p:txBody>
      </p:sp>
      <p:sp>
        <p:nvSpPr>
          <p:cNvPr id="12" name="11 Elipse"/>
          <p:cNvSpPr/>
          <p:nvPr/>
        </p:nvSpPr>
        <p:spPr bwMode="auto">
          <a:xfrm>
            <a:off x="6188075" y="4479925"/>
            <a:ext cx="1858963" cy="1349375"/>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anchor="ctr"/>
          <a:lstStyle/>
          <a:p>
            <a:pPr algn="ctr" eaLnBrk="1" hangingPunct="1">
              <a:spcBef>
                <a:spcPct val="20000"/>
              </a:spcBef>
              <a:defRPr/>
            </a:pPr>
            <a:r>
              <a:rPr lang="es-MX" sz="1400" b="1" dirty="0">
                <a:latin typeface="Arial" charset="0"/>
              </a:rPr>
              <a:t>Rescate de confiabilidad del consumidor</a:t>
            </a:r>
          </a:p>
        </p:txBody>
      </p:sp>
      <p:sp>
        <p:nvSpPr>
          <p:cNvPr id="13" name="12 Flecha derecha"/>
          <p:cNvSpPr>
            <a:spLocks noChangeArrowheads="1"/>
          </p:cNvSpPr>
          <p:nvPr/>
        </p:nvSpPr>
        <p:spPr bwMode="auto">
          <a:xfrm flipH="1">
            <a:off x="4237038" y="3181350"/>
            <a:ext cx="3322637" cy="846138"/>
          </a:xfrm>
          <a:prstGeom prst="rightArrow">
            <a:avLst>
              <a:gd name="adj1" fmla="val 50000"/>
              <a:gd name="adj2" fmla="val 49994"/>
            </a:avLst>
          </a:prstGeom>
          <a:solidFill>
            <a:srgbClr val="FF660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s-MX" sz="1800" b="1">
                <a:solidFill>
                  <a:schemeClr val="tx1"/>
                </a:solidFill>
              </a:rPr>
              <a:t>¿Trazabilidad apropiada?</a:t>
            </a:r>
          </a:p>
        </p:txBody>
      </p:sp>
      <p:cxnSp>
        <p:nvCxnSpPr>
          <p:cNvPr id="15" name="14 Conector angular"/>
          <p:cNvCxnSpPr>
            <a:cxnSpLocks noChangeShapeType="1"/>
            <a:stCxn id="4" idx="0"/>
            <a:endCxn id="8" idx="1"/>
          </p:cNvCxnSpPr>
          <p:nvPr/>
        </p:nvCxnSpPr>
        <p:spPr bwMode="auto">
          <a:xfrm rot="16200000" flipH="1">
            <a:off x="3729831" y="1375569"/>
            <a:ext cx="52388" cy="1263650"/>
          </a:xfrm>
          <a:prstGeom prst="bentConnector4">
            <a:avLst>
              <a:gd name="adj1" fmla="val -434782"/>
              <a:gd name="adj2" fmla="val 61458"/>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7" name="16 Conector angular"/>
          <p:cNvCxnSpPr>
            <a:cxnSpLocks noChangeShapeType="1"/>
            <a:stCxn id="4" idx="2"/>
            <a:endCxn id="10" idx="1"/>
          </p:cNvCxnSpPr>
          <p:nvPr/>
        </p:nvCxnSpPr>
        <p:spPr bwMode="auto">
          <a:xfrm rot="16200000" flipH="1">
            <a:off x="3756025" y="4503738"/>
            <a:ext cx="12700" cy="1263650"/>
          </a:xfrm>
          <a:prstGeom prst="bentConnector4">
            <a:avLst>
              <a:gd name="adj1" fmla="val 2160000"/>
              <a:gd name="adj2" fmla="val 61458"/>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9" name="18 CuadroTexto"/>
          <p:cNvSpPr txBox="1">
            <a:spLocks noChangeArrowheads="1"/>
          </p:cNvSpPr>
          <p:nvPr/>
        </p:nvSpPr>
        <p:spPr bwMode="auto">
          <a:xfrm>
            <a:off x="150813" y="5995988"/>
            <a:ext cx="7431087"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es-MX" sz="1600"/>
              <a:t>Un sistema de trazabilidad puede garantizar seguridad y uno inapropiado </a:t>
            </a:r>
          </a:p>
          <a:p>
            <a:pPr algn="just" eaLnBrk="1" hangingPunct="1">
              <a:spcBef>
                <a:spcPct val="0"/>
              </a:spcBef>
            </a:pPr>
            <a:r>
              <a:rPr lang="es-MX" sz="1600"/>
              <a:t>significa riesgo. Por lo tanto, </a:t>
            </a:r>
            <a:r>
              <a:rPr lang="es-MX" sz="1600" b="1"/>
              <a:t>“El sistema de trazabilidad es permanente para</a:t>
            </a:r>
          </a:p>
          <a:p>
            <a:pPr algn="just" eaLnBrk="1" hangingPunct="1">
              <a:spcBef>
                <a:spcPct val="0"/>
              </a:spcBef>
            </a:pPr>
            <a:r>
              <a:rPr lang="es-MX" sz="1600" b="1"/>
              <a:t>su uso eventual”</a:t>
            </a:r>
          </a:p>
        </p:txBody>
      </p:sp>
    </p:spTree>
    <p:extLst>
      <p:ext uri="{BB962C8B-B14F-4D97-AF65-F5344CB8AC3E}">
        <p14:creationId xmlns:p14="http://schemas.microsoft.com/office/powerpoint/2010/main" xmlns="" val="23518494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2" grpId="0" animBg="1"/>
      <p:bldP spid="13"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11719853Large[1].jpg"/>
          <p:cNvPicPr>
            <a:picLocks noChangeAspect="1"/>
          </p:cNvPicPr>
          <p:nvPr/>
        </p:nvPicPr>
        <p:blipFill>
          <a:blip r:embed="rId3" cstate="email"/>
          <a:srcRect/>
          <a:stretch>
            <a:fillRect/>
          </a:stretch>
        </p:blipFill>
        <p:spPr>
          <a:xfrm>
            <a:off x="-9180" y="4314825"/>
            <a:ext cx="9153180" cy="2543175"/>
          </a:xfrm>
          <a:prstGeom prst="rect">
            <a:avLst/>
          </a:prstGeom>
        </p:spPr>
      </p:pic>
      <p:sp>
        <p:nvSpPr>
          <p:cNvPr id="26626" name="Rectangle 2"/>
          <p:cNvSpPr>
            <a:spLocks noGrp="1" noChangeArrowheads="1"/>
          </p:cNvSpPr>
          <p:nvPr>
            <p:ph type="ctrTitle"/>
          </p:nvPr>
        </p:nvSpPr>
        <p:spPr>
          <a:xfrm>
            <a:off x="3457390" y="2329716"/>
            <a:ext cx="5477135" cy="990600"/>
          </a:xfrm>
        </p:spPr>
        <p:txBody>
          <a:bodyPr/>
          <a:lstStyle/>
          <a:p>
            <a:r>
              <a:rPr lang="es-CR" sz="3800" dirty="0" smtClean="0"/>
              <a:t>Qué es el </a:t>
            </a:r>
            <a:br>
              <a:rPr lang="es-CR" sz="3800" dirty="0" smtClean="0"/>
            </a:br>
            <a:r>
              <a:rPr lang="es-CR" sz="3800" dirty="0" smtClean="0"/>
              <a:t>Programa GS1 GTC</a:t>
            </a:r>
            <a:r>
              <a:rPr lang="en-US" sz="3800" dirty="0" smtClean="0"/>
              <a:t>?</a:t>
            </a:r>
            <a:endParaRPr lang="en-US" sz="3800" dirty="0"/>
          </a:p>
        </p:txBody>
      </p:sp>
    </p:spTree>
    <p:extLst>
      <p:ext uri="{BB962C8B-B14F-4D97-AF65-F5344CB8AC3E}">
        <p14:creationId xmlns:p14="http://schemas.microsoft.com/office/powerpoint/2010/main" xmlns="" val="1579731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2454275" y="252413"/>
            <a:ext cx="6567488" cy="762000"/>
          </a:xfrm>
        </p:spPr>
        <p:txBody>
          <a:bodyPr/>
          <a:lstStyle/>
          <a:p>
            <a:r>
              <a:rPr lang="en-US" smtClean="0"/>
              <a:t>GS1 Estándar Global de Trazabilidad</a:t>
            </a:r>
          </a:p>
        </p:txBody>
      </p:sp>
      <p:sp>
        <p:nvSpPr>
          <p:cNvPr id="89091" name="Rectangle 3"/>
          <p:cNvSpPr>
            <a:spLocks noGrp="1" noChangeArrowheads="1"/>
          </p:cNvSpPr>
          <p:nvPr>
            <p:ph type="body" idx="4294967295"/>
          </p:nvPr>
        </p:nvSpPr>
        <p:spPr>
          <a:xfrm>
            <a:off x="611188" y="1773238"/>
            <a:ext cx="5400675" cy="4824412"/>
          </a:xfrm>
        </p:spPr>
        <p:txBody>
          <a:bodyPr/>
          <a:lstStyle/>
          <a:p>
            <a:pPr>
              <a:lnSpc>
                <a:spcPct val="80000"/>
              </a:lnSpc>
              <a:spcBef>
                <a:spcPct val="0"/>
              </a:spcBef>
            </a:pPr>
            <a:r>
              <a:rPr lang="es-CL" b="1" smtClean="0"/>
              <a:t>¿De qué se trata?</a:t>
            </a:r>
          </a:p>
          <a:p>
            <a:pPr>
              <a:lnSpc>
                <a:spcPct val="80000"/>
              </a:lnSpc>
              <a:spcBef>
                <a:spcPct val="0"/>
              </a:spcBef>
            </a:pPr>
            <a:endParaRPr lang="es-CL" b="1" smtClean="0">
              <a:solidFill>
                <a:schemeClr val="accent1"/>
              </a:solidFill>
            </a:endParaRPr>
          </a:p>
          <a:p>
            <a:pPr>
              <a:lnSpc>
                <a:spcPct val="80000"/>
              </a:lnSpc>
              <a:spcBef>
                <a:spcPct val="0"/>
              </a:spcBef>
            </a:pPr>
            <a:r>
              <a:rPr lang="es-CL" sz="1800" b="1" smtClean="0">
                <a:solidFill>
                  <a:srgbClr val="00B0F0"/>
                </a:solidFill>
              </a:rPr>
              <a:t>El estándar de Trazabilidad de GS1</a:t>
            </a:r>
            <a:r>
              <a:rPr lang="en-US" sz="1800" b="1" smtClean="0">
                <a:solidFill>
                  <a:srgbClr val="00B0F0"/>
                </a:solidFill>
              </a:rPr>
              <a:t>: </a:t>
            </a:r>
          </a:p>
          <a:p>
            <a:pPr>
              <a:lnSpc>
                <a:spcPct val="80000"/>
              </a:lnSpc>
              <a:spcBef>
                <a:spcPct val="15000"/>
              </a:spcBef>
              <a:buClr>
                <a:srgbClr val="F26334"/>
              </a:buClr>
              <a:buSzPct val="120000"/>
            </a:pPr>
            <a:endParaRPr lang="es-CL" sz="1800" smtClean="0">
              <a:solidFill>
                <a:schemeClr val="tx1"/>
              </a:solidFill>
            </a:endParaRPr>
          </a:p>
          <a:p>
            <a:pPr>
              <a:lnSpc>
                <a:spcPct val="80000"/>
              </a:lnSpc>
              <a:spcBef>
                <a:spcPct val="15000"/>
              </a:spcBef>
              <a:buClr>
                <a:srgbClr val="F26334"/>
              </a:buClr>
              <a:buSzPct val="120000"/>
              <a:buFontTx/>
              <a:buChar char="•"/>
            </a:pPr>
            <a:r>
              <a:rPr lang="es-CL" sz="1400" smtClean="0">
                <a:solidFill>
                  <a:schemeClr val="tx1"/>
                </a:solidFill>
              </a:rPr>
              <a:t>Es un estándar para </a:t>
            </a:r>
            <a:r>
              <a:rPr lang="es-CL" sz="1400" b="1" u="sng" smtClean="0">
                <a:solidFill>
                  <a:schemeClr val="tx1"/>
                </a:solidFill>
              </a:rPr>
              <a:t>procesos de negocios</a:t>
            </a:r>
            <a:r>
              <a:rPr lang="es-CL" sz="1400" smtClean="0">
                <a:solidFill>
                  <a:schemeClr val="tx1"/>
                </a:solidFill>
              </a:rPr>
              <a:t> independiente de la elección de tecnologías relevantes</a:t>
            </a:r>
          </a:p>
          <a:p>
            <a:pPr>
              <a:lnSpc>
                <a:spcPct val="80000"/>
              </a:lnSpc>
              <a:spcBef>
                <a:spcPct val="15000"/>
              </a:spcBef>
              <a:buClr>
                <a:srgbClr val="F26334"/>
              </a:buClr>
              <a:buSzPct val="120000"/>
              <a:buFontTx/>
              <a:buChar char="•"/>
            </a:pPr>
            <a:r>
              <a:rPr lang="es-CL" sz="1400" smtClean="0">
                <a:solidFill>
                  <a:schemeClr val="tx1"/>
                </a:solidFill>
              </a:rPr>
              <a:t>Define los </a:t>
            </a:r>
            <a:r>
              <a:rPr lang="es-CL" sz="1400" b="1" u="sng" smtClean="0">
                <a:solidFill>
                  <a:schemeClr val="tx1"/>
                </a:solidFill>
              </a:rPr>
              <a:t>requerimientos mínimos para un sistema de trazabilidad</a:t>
            </a:r>
          </a:p>
          <a:p>
            <a:pPr>
              <a:lnSpc>
                <a:spcPct val="80000"/>
              </a:lnSpc>
              <a:spcBef>
                <a:spcPct val="15000"/>
              </a:spcBef>
              <a:buClr>
                <a:srgbClr val="F26334"/>
              </a:buClr>
              <a:buSzPct val="120000"/>
              <a:buFontTx/>
              <a:buChar char="•"/>
            </a:pPr>
            <a:r>
              <a:rPr lang="es-CL" sz="1400" smtClean="0">
                <a:solidFill>
                  <a:schemeClr val="tx1"/>
                </a:solidFill>
              </a:rPr>
              <a:t>Especifica los</a:t>
            </a:r>
            <a:r>
              <a:rPr lang="es-CL" sz="1400" b="1" u="sng" smtClean="0">
                <a:solidFill>
                  <a:schemeClr val="tx1"/>
                </a:solidFill>
              </a:rPr>
              <a:t> estándares necesarios de GS1</a:t>
            </a:r>
          </a:p>
          <a:p>
            <a:pPr>
              <a:lnSpc>
                <a:spcPct val="80000"/>
              </a:lnSpc>
              <a:spcBef>
                <a:spcPct val="15000"/>
              </a:spcBef>
              <a:buClr>
                <a:srgbClr val="F26334"/>
              </a:buClr>
              <a:buSzPct val="120000"/>
              <a:buFontTx/>
              <a:buChar char="•"/>
            </a:pPr>
            <a:r>
              <a:rPr lang="es-CL" sz="1400" smtClean="0">
                <a:solidFill>
                  <a:schemeClr val="tx1"/>
                </a:solidFill>
              </a:rPr>
              <a:t>Incluye las principales </a:t>
            </a:r>
            <a:r>
              <a:rPr lang="es-CL" sz="1400" b="1" u="sng" smtClean="0">
                <a:solidFill>
                  <a:schemeClr val="tx1"/>
                </a:solidFill>
              </a:rPr>
              <a:t>necesidades legislativas y comerciales</a:t>
            </a:r>
            <a:r>
              <a:rPr lang="es-CL" sz="1400" smtClean="0">
                <a:solidFill>
                  <a:schemeClr val="tx1"/>
                </a:solidFill>
              </a:rPr>
              <a:t> para trazar adelante y atrás</a:t>
            </a:r>
          </a:p>
          <a:p>
            <a:pPr>
              <a:lnSpc>
                <a:spcPct val="80000"/>
              </a:lnSpc>
              <a:spcBef>
                <a:spcPct val="15000"/>
              </a:spcBef>
              <a:buClr>
                <a:srgbClr val="F26334"/>
              </a:buClr>
              <a:buSzPct val="120000"/>
              <a:buFontTx/>
              <a:buChar char="•"/>
            </a:pPr>
            <a:r>
              <a:rPr lang="es-CL" sz="1400" smtClean="0">
                <a:solidFill>
                  <a:schemeClr val="tx1"/>
                </a:solidFill>
              </a:rPr>
              <a:t>Describe la creación de </a:t>
            </a:r>
            <a:r>
              <a:rPr lang="es-CL" sz="1400" b="1" u="sng" smtClean="0">
                <a:solidFill>
                  <a:schemeClr val="tx1"/>
                </a:solidFill>
              </a:rPr>
              <a:t>registros precisos</a:t>
            </a:r>
            <a:r>
              <a:rPr lang="es-CL" sz="1400" smtClean="0">
                <a:solidFill>
                  <a:schemeClr val="tx1"/>
                </a:solidFill>
              </a:rPr>
              <a:t> para transacciones</a:t>
            </a:r>
          </a:p>
          <a:p>
            <a:pPr>
              <a:lnSpc>
                <a:spcPct val="80000"/>
              </a:lnSpc>
              <a:spcBef>
                <a:spcPct val="15000"/>
              </a:spcBef>
              <a:buClr>
                <a:srgbClr val="F26334"/>
              </a:buClr>
              <a:buSzPct val="120000"/>
              <a:buFontTx/>
              <a:buChar char="•"/>
            </a:pPr>
            <a:r>
              <a:rPr lang="es-CL" sz="1400" smtClean="0">
                <a:solidFill>
                  <a:schemeClr val="tx1"/>
                </a:solidFill>
              </a:rPr>
              <a:t>Provee </a:t>
            </a:r>
            <a:r>
              <a:rPr lang="es-CL" sz="1400" b="1" u="sng" smtClean="0">
                <a:solidFill>
                  <a:schemeClr val="tx1"/>
                </a:solidFill>
              </a:rPr>
              <a:t>comunicación rápida de datos</a:t>
            </a:r>
            <a:r>
              <a:rPr lang="es-CL" sz="1400" smtClean="0">
                <a:solidFill>
                  <a:schemeClr val="tx1"/>
                </a:solidFill>
              </a:rPr>
              <a:t> acerca de un artículo trazable entre socios comerciales.</a:t>
            </a:r>
          </a:p>
          <a:p>
            <a:pPr>
              <a:lnSpc>
                <a:spcPct val="80000"/>
              </a:lnSpc>
              <a:spcBef>
                <a:spcPct val="0"/>
              </a:spcBef>
            </a:pPr>
            <a:endParaRPr lang="es-CL" sz="1400" b="1" smtClean="0"/>
          </a:p>
          <a:p>
            <a:pPr>
              <a:lnSpc>
                <a:spcPct val="80000"/>
              </a:lnSpc>
              <a:spcBef>
                <a:spcPct val="0"/>
              </a:spcBef>
            </a:pPr>
            <a:r>
              <a:rPr lang="es-CL" sz="1800" b="1" smtClean="0">
                <a:solidFill>
                  <a:srgbClr val="00B0F0"/>
                </a:solidFill>
              </a:rPr>
              <a:t>El estándar de Trazabilidad de GS1 no es: </a:t>
            </a:r>
          </a:p>
          <a:p>
            <a:pPr>
              <a:lnSpc>
                <a:spcPct val="80000"/>
              </a:lnSpc>
              <a:spcBef>
                <a:spcPct val="0"/>
              </a:spcBef>
            </a:pPr>
            <a:endParaRPr lang="es-CL" sz="1800" smtClean="0"/>
          </a:p>
          <a:p>
            <a:pPr>
              <a:lnSpc>
                <a:spcPct val="80000"/>
              </a:lnSpc>
              <a:spcBef>
                <a:spcPct val="0"/>
              </a:spcBef>
              <a:buClr>
                <a:srgbClr val="F26334"/>
              </a:buClr>
              <a:buSzPct val="120000"/>
              <a:buFontTx/>
              <a:buChar char="•"/>
            </a:pPr>
            <a:r>
              <a:rPr lang="es-CL" sz="1400" smtClean="0"/>
              <a:t>Un estándar para trazabilidad interna</a:t>
            </a:r>
          </a:p>
          <a:p>
            <a:pPr>
              <a:lnSpc>
                <a:spcPct val="80000"/>
              </a:lnSpc>
              <a:spcBef>
                <a:spcPct val="0"/>
              </a:spcBef>
              <a:buClr>
                <a:srgbClr val="F26334"/>
              </a:buClr>
              <a:buSzPct val="120000"/>
              <a:buFontTx/>
              <a:buChar char="•"/>
            </a:pPr>
            <a:r>
              <a:rPr lang="es-CL" sz="1400" smtClean="0"/>
              <a:t>Una ley o regulación</a:t>
            </a:r>
          </a:p>
          <a:p>
            <a:pPr>
              <a:lnSpc>
                <a:spcPct val="80000"/>
              </a:lnSpc>
              <a:spcBef>
                <a:spcPct val="0"/>
              </a:spcBef>
              <a:buClr>
                <a:srgbClr val="F26334"/>
              </a:buClr>
              <a:buSzPct val="120000"/>
              <a:buFontTx/>
              <a:buChar char="•"/>
            </a:pPr>
            <a:r>
              <a:rPr lang="es-CL" sz="1400" smtClean="0"/>
              <a:t>Un reemplazo para los proveedores de soluciones </a:t>
            </a:r>
          </a:p>
          <a:p>
            <a:pPr>
              <a:lnSpc>
                <a:spcPct val="80000"/>
              </a:lnSpc>
              <a:spcBef>
                <a:spcPct val="0"/>
              </a:spcBef>
              <a:buClr>
                <a:srgbClr val="F26334"/>
              </a:buClr>
              <a:buSzPct val="120000"/>
              <a:buFontTx/>
              <a:buChar char="•"/>
            </a:pPr>
            <a:r>
              <a:rPr lang="es-CL" sz="1400" smtClean="0"/>
              <a:t>Un reemplazo para los programas de Calidad y Seguridad</a:t>
            </a:r>
          </a:p>
        </p:txBody>
      </p:sp>
      <p:sp>
        <p:nvSpPr>
          <p:cNvPr id="89092" name="Line 4"/>
          <p:cNvSpPr>
            <a:spLocks noChangeShapeType="1"/>
          </p:cNvSpPr>
          <p:nvPr/>
        </p:nvSpPr>
        <p:spPr bwMode="auto">
          <a:xfrm>
            <a:off x="685800" y="2133600"/>
            <a:ext cx="7993063" cy="0"/>
          </a:xfrm>
          <a:prstGeom prst="line">
            <a:avLst/>
          </a:prstGeom>
          <a:noFill/>
          <a:ln w="19050">
            <a:solidFill>
              <a:srgbClr val="F2632A"/>
            </a:solidFill>
            <a:round/>
            <a:headEnd/>
            <a:tailEnd/>
          </a:ln>
          <a:extLst>
            <a:ext uri="{909E8E84-426E-40DD-AFC4-6F175D3DCCD1}">
              <a14:hiddenFill xmlns:a14="http://schemas.microsoft.com/office/drawing/2010/main" xmlns="">
                <a:noFill/>
              </a14:hiddenFill>
            </a:ext>
          </a:extLst>
        </p:spPr>
        <p:txBody>
          <a:bodyPr wrap="none" anchor="ctr"/>
          <a:lstStyle/>
          <a:p>
            <a:endParaRPr lang="es-ES"/>
          </a:p>
        </p:txBody>
      </p:sp>
      <p:pic>
        <p:nvPicPr>
          <p:cNvPr id="89093" name="Picture 5" descr="1237-102-SuperStock"/>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32588" y="2133600"/>
            <a:ext cx="2414587" cy="472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90587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r>
              <a:rPr lang="es-CR" dirty="0" smtClean="0"/>
              <a:t>Un programa desarrollado para: </a:t>
            </a:r>
          </a:p>
        </p:txBody>
      </p:sp>
      <p:sp>
        <p:nvSpPr>
          <p:cNvPr id="59395" name="Content Placeholder 2"/>
          <p:cNvSpPr>
            <a:spLocks noGrp="1"/>
          </p:cNvSpPr>
          <p:nvPr>
            <p:ph idx="4294967295"/>
          </p:nvPr>
        </p:nvSpPr>
        <p:spPr>
          <a:xfrm>
            <a:off x="161925" y="1305544"/>
            <a:ext cx="8467725" cy="4552950"/>
          </a:xfrm>
        </p:spPr>
        <p:txBody>
          <a:bodyPr/>
          <a:lstStyle/>
          <a:p>
            <a:pPr marL="0" indent="0"/>
            <a:endParaRPr lang="es-CR" sz="2800" dirty="0" smtClean="0"/>
          </a:p>
          <a:p>
            <a:pPr marL="400050" lvl="1" indent="0">
              <a:buNone/>
            </a:pPr>
            <a:endParaRPr lang="en-US" dirty="0" smtClean="0"/>
          </a:p>
          <a:p>
            <a:pPr marL="265113" indent="-265113">
              <a:buFontTx/>
              <a:buNone/>
              <a:tabLst>
                <a:tab pos="265113" algn="l"/>
              </a:tabLst>
            </a:pPr>
            <a:endParaRPr lang="en-GB" b="1" dirty="0" smtClean="0">
              <a:solidFill>
                <a:srgbClr val="FF6600"/>
              </a:solidFill>
            </a:endParaRPr>
          </a:p>
          <a:p>
            <a:pPr marL="265113" indent="-265113">
              <a:buFontTx/>
              <a:buNone/>
              <a:tabLst>
                <a:tab pos="265113" algn="l"/>
              </a:tabLst>
            </a:pPr>
            <a:endParaRPr lang="en-GB" b="1" dirty="0" smtClean="0">
              <a:solidFill>
                <a:srgbClr val="FF6600"/>
              </a:solidFill>
            </a:endParaRPr>
          </a:p>
        </p:txBody>
      </p:sp>
      <p:pic>
        <p:nvPicPr>
          <p:cNvPr id="5" name="Picture 4" descr="iStock_000009406385XSmall.jpg"/>
          <p:cNvPicPr>
            <a:picLocks noChangeAspect="1"/>
          </p:cNvPicPr>
          <p:nvPr/>
        </p:nvPicPr>
        <p:blipFill>
          <a:blip r:embed="rId3" cstate="email"/>
          <a:srcRect/>
          <a:stretch>
            <a:fillRect/>
          </a:stretch>
        </p:blipFill>
        <p:spPr>
          <a:xfrm>
            <a:off x="161925" y="2590003"/>
            <a:ext cx="3114675" cy="2801518"/>
          </a:xfrm>
          <a:prstGeom prst="rect">
            <a:avLst/>
          </a:prstGeom>
        </p:spPr>
      </p:pic>
      <p:sp>
        <p:nvSpPr>
          <p:cNvPr id="6" name="Rectangle 3"/>
          <p:cNvSpPr txBox="1">
            <a:spLocks noChangeArrowheads="1"/>
          </p:cNvSpPr>
          <p:nvPr/>
        </p:nvSpPr>
        <p:spPr bwMode="auto">
          <a:xfrm>
            <a:off x="2773670" y="1080666"/>
            <a:ext cx="6085321" cy="456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pitchFamily="18" charset="0"/>
              </a:defRPr>
            </a:lvl1pPr>
            <a:lvl2pPr marL="444500" indent="-265113">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algn="ctr" eaLnBrk="0" fontAlgn="base" hangingPunct="0">
              <a:spcBef>
                <a:spcPct val="0"/>
              </a:spcBef>
              <a:spcAft>
                <a:spcPct val="0"/>
              </a:spcAft>
              <a:defRPr sz="2400" b="1">
                <a:solidFill>
                  <a:schemeClr val="tx1"/>
                </a:solidFill>
                <a:latin typeface="Times" pitchFamily="18" charset="0"/>
              </a:defRPr>
            </a:lvl6pPr>
            <a:lvl7pPr marL="2971800" indent="-228600" algn="ctr" eaLnBrk="0" fontAlgn="base" hangingPunct="0">
              <a:spcBef>
                <a:spcPct val="0"/>
              </a:spcBef>
              <a:spcAft>
                <a:spcPct val="0"/>
              </a:spcAft>
              <a:defRPr sz="2400" b="1">
                <a:solidFill>
                  <a:schemeClr val="tx1"/>
                </a:solidFill>
                <a:latin typeface="Times" pitchFamily="18" charset="0"/>
              </a:defRPr>
            </a:lvl7pPr>
            <a:lvl8pPr marL="3429000" indent="-228600" algn="ctr" eaLnBrk="0" fontAlgn="base" hangingPunct="0">
              <a:spcBef>
                <a:spcPct val="0"/>
              </a:spcBef>
              <a:spcAft>
                <a:spcPct val="0"/>
              </a:spcAft>
              <a:defRPr sz="2400" b="1">
                <a:solidFill>
                  <a:schemeClr val="tx1"/>
                </a:solidFill>
                <a:latin typeface="Times" pitchFamily="18" charset="0"/>
              </a:defRPr>
            </a:lvl8pPr>
            <a:lvl9pPr marL="3886200" indent="-228600" algn="ctr" eaLnBrk="0" fontAlgn="base" hangingPunct="0">
              <a:spcBef>
                <a:spcPct val="0"/>
              </a:spcBef>
              <a:spcAft>
                <a:spcPct val="0"/>
              </a:spcAft>
              <a:defRPr sz="2400" b="1">
                <a:solidFill>
                  <a:schemeClr val="tx1"/>
                </a:solidFill>
                <a:latin typeface="Times" pitchFamily="18" charset="0"/>
              </a:defRPr>
            </a:lvl9pPr>
          </a:lstStyle>
          <a:p>
            <a:pPr algn="ctr" eaLnBrk="0" hangingPunct="0">
              <a:lnSpc>
                <a:spcPct val="90000"/>
              </a:lnSpc>
              <a:spcBef>
                <a:spcPct val="0"/>
              </a:spcBef>
              <a:buClr>
                <a:srgbClr val="DE8F00"/>
              </a:buClr>
            </a:pPr>
            <a:endParaRPr lang="es-CL" b="0" dirty="0">
              <a:solidFill>
                <a:srgbClr val="002C6C"/>
              </a:solidFill>
              <a:latin typeface="+mn-lt"/>
            </a:endParaRPr>
          </a:p>
          <a:p>
            <a:pPr algn="ctr" eaLnBrk="0" hangingPunct="0">
              <a:lnSpc>
                <a:spcPct val="90000"/>
              </a:lnSpc>
              <a:spcBef>
                <a:spcPct val="0"/>
              </a:spcBef>
              <a:buClr>
                <a:srgbClr val="DE8F00"/>
              </a:buClr>
            </a:pPr>
            <a:endParaRPr lang="es-CL" b="0" dirty="0" smtClean="0">
              <a:solidFill>
                <a:srgbClr val="002C6C"/>
              </a:solidFill>
              <a:latin typeface="+mn-lt"/>
            </a:endParaRPr>
          </a:p>
          <a:p>
            <a:pPr lvl="1" algn="just" eaLnBrk="0" hangingPunct="0">
              <a:lnSpc>
                <a:spcPct val="90000"/>
              </a:lnSpc>
              <a:buClr>
                <a:srgbClr val="F26334"/>
              </a:buClr>
              <a:buFontTx/>
              <a:buChar char="•"/>
            </a:pPr>
            <a:r>
              <a:rPr lang="es-CL" b="0" dirty="0" smtClean="0">
                <a:solidFill>
                  <a:srgbClr val="002C6C"/>
                </a:solidFill>
                <a:latin typeface="+mn-lt"/>
              </a:rPr>
              <a:t>Revisar y evaluar la </a:t>
            </a:r>
            <a:r>
              <a:rPr lang="es-CL" b="0" dirty="0" smtClean="0">
                <a:solidFill>
                  <a:srgbClr val="F26334"/>
                </a:solidFill>
                <a:latin typeface="+mn-lt"/>
              </a:rPr>
              <a:t>capacidad de una compañía de introducir</a:t>
            </a:r>
            <a:r>
              <a:rPr lang="es-CL" b="0" dirty="0" smtClean="0">
                <a:solidFill>
                  <a:srgbClr val="002C6C"/>
                </a:solidFill>
                <a:latin typeface="+mn-lt"/>
              </a:rPr>
              <a:t> un sistema de trazabilidad </a:t>
            </a:r>
          </a:p>
          <a:p>
            <a:pPr lvl="1" algn="just" eaLnBrk="0" hangingPunct="0">
              <a:lnSpc>
                <a:spcPct val="90000"/>
              </a:lnSpc>
              <a:buClr>
                <a:srgbClr val="F26334"/>
              </a:buClr>
              <a:buFontTx/>
              <a:buChar char="•"/>
            </a:pPr>
            <a:endParaRPr lang="es-CL" b="0" dirty="0">
              <a:solidFill>
                <a:srgbClr val="002C6C"/>
              </a:solidFill>
              <a:latin typeface="+mn-lt"/>
            </a:endParaRPr>
          </a:p>
          <a:p>
            <a:pPr lvl="1" algn="just" eaLnBrk="0" hangingPunct="0">
              <a:lnSpc>
                <a:spcPct val="90000"/>
              </a:lnSpc>
              <a:buClr>
                <a:srgbClr val="F26334"/>
              </a:buClr>
              <a:buFontTx/>
              <a:buChar char="•"/>
            </a:pPr>
            <a:endParaRPr lang="es-CL" b="0" dirty="0" smtClean="0">
              <a:solidFill>
                <a:srgbClr val="002C6C"/>
              </a:solidFill>
              <a:latin typeface="+mn-lt"/>
            </a:endParaRPr>
          </a:p>
          <a:p>
            <a:pPr lvl="1" algn="just" eaLnBrk="0" hangingPunct="0">
              <a:lnSpc>
                <a:spcPct val="90000"/>
              </a:lnSpc>
              <a:buClr>
                <a:srgbClr val="F26334"/>
              </a:buClr>
              <a:buFontTx/>
              <a:buChar char="•"/>
            </a:pPr>
            <a:r>
              <a:rPr lang="es-CL" b="0" dirty="0" smtClean="0">
                <a:solidFill>
                  <a:srgbClr val="002C6C"/>
                </a:solidFill>
                <a:latin typeface="+mn-lt"/>
              </a:rPr>
              <a:t>Evaluar la </a:t>
            </a:r>
            <a:r>
              <a:rPr lang="es-CL" b="0" dirty="0" smtClean="0">
                <a:solidFill>
                  <a:srgbClr val="F26334"/>
                </a:solidFill>
                <a:latin typeface="+mn-lt"/>
              </a:rPr>
              <a:t>capacidad actual de una compañía</a:t>
            </a:r>
            <a:r>
              <a:rPr lang="es-CL" b="0" dirty="0" smtClean="0">
                <a:solidFill>
                  <a:srgbClr val="002C6C"/>
                </a:solidFill>
                <a:latin typeface="+mn-lt"/>
              </a:rPr>
              <a:t> de efectuar trazabilidad de acuerdo a los requerimientos de clientes, regulaciones, mejores prácticas y estándares globales. </a:t>
            </a:r>
          </a:p>
          <a:p>
            <a:pPr lvl="1" algn="ctr" eaLnBrk="0" hangingPunct="0">
              <a:lnSpc>
                <a:spcPct val="90000"/>
              </a:lnSpc>
              <a:buClr>
                <a:srgbClr val="F26334"/>
              </a:buClr>
              <a:buFontTx/>
              <a:buChar char="•"/>
            </a:pPr>
            <a:endParaRPr lang="es-CL" sz="700" dirty="0" smtClean="0">
              <a:solidFill>
                <a:srgbClr val="002C6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743200" y="304800"/>
            <a:ext cx="6400800" cy="763588"/>
          </a:xfrm>
        </p:spPr>
        <p:txBody>
          <a:bodyPr/>
          <a:lstStyle/>
          <a:p>
            <a:r>
              <a:rPr lang="es-CL" smtClean="0"/>
              <a:t>Trazabilidad: El desafío</a:t>
            </a:r>
            <a:endParaRPr lang="en-US" smtClean="0"/>
          </a:p>
        </p:txBody>
      </p:sp>
      <p:sp>
        <p:nvSpPr>
          <p:cNvPr id="35843" name="Rectangle 3"/>
          <p:cNvSpPr>
            <a:spLocks noGrp="1" noChangeArrowheads="1"/>
          </p:cNvSpPr>
          <p:nvPr>
            <p:ph type="body" idx="1"/>
          </p:nvPr>
        </p:nvSpPr>
        <p:spPr>
          <a:xfrm>
            <a:off x="838200" y="1412875"/>
            <a:ext cx="7618413" cy="5111750"/>
          </a:xfrm>
        </p:spPr>
        <p:txBody>
          <a:bodyPr/>
          <a:lstStyle/>
          <a:p>
            <a:pPr marL="381000" indent="-381000">
              <a:lnSpc>
                <a:spcPct val="80000"/>
              </a:lnSpc>
            </a:pPr>
            <a:endParaRPr lang="es-CL" b="1" smtClean="0">
              <a:solidFill>
                <a:srgbClr val="FF6600"/>
              </a:solidFill>
            </a:endParaRPr>
          </a:p>
          <a:p>
            <a:pPr marL="381000" indent="-381000">
              <a:lnSpc>
                <a:spcPct val="80000"/>
              </a:lnSpc>
              <a:buClr>
                <a:schemeClr val="accent1"/>
              </a:buClr>
            </a:pPr>
            <a:r>
              <a:rPr lang="es-CL" smtClean="0">
                <a:solidFill>
                  <a:schemeClr val="tx1"/>
                </a:solidFill>
              </a:rPr>
              <a:t>Un buen Sistema de Trazabilidad debe considerar:</a:t>
            </a:r>
          </a:p>
          <a:p>
            <a:pPr marL="381000" indent="-381000">
              <a:lnSpc>
                <a:spcPct val="80000"/>
              </a:lnSpc>
            </a:pPr>
            <a:endParaRPr lang="es-CL" smtClean="0">
              <a:solidFill>
                <a:schemeClr val="tx1"/>
              </a:solidFill>
            </a:endParaRPr>
          </a:p>
          <a:p>
            <a:pPr marL="636588" lvl="1" indent="-179388">
              <a:lnSpc>
                <a:spcPct val="80000"/>
              </a:lnSpc>
            </a:pPr>
            <a:r>
              <a:rPr lang="es-CL" sz="1600" b="1" smtClean="0">
                <a:solidFill>
                  <a:schemeClr val="tx1"/>
                </a:solidFill>
              </a:rPr>
              <a:t>Amplitud:</a:t>
            </a:r>
            <a:r>
              <a:rPr lang="es-CL" sz="1600" smtClean="0">
                <a:solidFill>
                  <a:schemeClr val="tx1"/>
                </a:solidFill>
              </a:rPr>
              <a:t> Cantidad de información que el sistema registra</a:t>
            </a:r>
          </a:p>
          <a:p>
            <a:pPr marL="636588" lvl="1" indent="-179388">
              <a:lnSpc>
                <a:spcPct val="80000"/>
              </a:lnSpc>
            </a:pPr>
            <a:endParaRPr lang="es-CL" sz="1600" smtClean="0">
              <a:solidFill>
                <a:schemeClr val="tx1"/>
              </a:solidFill>
            </a:endParaRPr>
          </a:p>
          <a:p>
            <a:pPr marL="636588" lvl="1" indent="-179388">
              <a:lnSpc>
                <a:spcPct val="80000"/>
              </a:lnSpc>
            </a:pPr>
            <a:r>
              <a:rPr lang="es-CL" sz="1600" b="1" smtClean="0">
                <a:solidFill>
                  <a:schemeClr val="tx1"/>
                </a:solidFill>
              </a:rPr>
              <a:t>Profundidad:</a:t>
            </a:r>
            <a:r>
              <a:rPr lang="es-CL" sz="1600" smtClean="0">
                <a:solidFill>
                  <a:schemeClr val="tx1"/>
                </a:solidFill>
              </a:rPr>
              <a:t> Alcance hacia delante y hacia atrás del sistema.</a:t>
            </a:r>
          </a:p>
          <a:p>
            <a:pPr marL="636588" lvl="1" indent="-179388">
              <a:lnSpc>
                <a:spcPct val="80000"/>
              </a:lnSpc>
            </a:pPr>
            <a:endParaRPr lang="es-CL" sz="1600" smtClean="0">
              <a:solidFill>
                <a:schemeClr val="tx1"/>
              </a:solidFill>
            </a:endParaRPr>
          </a:p>
          <a:p>
            <a:pPr marL="636588" lvl="1" indent="-179388">
              <a:lnSpc>
                <a:spcPct val="80000"/>
              </a:lnSpc>
            </a:pPr>
            <a:r>
              <a:rPr lang="es-CL" sz="1600" b="1" smtClean="0">
                <a:solidFill>
                  <a:schemeClr val="tx1"/>
                </a:solidFill>
              </a:rPr>
              <a:t>Precisión:</a:t>
            </a:r>
            <a:r>
              <a:rPr lang="es-CL" sz="1600" smtClean="0">
                <a:solidFill>
                  <a:schemeClr val="tx1"/>
                </a:solidFill>
              </a:rPr>
              <a:t> Grado de seguridad que puede entregar el sistema acerca de las características y los movimientos de cada producto trazado.</a:t>
            </a:r>
          </a:p>
          <a:p>
            <a:pPr marL="636588" lvl="1" indent="-179388">
              <a:lnSpc>
                <a:spcPct val="80000"/>
              </a:lnSpc>
            </a:pPr>
            <a:endParaRPr lang="es-CL" sz="1600" smtClean="0">
              <a:solidFill>
                <a:schemeClr val="tx1"/>
              </a:solidFill>
            </a:endParaRPr>
          </a:p>
          <a:p>
            <a:pPr marL="636588" lvl="1" indent="-179388">
              <a:lnSpc>
                <a:spcPct val="80000"/>
              </a:lnSpc>
            </a:pPr>
            <a:r>
              <a:rPr lang="es-CL" sz="1600" b="1" smtClean="0">
                <a:solidFill>
                  <a:schemeClr val="tx1"/>
                </a:solidFill>
              </a:rPr>
              <a:t>Acceso:</a:t>
            </a:r>
            <a:r>
              <a:rPr lang="es-CL" sz="1600" smtClean="0"/>
              <a:t>  La velocidad con que la información es obtenida y comunicada a los miembros de la cadena de abastecimiento</a:t>
            </a:r>
            <a:endParaRPr lang="es-CL" sz="1600" smtClean="0">
              <a:solidFill>
                <a:schemeClr val="tx1"/>
              </a:solidFill>
            </a:endParaRPr>
          </a:p>
          <a:p>
            <a:pPr marL="636588" lvl="1" indent="-179388">
              <a:lnSpc>
                <a:spcPct val="80000"/>
              </a:lnSpc>
              <a:buFont typeface="Wingdings" panose="05000000000000000000" pitchFamily="2" charset="2"/>
              <a:buChar char="ü"/>
            </a:pPr>
            <a:endParaRPr lang="es-ES" sz="1600" smtClean="0">
              <a:solidFill>
                <a:schemeClr val="tx1"/>
              </a:solidFill>
            </a:endParaRPr>
          </a:p>
        </p:txBody>
      </p:sp>
      <p:sp>
        <p:nvSpPr>
          <p:cNvPr id="35844" name="Text Box 4"/>
          <p:cNvSpPr txBox="1">
            <a:spLocks noChangeArrowheads="1"/>
          </p:cNvSpPr>
          <p:nvPr/>
        </p:nvSpPr>
        <p:spPr bwMode="auto">
          <a:xfrm>
            <a:off x="682625" y="4976813"/>
            <a:ext cx="7561263"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4000"/>
              </a:lnSpc>
              <a:buClr>
                <a:schemeClr val="accent1"/>
              </a:buClr>
              <a:buFont typeface="Wingdings" panose="05000000000000000000" pitchFamily="2" charset="2"/>
              <a:buNone/>
            </a:pPr>
            <a:r>
              <a:rPr lang="es-CL" sz="1800" b="1">
                <a:solidFill>
                  <a:schemeClr val="accent2"/>
                </a:solidFill>
              </a:rPr>
              <a:t>Diferentes objetivos corporativos definirán diferencias en la amplitud, profundidad, precisión y acceso de los sistemas de trazabilidad.</a:t>
            </a:r>
            <a:r>
              <a:rPr lang="es-CL" sz="2000" b="1">
                <a:solidFill>
                  <a:schemeClr val="accent2"/>
                </a:solidFill>
              </a:rPr>
              <a:t> </a:t>
            </a:r>
          </a:p>
        </p:txBody>
      </p:sp>
    </p:spTree>
    <p:extLst>
      <p:ext uri="{BB962C8B-B14F-4D97-AF65-F5344CB8AC3E}">
        <p14:creationId xmlns:p14="http://schemas.microsoft.com/office/powerpoint/2010/main" xmlns="" val="38206541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txBox="1">
            <a:spLocks noGrp="1"/>
          </p:cNvSpPr>
          <p:nvPr/>
        </p:nvSpPr>
        <p:spPr bwMode="auto">
          <a:xfrm>
            <a:off x="8229600" y="6534150"/>
            <a:ext cx="9144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algn="ctr" eaLnBrk="0" fontAlgn="base" hangingPunct="0">
              <a:spcBef>
                <a:spcPct val="0"/>
              </a:spcBef>
              <a:spcAft>
                <a:spcPct val="0"/>
              </a:spcAft>
              <a:defRPr sz="2400" b="1">
                <a:solidFill>
                  <a:schemeClr val="tx1"/>
                </a:solidFill>
                <a:latin typeface="Times" pitchFamily="18" charset="0"/>
              </a:defRPr>
            </a:lvl6pPr>
            <a:lvl7pPr marL="2971800" indent="-228600" algn="ctr" eaLnBrk="0" fontAlgn="base" hangingPunct="0">
              <a:spcBef>
                <a:spcPct val="0"/>
              </a:spcBef>
              <a:spcAft>
                <a:spcPct val="0"/>
              </a:spcAft>
              <a:defRPr sz="2400" b="1">
                <a:solidFill>
                  <a:schemeClr val="tx1"/>
                </a:solidFill>
                <a:latin typeface="Times" pitchFamily="18" charset="0"/>
              </a:defRPr>
            </a:lvl7pPr>
            <a:lvl8pPr marL="3429000" indent="-228600" algn="ctr" eaLnBrk="0" fontAlgn="base" hangingPunct="0">
              <a:spcBef>
                <a:spcPct val="0"/>
              </a:spcBef>
              <a:spcAft>
                <a:spcPct val="0"/>
              </a:spcAft>
              <a:defRPr sz="2400" b="1">
                <a:solidFill>
                  <a:schemeClr val="tx1"/>
                </a:solidFill>
                <a:latin typeface="Times" pitchFamily="18" charset="0"/>
              </a:defRPr>
            </a:lvl8pPr>
            <a:lvl9pPr marL="3886200" indent="-228600" algn="ctr" eaLnBrk="0" fontAlgn="base" hangingPunct="0">
              <a:spcBef>
                <a:spcPct val="0"/>
              </a:spcBef>
              <a:spcAft>
                <a:spcPct val="0"/>
              </a:spcAft>
              <a:defRPr sz="2400" b="1">
                <a:solidFill>
                  <a:schemeClr val="tx1"/>
                </a:solidFill>
                <a:latin typeface="Times" pitchFamily="18" charset="0"/>
              </a:defRPr>
            </a:lvl9pPr>
          </a:lstStyle>
          <a:p>
            <a:pPr algn="ctr" eaLnBrk="0" hangingPunct="0">
              <a:spcBef>
                <a:spcPct val="0"/>
              </a:spcBef>
            </a:pPr>
            <a:fld id="{B490DBED-1730-41D3-9ED7-1395D8C49374}" type="slidenum">
              <a:rPr lang="en-US" sz="900" smtClean="0">
                <a:solidFill>
                  <a:srgbClr val="002C6C"/>
                </a:solidFill>
              </a:rPr>
              <a:pPr algn="ctr" eaLnBrk="0" hangingPunct="0">
                <a:spcBef>
                  <a:spcPct val="0"/>
                </a:spcBef>
              </a:pPr>
              <a:t>15</a:t>
            </a:fld>
            <a:endParaRPr lang="en-US" sz="900" smtClean="0">
              <a:solidFill>
                <a:srgbClr val="002C6C"/>
              </a:solidFill>
            </a:endParaRPr>
          </a:p>
        </p:txBody>
      </p:sp>
      <p:sp>
        <p:nvSpPr>
          <p:cNvPr id="3" name="Rectangle 3"/>
          <p:cNvSpPr txBox="1">
            <a:spLocks noChangeArrowheads="1"/>
          </p:cNvSpPr>
          <p:nvPr/>
        </p:nvSpPr>
        <p:spPr bwMode="auto">
          <a:xfrm>
            <a:off x="434233" y="1698625"/>
            <a:ext cx="5550931" cy="4571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pitchFamily="18" charset="0"/>
              </a:defRPr>
            </a:lvl1pPr>
            <a:lvl2pPr marL="444500" indent="-265113">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algn="ctr" eaLnBrk="0" fontAlgn="base" hangingPunct="0">
              <a:spcBef>
                <a:spcPct val="0"/>
              </a:spcBef>
              <a:spcAft>
                <a:spcPct val="0"/>
              </a:spcAft>
              <a:defRPr sz="2400" b="1">
                <a:solidFill>
                  <a:schemeClr val="tx1"/>
                </a:solidFill>
                <a:latin typeface="Times" pitchFamily="18" charset="0"/>
              </a:defRPr>
            </a:lvl6pPr>
            <a:lvl7pPr marL="2971800" indent="-228600" algn="ctr" eaLnBrk="0" fontAlgn="base" hangingPunct="0">
              <a:spcBef>
                <a:spcPct val="0"/>
              </a:spcBef>
              <a:spcAft>
                <a:spcPct val="0"/>
              </a:spcAft>
              <a:defRPr sz="2400" b="1">
                <a:solidFill>
                  <a:schemeClr val="tx1"/>
                </a:solidFill>
                <a:latin typeface="Times" pitchFamily="18" charset="0"/>
              </a:defRPr>
            </a:lvl7pPr>
            <a:lvl8pPr marL="3429000" indent="-228600" algn="ctr" eaLnBrk="0" fontAlgn="base" hangingPunct="0">
              <a:spcBef>
                <a:spcPct val="0"/>
              </a:spcBef>
              <a:spcAft>
                <a:spcPct val="0"/>
              </a:spcAft>
              <a:defRPr sz="2400" b="1">
                <a:solidFill>
                  <a:schemeClr val="tx1"/>
                </a:solidFill>
                <a:latin typeface="Times" pitchFamily="18" charset="0"/>
              </a:defRPr>
            </a:lvl8pPr>
            <a:lvl9pPr marL="3886200" indent="-228600" algn="ctr" eaLnBrk="0" fontAlgn="base" hangingPunct="0">
              <a:spcBef>
                <a:spcPct val="0"/>
              </a:spcBef>
              <a:spcAft>
                <a:spcPct val="0"/>
              </a:spcAft>
              <a:defRPr sz="2400" b="1">
                <a:solidFill>
                  <a:schemeClr val="tx1"/>
                </a:solidFill>
                <a:latin typeface="Times" pitchFamily="18" charset="0"/>
              </a:defRPr>
            </a:lvl9pPr>
          </a:lstStyle>
          <a:p>
            <a:pPr algn="just" eaLnBrk="0" hangingPunct="0">
              <a:lnSpc>
                <a:spcPct val="90000"/>
              </a:lnSpc>
              <a:spcBef>
                <a:spcPct val="0"/>
              </a:spcBef>
              <a:buClr>
                <a:srgbClr val="DE8F00"/>
              </a:buClr>
            </a:pPr>
            <a:r>
              <a:rPr lang="es-CL" dirty="0" smtClean="0">
                <a:solidFill>
                  <a:srgbClr val="002C6C"/>
                </a:solidFill>
                <a:latin typeface="+mn-lt"/>
              </a:rPr>
              <a:t>A través de:</a:t>
            </a:r>
          </a:p>
          <a:p>
            <a:pPr algn="just" eaLnBrk="0" hangingPunct="0">
              <a:lnSpc>
                <a:spcPct val="90000"/>
              </a:lnSpc>
              <a:spcBef>
                <a:spcPct val="0"/>
              </a:spcBef>
              <a:buClr>
                <a:srgbClr val="DE8F00"/>
              </a:buClr>
            </a:pPr>
            <a:endParaRPr lang="es-CL" b="0" dirty="0" smtClean="0">
              <a:solidFill>
                <a:srgbClr val="002C6C"/>
              </a:solidFill>
              <a:latin typeface="+mn-lt"/>
            </a:endParaRPr>
          </a:p>
          <a:p>
            <a:pPr lvl="1" eaLnBrk="0" hangingPunct="0">
              <a:lnSpc>
                <a:spcPct val="90000"/>
              </a:lnSpc>
              <a:buClr>
                <a:srgbClr val="F26334"/>
              </a:buClr>
              <a:buFontTx/>
              <a:buChar char="•"/>
            </a:pPr>
            <a:r>
              <a:rPr lang="es-CL" b="0" dirty="0" smtClean="0">
                <a:solidFill>
                  <a:srgbClr val="F26334"/>
                </a:solidFill>
                <a:latin typeface="+mn-lt"/>
              </a:rPr>
              <a:t>Una metodología rigurosa, </a:t>
            </a:r>
            <a:r>
              <a:rPr lang="es-CL" b="0" dirty="0" smtClean="0">
                <a:solidFill>
                  <a:srgbClr val="002060"/>
                </a:solidFill>
                <a:latin typeface="+mn-lt"/>
              </a:rPr>
              <a:t>con criterios técnicos y herramientas: El </a:t>
            </a:r>
            <a:r>
              <a:rPr lang="es-CL" b="0" dirty="0" err="1" smtClean="0">
                <a:solidFill>
                  <a:srgbClr val="002060"/>
                </a:solidFill>
                <a:latin typeface="+mn-lt"/>
              </a:rPr>
              <a:t>checklist</a:t>
            </a:r>
            <a:r>
              <a:rPr lang="es-CL" b="0" dirty="0" smtClean="0">
                <a:solidFill>
                  <a:srgbClr val="002060"/>
                </a:solidFill>
                <a:latin typeface="+mn-lt"/>
              </a:rPr>
              <a:t> GTC </a:t>
            </a:r>
          </a:p>
          <a:p>
            <a:pPr lvl="1" eaLnBrk="0" hangingPunct="0">
              <a:lnSpc>
                <a:spcPct val="90000"/>
              </a:lnSpc>
              <a:buClr>
                <a:srgbClr val="F26334"/>
              </a:buClr>
              <a:buFontTx/>
              <a:buChar char="•"/>
            </a:pPr>
            <a:endParaRPr lang="es-CL" b="0" dirty="0" smtClean="0">
              <a:solidFill>
                <a:srgbClr val="002060"/>
              </a:solidFill>
              <a:latin typeface="+mn-lt"/>
            </a:endParaRPr>
          </a:p>
          <a:p>
            <a:pPr lvl="1" eaLnBrk="0" hangingPunct="0">
              <a:lnSpc>
                <a:spcPct val="90000"/>
              </a:lnSpc>
              <a:buClr>
                <a:srgbClr val="F26334"/>
              </a:buClr>
              <a:buFontTx/>
              <a:buChar char="•"/>
            </a:pPr>
            <a:r>
              <a:rPr lang="es-CL" b="0" dirty="0" smtClean="0">
                <a:solidFill>
                  <a:srgbClr val="002C6C"/>
                </a:solidFill>
                <a:latin typeface="+mn-lt"/>
              </a:rPr>
              <a:t>Basada en el </a:t>
            </a:r>
            <a:r>
              <a:rPr lang="es-CL" b="0" dirty="0" smtClean="0">
                <a:solidFill>
                  <a:srgbClr val="F26334"/>
                </a:solidFill>
                <a:latin typeface="+mn-lt"/>
              </a:rPr>
              <a:t>GS1 Global </a:t>
            </a:r>
            <a:r>
              <a:rPr lang="es-CL" b="0" dirty="0" err="1" smtClean="0">
                <a:solidFill>
                  <a:srgbClr val="F26334"/>
                </a:solidFill>
                <a:latin typeface="+mn-lt"/>
              </a:rPr>
              <a:t>Traceability</a:t>
            </a:r>
            <a:r>
              <a:rPr lang="es-CL" b="0" dirty="0" smtClean="0">
                <a:solidFill>
                  <a:srgbClr val="F26334"/>
                </a:solidFill>
                <a:latin typeface="+mn-lt"/>
              </a:rPr>
              <a:t> Standard</a:t>
            </a:r>
            <a:r>
              <a:rPr lang="es-CL" b="0" dirty="0" smtClean="0">
                <a:solidFill>
                  <a:srgbClr val="002C6C"/>
                </a:solidFill>
                <a:latin typeface="+mn-lt"/>
              </a:rPr>
              <a:t> (GTS)</a:t>
            </a:r>
          </a:p>
          <a:p>
            <a:pPr lvl="1" eaLnBrk="0" hangingPunct="0">
              <a:lnSpc>
                <a:spcPct val="90000"/>
              </a:lnSpc>
              <a:buClr>
                <a:srgbClr val="F26334"/>
              </a:buClr>
              <a:buFontTx/>
              <a:buChar char="•"/>
            </a:pPr>
            <a:endParaRPr lang="es-CL" b="0" dirty="0" smtClean="0">
              <a:solidFill>
                <a:srgbClr val="002C6C"/>
              </a:solidFill>
              <a:latin typeface="+mn-lt"/>
            </a:endParaRPr>
          </a:p>
          <a:p>
            <a:pPr lvl="1" eaLnBrk="0" hangingPunct="0">
              <a:lnSpc>
                <a:spcPct val="90000"/>
              </a:lnSpc>
              <a:buClr>
                <a:srgbClr val="F26334"/>
              </a:buClr>
              <a:buFontTx/>
              <a:buChar char="•"/>
            </a:pPr>
            <a:r>
              <a:rPr lang="es-CL" altLang="ko-KR" b="0" dirty="0" smtClean="0">
                <a:solidFill>
                  <a:srgbClr val="002C6C"/>
                </a:solidFill>
                <a:latin typeface="+mn-lt"/>
                <a:ea typeface="Gulim" pitchFamily="34" charset="-127"/>
              </a:rPr>
              <a:t>En conformidad con </a:t>
            </a:r>
            <a:r>
              <a:rPr lang="es-CL" altLang="ko-KR" b="0" dirty="0" smtClean="0">
                <a:solidFill>
                  <a:srgbClr val="F26334"/>
                </a:solidFill>
                <a:latin typeface="+mn-lt"/>
                <a:ea typeface="Gulim" pitchFamily="34" charset="-127"/>
              </a:rPr>
              <a:t>ISO 22005</a:t>
            </a:r>
            <a:r>
              <a:rPr lang="es-CL" altLang="ko-KR" b="0" dirty="0" smtClean="0">
                <a:solidFill>
                  <a:srgbClr val="002C6C"/>
                </a:solidFill>
                <a:latin typeface="+mn-lt"/>
                <a:ea typeface="Gulim" pitchFamily="34" charset="-127"/>
              </a:rPr>
              <a:t> y requerimientos adicionales (BRC, SQF, IFS, HACCP…) </a:t>
            </a:r>
          </a:p>
          <a:p>
            <a:pPr lvl="1" eaLnBrk="0" hangingPunct="0">
              <a:lnSpc>
                <a:spcPct val="90000"/>
              </a:lnSpc>
              <a:buClr>
                <a:srgbClr val="F26334"/>
              </a:buClr>
              <a:buFontTx/>
              <a:buChar char="•"/>
            </a:pPr>
            <a:endParaRPr lang="es-CL" dirty="0" smtClean="0">
              <a:solidFill>
                <a:srgbClr val="002C6C"/>
              </a:solidFill>
              <a:latin typeface="+mn-lt"/>
            </a:endParaRPr>
          </a:p>
          <a:p>
            <a:pPr lvl="1" algn="just" eaLnBrk="0" hangingPunct="0">
              <a:lnSpc>
                <a:spcPct val="90000"/>
              </a:lnSpc>
              <a:buClr>
                <a:srgbClr val="F26334"/>
              </a:buClr>
              <a:buFontTx/>
              <a:buChar char="•"/>
            </a:pPr>
            <a:endParaRPr lang="es-CL" dirty="0" smtClean="0">
              <a:solidFill>
                <a:srgbClr val="002C6C"/>
              </a:solidFill>
              <a:latin typeface="+mn-lt"/>
            </a:endParaRPr>
          </a:p>
        </p:txBody>
      </p:sp>
      <p:sp>
        <p:nvSpPr>
          <p:cNvPr id="2" name="1 Título"/>
          <p:cNvSpPr>
            <a:spLocks noGrp="1"/>
          </p:cNvSpPr>
          <p:nvPr>
            <p:ph type="title"/>
          </p:nvPr>
        </p:nvSpPr>
        <p:spPr>
          <a:xfrm>
            <a:off x="1809750" y="379474"/>
            <a:ext cx="6877050" cy="762000"/>
          </a:xfrm>
        </p:spPr>
        <p:txBody>
          <a:bodyPr/>
          <a:lstStyle/>
          <a:p>
            <a:r>
              <a:rPr lang="es-MX" dirty="0" smtClean="0"/>
              <a:t>Cómo se logra ? </a:t>
            </a:r>
            <a:endParaRPr lang="es-CR" dirty="0"/>
          </a:p>
        </p:txBody>
      </p:sp>
      <p:pic>
        <p:nvPicPr>
          <p:cNvPr id="5" name="Picture 5" descr="traceability_brochure_cover">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61339" y="1199404"/>
            <a:ext cx="1925627" cy="272567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6" name="Group 7"/>
          <p:cNvGrpSpPr>
            <a:grpSpLocks/>
          </p:cNvGrpSpPr>
          <p:nvPr/>
        </p:nvGrpSpPr>
        <p:grpSpPr bwMode="auto">
          <a:xfrm>
            <a:off x="7204778" y="3007911"/>
            <a:ext cx="1825625" cy="2917873"/>
            <a:chOff x="1791" y="2341"/>
            <a:chExt cx="1543" cy="2176"/>
          </a:xfrm>
        </p:grpSpPr>
        <p:graphicFrame>
          <p:nvGraphicFramePr>
            <p:cNvPr id="7" name="Object 8"/>
            <p:cNvGraphicFramePr>
              <a:graphicFrameLocks/>
            </p:cNvGraphicFramePr>
            <p:nvPr/>
          </p:nvGraphicFramePr>
          <p:xfrm>
            <a:off x="1791" y="2341"/>
            <a:ext cx="1537" cy="2176"/>
          </p:xfrm>
          <a:graphic>
            <a:graphicData uri="http://schemas.openxmlformats.org/presentationml/2006/ole">
              <p:oleObj spid="_x0000_s5141" name="Image" r:id="rId6" imgW="5790476" imgH="7746032" progId="">
                <p:embed/>
              </p:oleObj>
            </a:graphicData>
          </a:graphic>
        </p:graphicFrame>
        <p:grpSp>
          <p:nvGrpSpPr>
            <p:cNvPr id="8" name="Group 9"/>
            <p:cNvGrpSpPr>
              <a:grpSpLocks noChangeAspect="1"/>
            </p:cNvGrpSpPr>
            <p:nvPr/>
          </p:nvGrpSpPr>
          <p:grpSpPr bwMode="auto">
            <a:xfrm>
              <a:off x="2184" y="3467"/>
              <a:ext cx="1126" cy="360"/>
              <a:chOff x="3061" y="2024"/>
              <a:chExt cx="2314" cy="1043"/>
            </a:xfrm>
          </p:grpSpPr>
          <p:sp>
            <p:nvSpPr>
              <p:cNvPr id="10" name="AutoShape 10"/>
              <p:cNvSpPr>
                <a:spLocks noChangeAspect="1" noChangeArrowheads="1"/>
              </p:cNvSpPr>
              <p:nvPr/>
            </p:nvSpPr>
            <p:spPr bwMode="auto">
              <a:xfrm>
                <a:off x="3061" y="2024"/>
                <a:ext cx="2313" cy="1043"/>
              </a:xfrm>
              <a:prstGeom prst="roundRect">
                <a:avLst>
                  <a:gd name="adj" fmla="val 16667"/>
                </a:avLst>
              </a:prstGeom>
              <a:solidFill>
                <a:srgbClr val="CC33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R"/>
              </a:p>
            </p:txBody>
          </p:sp>
          <p:sp>
            <p:nvSpPr>
              <p:cNvPr id="11" name="Rectangle 11"/>
              <p:cNvSpPr>
                <a:spLocks noChangeAspect="1" noChangeArrowheads="1"/>
              </p:cNvSpPr>
              <p:nvPr/>
            </p:nvSpPr>
            <p:spPr bwMode="auto">
              <a:xfrm>
                <a:off x="4604" y="2024"/>
                <a:ext cx="771" cy="1043"/>
              </a:xfrm>
              <a:prstGeom prst="rect">
                <a:avLst/>
              </a:prstGeom>
              <a:solidFill>
                <a:srgbClr val="CC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R"/>
              </a:p>
            </p:txBody>
          </p:sp>
        </p:grpSp>
        <p:sp>
          <p:nvSpPr>
            <p:cNvPr id="9" name="Text Box 12"/>
            <p:cNvSpPr txBox="1">
              <a:spLocks noChangeAspect="1" noChangeArrowheads="1"/>
            </p:cNvSpPr>
            <p:nvPr/>
          </p:nvSpPr>
          <p:spPr bwMode="auto">
            <a:xfrm>
              <a:off x="2178" y="3475"/>
              <a:ext cx="1156" cy="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b="1" baseline="-25000">
                  <a:solidFill>
                    <a:schemeClr val="tx1"/>
                  </a:solidFill>
                  <a:latin typeface="Arial" charset="0"/>
                </a:defRPr>
              </a:lvl1pPr>
              <a:lvl2pPr marL="742950" indent="-285750">
                <a:defRPr sz="2800" b="1" baseline="-25000">
                  <a:solidFill>
                    <a:schemeClr val="tx1"/>
                  </a:solidFill>
                  <a:latin typeface="Arial" charset="0"/>
                </a:defRPr>
              </a:lvl2pPr>
              <a:lvl3pPr marL="1143000" indent="-228600">
                <a:defRPr sz="2800" b="1" baseline="-25000">
                  <a:solidFill>
                    <a:schemeClr val="tx1"/>
                  </a:solidFill>
                  <a:latin typeface="Arial" charset="0"/>
                </a:defRPr>
              </a:lvl3pPr>
              <a:lvl4pPr marL="1600200" indent="-228600">
                <a:defRPr sz="2800" b="1" baseline="-25000">
                  <a:solidFill>
                    <a:schemeClr val="tx1"/>
                  </a:solidFill>
                  <a:latin typeface="Arial" charset="0"/>
                </a:defRPr>
              </a:lvl4pPr>
              <a:lvl5pPr marL="2057400" indent="-228600">
                <a:defRPr sz="2800" b="1" baseline="-25000">
                  <a:solidFill>
                    <a:schemeClr val="tx1"/>
                  </a:solidFill>
                  <a:latin typeface="Arial" charset="0"/>
                </a:defRPr>
              </a:lvl5pPr>
              <a:lvl6pPr marL="2514600" indent="-228600" algn="ctr" eaLnBrk="0" fontAlgn="base" hangingPunct="0">
                <a:spcBef>
                  <a:spcPct val="0"/>
                </a:spcBef>
                <a:spcAft>
                  <a:spcPct val="0"/>
                </a:spcAft>
                <a:defRPr sz="2800" b="1" baseline="-25000">
                  <a:solidFill>
                    <a:schemeClr val="tx1"/>
                  </a:solidFill>
                  <a:latin typeface="Arial" charset="0"/>
                </a:defRPr>
              </a:lvl6pPr>
              <a:lvl7pPr marL="2971800" indent="-228600" algn="ctr" eaLnBrk="0" fontAlgn="base" hangingPunct="0">
                <a:spcBef>
                  <a:spcPct val="0"/>
                </a:spcBef>
                <a:spcAft>
                  <a:spcPct val="0"/>
                </a:spcAft>
                <a:defRPr sz="2800" b="1" baseline="-25000">
                  <a:solidFill>
                    <a:schemeClr val="tx1"/>
                  </a:solidFill>
                  <a:latin typeface="Arial" charset="0"/>
                </a:defRPr>
              </a:lvl7pPr>
              <a:lvl8pPr marL="3429000" indent="-228600" algn="ctr" eaLnBrk="0" fontAlgn="base" hangingPunct="0">
                <a:spcBef>
                  <a:spcPct val="0"/>
                </a:spcBef>
                <a:spcAft>
                  <a:spcPct val="0"/>
                </a:spcAft>
                <a:defRPr sz="2800" b="1" baseline="-25000">
                  <a:solidFill>
                    <a:schemeClr val="tx1"/>
                  </a:solidFill>
                  <a:latin typeface="Arial" charset="0"/>
                </a:defRPr>
              </a:lvl8pPr>
              <a:lvl9pPr marL="3886200" indent="-228600" algn="ctr" eaLnBrk="0" fontAlgn="base" hangingPunct="0">
                <a:spcBef>
                  <a:spcPct val="0"/>
                </a:spcBef>
                <a:spcAft>
                  <a:spcPct val="0"/>
                </a:spcAft>
                <a:defRPr sz="2800" b="1" baseline="-25000">
                  <a:solidFill>
                    <a:schemeClr val="tx1"/>
                  </a:solidFill>
                  <a:latin typeface="Arial" charset="0"/>
                </a:defRPr>
              </a:lvl9pPr>
            </a:lstStyle>
            <a:p>
              <a:pPr algn="l" eaLnBrk="1" hangingPunct="1"/>
              <a:r>
                <a:rPr lang="en-US" sz="800" baseline="0">
                  <a:solidFill>
                    <a:schemeClr val="bg1"/>
                  </a:solidFill>
                  <a:cs typeface="Arial" charset="0"/>
                </a:rPr>
                <a:t>GS1 Global Traceability Standard</a:t>
              </a:r>
              <a:r>
                <a:rPr lang="en-US" sz="800" b="0" baseline="0">
                  <a:solidFill>
                    <a:schemeClr val="bg1"/>
                  </a:solidFill>
                  <a:cs typeface="Arial" charset="0"/>
                </a:rPr>
                <a:t/>
              </a:r>
              <a:br>
                <a:rPr lang="en-US" sz="800" b="0" baseline="0">
                  <a:solidFill>
                    <a:schemeClr val="bg1"/>
                  </a:solidFill>
                  <a:cs typeface="Arial" charset="0"/>
                </a:rPr>
              </a:br>
              <a:r>
                <a:rPr lang="en-US" sz="500" baseline="0">
                  <a:solidFill>
                    <a:schemeClr val="bg1"/>
                  </a:solidFill>
                  <a:cs typeface="Arial" charset="0"/>
                </a:rPr>
                <a:t>Business Process and System Requirements for</a:t>
              </a:r>
            </a:p>
            <a:p>
              <a:pPr algn="l" eaLnBrk="1" hangingPunct="1"/>
              <a:r>
                <a:rPr lang="en-US" sz="500" baseline="0">
                  <a:solidFill>
                    <a:schemeClr val="bg1"/>
                  </a:solidFill>
                  <a:cs typeface="Arial" charset="0"/>
                </a:rPr>
                <a:t>Full Chain Traceability</a:t>
              </a:r>
            </a:p>
            <a:p>
              <a:pPr algn="l" eaLnBrk="1" hangingPunct="1"/>
              <a:r>
                <a:rPr lang="en-US" sz="700" baseline="0">
                  <a:solidFill>
                    <a:schemeClr val="bg1"/>
                  </a:solidFill>
                  <a:cs typeface="Arial" charset="0"/>
                </a:rPr>
                <a:t>GS1 Standards Document</a:t>
              </a:r>
            </a:p>
            <a:p>
              <a:pPr algn="l" eaLnBrk="1" hangingPunct="1"/>
              <a:r>
                <a:rPr lang="en-US" sz="100" baseline="0">
                  <a:solidFill>
                    <a:schemeClr val="bg1"/>
                  </a:solidFill>
                  <a:cs typeface="Arial" charset="0"/>
                </a:rPr>
                <a:t/>
              </a:r>
              <a:br>
                <a:rPr lang="en-US" sz="100" baseline="0">
                  <a:solidFill>
                    <a:schemeClr val="bg1"/>
                  </a:solidFill>
                  <a:cs typeface="Arial" charset="0"/>
                </a:rPr>
              </a:br>
              <a:r>
                <a:rPr lang="en-US" sz="500" baseline="0">
                  <a:solidFill>
                    <a:schemeClr val="bg1"/>
                  </a:solidFill>
                  <a:cs typeface="Arial" charset="0"/>
                </a:rPr>
                <a:t>Issue 1, Sep-2007</a:t>
              </a:r>
            </a:p>
          </p:txBody>
        </p:sp>
      </p:grpSp>
    </p:spTree>
    <p:extLst>
      <p:ext uri="{BB962C8B-B14F-4D97-AF65-F5344CB8AC3E}">
        <p14:creationId xmlns:p14="http://schemas.microsoft.com/office/powerpoint/2010/main" xmlns="" val="3108852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Usado para : </a:t>
            </a:r>
            <a:endParaRPr lang="es-CR" dirty="0"/>
          </a:p>
        </p:txBody>
      </p:sp>
      <p:sp>
        <p:nvSpPr>
          <p:cNvPr id="3" name="2 Marcador de número de diapositiva"/>
          <p:cNvSpPr>
            <a:spLocks noGrp="1"/>
          </p:cNvSpPr>
          <p:nvPr>
            <p:ph type="sldNum" sz="quarter" idx="10"/>
          </p:nvPr>
        </p:nvSpPr>
        <p:spPr/>
        <p:txBody>
          <a:bodyPr/>
          <a:lstStyle/>
          <a:p>
            <a:fld id="{7F693FB3-7191-9B47-AD6D-6B3204A5177D}" type="slidenum">
              <a:rPr lang="en-US" smtClean="0"/>
              <a:pPr/>
              <a:t>16</a:t>
            </a:fld>
            <a:endParaRPr lang="en-US"/>
          </a:p>
        </p:txBody>
      </p:sp>
      <p:sp>
        <p:nvSpPr>
          <p:cNvPr id="5" name="4 Rectángulo"/>
          <p:cNvSpPr/>
          <p:nvPr/>
        </p:nvSpPr>
        <p:spPr>
          <a:xfrm>
            <a:off x="700645" y="1768883"/>
            <a:ext cx="4833256" cy="3527119"/>
          </a:xfrm>
          <a:prstGeom prst="rect">
            <a:avLst/>
          </a:prstGeom>
        </p:spPr>
        <p:txBody>
          <a:bodyPr wrap="square">
            <a:spAutoFit/>
          </a:bodyPr>
          <a:lstStyle/>
          <a:p>
            <a:pPr lvl="1" eaLnBrk="0" hangingPunct="0">
              <a:lnSpc>
                <a:spcPct val="90000"/>
              </a:lnSpc>
              <a:buClr>
                <a:srgbClr val="F26334"/>
              </a:buClr>
              <a:buFontTx/>
              <a:buChar char="•"/>
            </a:pPr>
            <a:r>
              <a:rPr lang="es-CL" sz="2400" dirty="0" smtClean="0">
                <a:latin typeface="+mn-lt"/>
              </a:rPr>
              <a:t>Evaluar trazabilidad</a:t>
            </a:r>
          </a:p>
          <a:p>
            <a:pPr lvl="1" eaLnBrk="0" hangingPunct="0">
              <a:lnSpc>
                <a:spcPct val="90000"/>
              </a:lnSpc>
              <a:buClr>
                <a:srgbClr val="F26334"/>
              </a:buClr>
              <a:buFontTx/>
              <a:buChar char="•"/>
            </a:pPr>
            <a:endParaRPr lang="es-CL" sz="2400" dirty="0">
              <a:latin typeface="+mn-lt"/>
            </a:endParaRPr>
          </a:p>
          <a:p>
            <a:pPr lvl="1" eaLnBrk="0" hangingPunct="0">
              <a:lnSpc>
                <a:spcPct val="90000"/>
              </a:lnSpc>
              <a:buClr>
                <a:srgbClr val="F26334"/>
              </a:buClr>
              <a:buFontTx/>
              <a:buChar char="•"/>
            </a:pPr>
            <a:r>
              <a:rPr lang="es-CL" sz="2400" dirty="0" smtClean="0">
                <a:latin typeface="+mn-lt"/>
              </a:rPr>
              <a:t>Asistir </a:t>
            </a:r>
            <a:r>
              <a:rPr lang="es-CL" sz="2400" dirty="0">
                <a:latin typeface="+mn-lt"/>
              </a:rPr>
              <a:t>en la solución de los problemas </a:t>
            </a:r>
            <a:r>
              <a:rPr lang="es-CL" sz="2400" dirty="0" smtClean="0">
                <a:latin typeface="+mn-lt"/>
              </a:rPr>
              <a:t>detectados. </a:t>
            </a:r>
          </a:p>
          <a:p>
            <a:pPr lvl="1" eaLnBrk="0" hangingPunct="0">
              <a:lnSpc>
                <a:spcPct val="90000"/>
              </a:lnSpc>
              <a:buClr>
                <a:srgbClr val="F26334"/>
              </a:buClr>
              <a:buFontTx/>
              <a:buChar char="•"/>
            </a:pPr>
            <a:endParaRPr lang="es-CL" sz="2400" dirty="0">
              <a:latin typeface="+mn-lt"/>
            </a:endParaRPr>
          </a:p>
          <a:p>
            <a:pPr lvl="1" eaLnBrk="0" hangingPunct="0">
              <a:lnSpc>
                <a:spcPct val="90000"/>
              </a:lnSpc>
              <a:buClr>
                <a:srgbClr val="F26334"/>
              </a:buClr>
              <a:buFontTx/>
              <a:buChar char="•"/>
            </a:pPr>
            <a:r>
              <a:rPr lang="es-CL" sz="2400" dirty="0">
                <a:latin typeface="+mn-lt"/>
              </a:rPr>
              <a:t>Auditar</a:t>
            </a:r>
          </a:p>
          <a:p>
            <a:pPr lvl="1" eaLnBrk="0" hangingPunct="0">
              <a:lnSpc>
                <a:spcPct val="90000"/>
              </a:lnSpc>
              <a:buClr>
                <a:srgbClr val="F26334"/>
              </a:buClr>
              <a:buFontTx/>
              <a:buChar char="•"/>
            </a:pPr>
            <a:endParaRPr lang="es-CL" sz="2400" dirty="0" smtClean="0">
              <a:latin typeface="+mn-lt"/>
            </a:endParaRPr>
          </a:p>
          <a:p>
            <a:pPr lvl="1" eaLnBrk="0" hangingPunct="0">
              <a:lnSpc>
                <a:spcPct val="90000"/>
              </a:lnSpc>
              <a:buClr>
                <a:srgbClr val="F26334"/>
              </a:buClr>
              <a:buFontTx/>
              <a:buChar char="•"/>
            </a:pPr>
            <a:r>
              <a:rPr lang="es-CL" sz="2400" dirty="0" smtClean="0">
                <a:latin typeface="+mn-lt"/>
              </a:rPr>
              <a:t>Entregar </a:t>
            </a:r>
            <a:r>
              <a:rPr lang="es-CL" sz="2400" dirty="0">
                <a:latin typeface="+mn-lt"/>
              </a:rPr>
              <a:t>un Reporte de Conformidad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33901" y="614791"/>
            <a:ext cx="3187700" cy="448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4"/>
          <p:cNvSpPr/>
          <p:nvPr/>
        </p:nvSpPr>
        <p:spPr bwMode="auto">
          <a:xfrm>
            <a:off x="563790" y="5606943"/>
            <a:ext cx="8247701" cy="807350"/>
          </a:xfrm>
          <a:prstGeom prst="roundRect">
            <a:avLst/>
          </a:prstGeom>
          <a:solidFill>
            <a:srgbClr val="FF66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algn="ctr"/>
            <a:r>
              <a:rPr lang="es-MX" sz="2400" dirty="0" smtClean="0"/>
              <a:t>Basado en ISO 19011”Directrices para la auditoria de SGC y/o SGA”</a:t>
            </a:r>
            <a:endParaRPr lang="es-CR" sz="2400" dirty="0"/>
          </a:p>
        </p:txBody>
      </p:sp>
    </p:spTree>
    <p:extLst>
      <p:ext uri="{BB962C8B-B14F-4D97-AF65-F5344CB8AC3E}">
        <p14:creationId xmlns:p14="http://schemas.microsoft.com/office/powerpoint/2010/main" xmlns="" val="40540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039" y="536222"/>
            <a:ext cx="7322785" cy="762000"/>
          </a:xfrm>
        </p:spPr>
        <p:txBody>
          <a:bodyPr/>
          <a:lstStyle/>
          <a:p>
            <a:r>
              <a:rPr lang="es-CR" dirty="0" smtClean="0"/>
              <a:t>Qué queremos lograr?</a:t>
            </a:r>
            <a:br>
              <a:rPr lang="es-CR" dirty="0" smtClean="0"/>
            </a:br>
            <a:r>
              <a:rPr lang="es-CR" sz="2000" dirty="0" smtClean="0"/>
              <a:t>Cada operador de la cadena debe desempañar su rol en: </a:t>
            </a:r>
            <a:endParaRPr lang="es-CR" dirty="0"/>
          </a:p>
        </p:txBody>
      </p:sp>
      <p:sp>
        <p:nvSpPr>
          <p:cNvPr id="3" name="Slide Number Placeholder 2"/>
          <p:cNvSpPr>
            <a:spLocks noGrp="1"/>
          </p:cNvSpPr>
          <p:nvPr>
            <p:ph type="sldNum" sz="quarter" idx="10"/>
          </p:nvPr>
        </p:nvSpPr>
        <p:spPr/>
        <p:txBody>
          <a:bodyPr/>
          <a:lstStyle/>
          <a:p>
            <a:fld id="{0C0982AB-7141-4A67-8077-229742AD3131}" type="slidenum">
              <a:rPr lang="en-US" smtClean="0"/>
              <a:pPr/>
              <a:t>17</a:t>
            </a:fld>
            <a:endParaRPr lang="en-US"/>
          </a:p>
        </p:txBody>
      </p:sp>
      <p:sp>
        <p:nvSpPr>
          <p:cNvPr id="4" name="Rectangle 3"/>
          <p:cNvSpPr/>
          <p:nvPr/>
        </p:nvSpPr>
        <p:spPr>
          <a:xfrm>
            <a:off x="3207862" y="1572660"/>
            <a:ext cx="5936138" cy="3785652"/>
          </a:xfrm>
          <a:prstGeom prst="rect">
            <a:avLst/>
          </a:prstGeom>
        </p:spPr>
        <p:txBody>
          <a:bodyPr wrap="square">
            <a:spAutoFit/>
          </a:bodyPr>
          <a:lstStyle/>
          <a:p>
            <a:r>
              <a:rPr lang="es-CR" sz="2400" dirty="0" smtClean="0"/>
              <a:t>1. Identificar lo que recibe.</a:t>
            </a:r>
          </a:p>
          <a:p>
            <a:r>
              <a:rPr lang="es-CR" sz="2400" dirty="0" smtClean="0"/>
              <a:t>2. Identificar lo que despacha.</a:t>
            </a:r>
          </a:p>
          <a:p>
            <a:r>
              <a:rPr lang="es-CR" sz="2400" dirty="0" smtClean="0"/>
              <a:t>3. Mantener registros.</a:t>
            </a:r>
          </a:p>
          <a:p>
            <a:r>
              <a:rPr lang="es-CR" sz="2400" dirty="0" smtClean="0"/>
              <a:t>4. Proporcionar un intercambio de información con clientes y autoridades pertinentes.</a:t>
            </a:r>
          </a:p>
          <a:p>
            <a:r>
              <a:rPr lang="es-CR" sz="2400" dirty="0" smtClean="0"/>
              <a:t>5. Obtener información de los proveedores.</a:t>
            </a:r>
          </a:p>
          <a:p>
            <a:endParaRPr lang="en-US" sz="2400" dirty="0"/>
          </a:p>
        </p:txBody>
      </p:sp>
      <p:sp>
        <p:nvSpPr>
          <p:cNvPr id="8" name="Rounded Rectangle 4"/>
          <p:cNvSpPr/>
          <p:nvPr/>
        </p:nvSpPr>
        <p:spPr bwMode="auto">
          <a:xfrm>
            <a:off x="276225" y="5320317"/>
            <a:ext cx="8357136" cy="1093576"/>
          </a:xfrm>
          <a:prstGeom prst="roundRect">
            <a:avLst/>
          </a:prstGeom>
          <a:solidFill>
            <a:srgbClr val="FF66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algn="ctr"/>
            <a:endParaRPr lang="es-CR" sz="2400" b="1" dirty="0"/>
          </a:p>
        </p:txBody>
      </p:sp>
      <p:sp>
        <p:nvSpPr>
          <p:cNvPr id="5" name="Rectangle 4"/>
          <p:cNvSpPr/>
          <p:nvPr/>
        </p:nvSpPr>
        <p:spPr>
          <a:xfrm>
            <a:off x="276225" y="5582172"/>
            <a:ext cx="8759119" cy="707886"/>
          </a:xfrm>
          <a:prstGeom prst="rect">
            <a:avLst/>
          </a:prstGeom>
        </p:spPr>
        <p:txBody>
          <a:bodyPr wrap="square">
            <a:spAutoFit/>
          </a:bodyPr>
          <a:lstStyle/>
          <a:p>
            <a:pPr marL="0" indent="0"/>
            <a:r>
              <a:rPr lang="es-CR" sz="2000" dirty="0"/>
              <a:t>La verificación y valoración </a:t>
            </a:r>
            <a:r>
              <a:rPr lang="es-CR" sz="2000" dirty="0" smtClean="0"/>
              <a:t>del sistema de trazabilidad es imprescindible para garantizar la efectividad del mismo. </a:t>
            </a:r>
          </a:p>
        </p:txBody>
      </p:sp>
      <p:pic>
        <p:nvPicPr>
          <p:cNvPr id="63489" name="Picture 1" descr="Asset Preview"/>
          <p:cNvPicPr>
            <a:picLocks noChangeAspect="1" noChangeArrowheads="1"/>
          </p:cNvPicPr>
          <p:nvPr/>
        </p:nvPicPr>
        <p:blipFill>
          <a:blip r:embed="rId2" cstate="email"/>
          <a:srcRect/>
          <a:stretch>
            <a:fillRect/>
          </a:stretch>
        </p:blipFill>
        <p:spPr bwMode="auto">
          <a:xfrm>
            <a:off x="276225" y="1665233"/>
            <a:ext cx="2575631" cy="32035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55270"/>
            <a:ext cx="7772400" cy="1362075"/>
          </a:xfrm>
        </p:spPr>
        <p:txBody>
          <a:bodyPr/>
          <a:lstStyle/>
          <a:p>
            <a:pPr algn="ctr"/>
            <a:r>
              <a:rPr lang="es-US" dirty="0" smtClean="0">
                <a:hlinkClick r:id="rId2" action="ppaction://hlinkfile"/>
              </a:rPr>
              <a:t>video</a:t>
            </a:r>
            <a:endParaRPr lang="es-ES" dirty="0"/>
          </a:p>
        </p:txBody>
      </p:sp>
      <p:sp>
        <p:nvSpPr>
          <p:cNvPr id="4" name="Marcador de número de diapositiva 3"/>
          <p:cNvSpPr>
            <a:spLocks noGrp="1"/>
          </p:cNvSpPr>
          <p:nvPr>
            <p:ph type="sldNum" sz="quarter" idx="10"/>
          </p:nvPr>
        </p:nvSpPr>
        <p:spPr/>
        <p:txBody>
          <a:bodyPr/>
          <a:lstStyle/>
          <a:p>
            <a:fld id="{270279E2-7BEB-614B-AECB-88A726A2C04E}" type="slidenum">
              <a:rPr lang="en-US" smtClean="0"/>
              <a:pPr/>
              <a:t>18</a:t>
            </a:fld>
            <a:endParaRPr lang="en-US"/>
          </a:p>
        </p:txBody>
      </p:sp>
    </p:spTree>
    <p:extLst>
      <p:ext uri="{BB962C8B-B14F-4D97-AF65-F5344CB8AC3E}">
        <p14:creationId xmlns:p14="http://schemas.microsoft.com/office/powerpoint/2010/main" xmlns="" val="4214833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1902" y="1531918"/>
            <a:ext cx="7232072" cy="4381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Título"/>
          <p:cNvSpPr>
            <a:spLocks noGrp="1"/>
          </p:cNvSpPr>
          <p:nvPr>
            <p:ph type="title"/>
          </p:nvPr>
        </p:nvSpPr>
        <p:spPr/>
        <p:txBody>
          <a:bodyPr/>
          <a:lstStyle/>
          <a:p>
            <a:r>
              <a:rPr lang="es-MX" dirty="0" smtClean="0"/>
              <a:t>Relación con otras normas </a:t>
            </a:r>
            <a:endParaRPr lang="es-CR" dirty="0"/>
          </a:p>
        </p:txBody>
      </p:sp>
    </p:spTree>
    <p:extLst>
      <p:ext uri="{BB962C8B-B14F-4D97-AF65-F5344CB8AC3E}">
        <p14:creationId xmlns:p14="http://schemas.microsoft.com/office/powerpoint/2010/main" xmlns="" val="426786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edge">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71800" y="1438275"/>
            <a:ext cx="5781675" cy="990600"/>
          </a:xfrm>
        </p:spPr>
        <p:txBody>
          <a:bodyPr/>
          <a:lstStyle/>
          <a:p>
            <a:pPr algn="ctr"/>
            <a:r>
              <a:rPr lang="es-CR" sz="2800" dirty="0" smtClean="0"/>
              <a:t>GTC</a:t>
            </a:r>
            <a:br>
              <a:rPr lang="es-CR" sz="2800" dirty="0" smtClean="0"/>
            </a:br>
            <a:r>
              <a:rPr lang="es-CR" sz="2800" dirty="0" smtClean="0"/>
              <a:t>Programa Global de Trazabilidad</a:t>
            </a:r>
            <a:br>
              <a:rPr lang="es-CR" sz="2800" dirty="0" smtClean="0"/>
            </a:br>
            <a:endParaRPr lang="es-CR" sz="2800" dirty="0"/>
          </a:p>
        </p:txBody>
      </p:sp>
      <p:sp>
        <p:nvSpPr>
          <p:cNvPr id="2051" name="Rectangle 3"/>
          <p:cNvSpPr>
            <a:spLocks noGrp="1" noChangeArrowheads="1"/>
          </p:cNvSpPr>
          <p:nvPr>
            <p:ph type="subTitle" idx="1"/>
          </p:nvPr>
        </p:nvSpPr>
        <p:spPr>
          <a:xfrm>
            <a:off x="1757548" y="2911434"/>
            <a:ext cx="7050479" cy="1295400"/>
          </a:xfrm>
        </p:spPr>
        <p:txBody>
          <a:bodyPr/>
          <a:lstStyle/>
          <a:p>
            <a:r>
              <a:rPr lang="es-CR" dirty="0" smtClean="0">
                <a:solidFill>
                  <a:srgbClr val="F2632A"/>
                </a:solidFill>
              </a:rPr>
              <a:t>La forma de evaluar el nivel de trazabilidad de cada actor en la cadena de abastecimiento. </a:t>
            </a:r>
            <a:endParaRPr lang="es-CR" sz="1800" dirty="0" smtClean="0">
              <a:solidFill>
                <a:srgbClr val="F2632A"/>
              </a:solidFill>
            </a:endParaRPr>
          </a:p>
          <a:p>
            <a:endParaRPr lang="es-C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7"/>
          <p:cNvGrpSpPr>
            <a:grpSpLocks/>
          </p:cNvGrpSpPr>
          <p:nvPr/>
        </p:nvGrpSpPr>
        <p:grpSpPr bwMode="auto">
          <a:xfrm>
            <a:off x="0" y="0"/>
            <a:ext cx="9144000" cy="6858000"/>
            <a:chOff x="0" y="0"/>
            <a:chExt cx="5760" cy="4320"/>
          </a:xfrm>
        </p:grpSpPr>
        <p:pic>
          <p:nvPicPr>
            <p:cNvPr id="26629" name="Picture 4" descr="GS1us Pres cha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0" name="Rectangle 6"/>
            <p:cNvSpPr>
              <a:spLocks noChangeArrowheads="1"/>
            </p:cNvSpPr>
            <p:nvPr/>
          </p:nvSpPr>
          <p:spPr bwMode="auto">
            <a:xfrm>
              <a:off x="223" y="184"/>
              <a:ext cx="845" cy="789"/>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algn="l" eaLnBrk="1" hangingPunct="1">
                <a:spcBef>
                  <a:spcPct val="20000"/>
                </a:spcBef>
              </a:pPr>
              <a:endParaRPr lang="es-CR" sz="1800" b="0" baseline="0">
                <a:solidFill>
                  <a:srgbClr val="002C6C"/>
                </a:solidFill>
              </a:endParaRPr>
            </a:p>
          </p:txBody>
        </p:sp>
      </p:grpSp>
      <p:pic>
        <p:nvPicPr>
          <p:cNvPr id="26628" name="Picture 9" descr="gs1_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0213" y="373063"/>
            <a:ext cx="105092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xmlns="" val="3600458996"/>
              </p:ext>
            </p:extLst>
          </p:nvPr>
        </p:nvGraphicFramePr>
        <p:xfrm>
          <a:off x="1793174" y="1319213"/>
          <a:ext cx="64680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551398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Mayores beneficios </a:t>
            </a:r>
            <a:endParaRPr lang="es-CR"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1244512156"/>
              </p:ext>
            </p:extLst>
          </p:nvPr>
        </p:nvGraphicFramePr>
        <p:xfrm>
          <a:off x="218900" y="-71250"/>
          <a:ext cx="8704612" cy="6780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0"/>
          </p:nvPr>
        </p:nvSpPr>
        <p:spPr/>
        <p:txBody>
          <a:bodyPr/>
          <a:lstStyle/>
          <a:p>
            <a:fld id="{DA14E685-A4D2-2548-BCF3-A526CD2A47B4}" type="slidenum">
              <a:rPr lang="en-US" smtClean="0"/>
              <a:pPr/>
              <a:t>21</a:t>
            </a:fld>
            <a:endParaRPr lang="en-US"/>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081088" y="5260955"/>
            <a:ext cx="6980237" cy="109061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32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Proporciona la posibilidad de : </a:t>
            </a:r>
            <a:endParaRPr lang="es-CR"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3663807120"/>
              </p:ext>
            </p:extLst>
          </p:nvPr>
        </p:nvGraphicFramePr>
        <p:xfrm>
          <a:off x="495300" y="-296883"/>
          <a:ext cx="8304316" cy="715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0"/>
          </p:nvPr>
        </p:nvSpPr>
        <p:spPr/>
        <p:txBody>
          <a:bodyPr/>
          <a:lstStyle/>
          <a:p>
            <a:fld id="{DA14E685-A4D2-2548-BCF3-A526CD2A47B4}" type="slidenum">
              <a:rPr lang="en-US" smtClean="0"/>
              <a:pPr/>
              <a:t>22</a:t>
            </a:fld>
            <a:endParaRPr lang="en-US"/>
          </a:p>
        </p:txBody>
      </p:sp>
      <p:sp>
        <p:nvSpPr>
          <p:cNvPr id="6" name="Rounded Rectangle 4"/>
          <p:cNvSpPr/>
          <p:nvPr/>
        </p:nvSpPr>
        <p:spPr bwMode="auto">
          <a:xfrm>
            <a:off x="593765" y="5189516"/>
            <a:ext cx="7730837" cy="1040057"/>
          </a:xfrm>
          <a:prstGeom prst="roundRect">
            <a:avLst/>
          </a:prstGeom>
          <a:solidFill>
            <a:srgbClr val="FF66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r>
              <a:rPr lang="es-CR" sz="2000" dirty="0"/>
              <a:t>Un programa global de trazabilidad, basado en estándares globales, va a mejorar la Trazabilidad Global y facilitar el</a:t>
            </a:r>
          </a:p>
          <a:p>
            <a:r>
              <a:rPr lang="es-CR" sz="2000" dirty="0" smtClean="0"/>
              <a:t>flujo </a:t>
            </a:r>
            <a:r>
              <a:rPr lang="es-CR" sz="2000" dirty="0"/>
              <a:t>de información a través de la cadena de suministro.</a:t>
            </a:r>
            <a:r>
              <a:rPr lang="es-CR" sz="2000" b="1" dirty="0" smtClean="0"/>
              <a:t> </a:t>
            </a:r>
            <a:endParaRPr lang="es-CR" sz="2000" b="1" dirty="0"/>
          </a:p>
        </p:txBody>
      </p:sp>
    </p:spTree>
    <p:extLst>
      <p:ext uri="{BB962C8B-B14F-4D97-AF65-F5344CB8AC3E}">
        <p14:creationId xmlns:p14="http://schemas.microsoft.com/office/powerpoint/2010/main" xmlns="" val="2041883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9144000" cy="6858000"/>
            <a:chOff x="0" y="0"/>
            <a:chExt cx="5760" cy="4320"/>
          </a:xfrm>
        </p:grpSpPr>
        <p:pic>
          <p:nvPicPr>
            <p:cNvPr id="26628" name="Picture 4" descr="GS1us Pres chap"/>
            <p:cNvPicPr>
              <a:picLocks noChangeAspect="1" noChangeArrowheads="1"/>
            </p:cNvPicPr>
            <p:nvPr/>
          </p:nvPicPr>
          <p:blipFill>
            <a:blip r:embed="rId3" cstate="email"/>
            <a:srcRect/>
            <a:stretch>
              <a:fillRect/>
            </a:stretch>
          </p:blipFill>
          <p:spPr bwMode="auto">
            <a:xfrm>
              <a:off x="0" y="0"/>
              <a:ext cx="5760" cy="4320"/>
            </a:xfrm>
            <a:prstGeom prst="rect">
              <a:avLst/>
            </a:prstGeom>
            <a:noFill/>
          </p:spPr>
        </p:pic>
        <p:sp>
          <p:nvSpPr>
            <p:cNvPr id="26630" name="Rectangle 6"/>
            <p:cNvSpPr>
              <a:spLocks noChangeArrowheads="1"/>
            </p:cNvSpPr>
            <p:nvPr/>
          </p:nvSpPr>
          <p:spPr bwMode="auto">
            <a:xfrm>
              <a:off x="223" y="184"/>
              <a:ext cx="845" cy="789"/>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pic>
        <p:nvPicPr>
          <p:cNvPr id="26632" name="Picture 8" descr="GS1_corp_logo"/>
          <p:cNvPicPr>
            <a:picLocks noChangeAspect="1" noChangeArrowheads="1"/>
          </p:cNvPicPr>
          <p:nvPr/>
        </p:nvPicPr>
        <p:blipFill>
          <a:blip r:embed="rId4" cstate="email"/>
          <a:srcRect/>
          <a:stretch>
            <a:fillRect/>
          </a:stretch>
        </p:blipFill>
        <p:spPr bwMode="auto">
          <a:xfrm>
            <a:off x="436563" y="409575"/>
            <a:ext cx="1011237" cy="912813"/>
          </a:xfrm>
          <a:prstGeom prst="rect">
            <a:avLst/>
          </a:prstGeom>
          <a:noFill/>
        </p:spPr>
      </p:pic>
      <p:sp>
        <p:nvSpPr>
          <p:cNvPr id="26626" name="Rectangle 2"/>
          <p:cNvSpPr>
            <a:spLocks noGrp="1" noChangeArrowheads="1"/>
          </p:cNvSpPr>
          <p:nvPr>
            <p:ph type="ctrTitle"/>
          </p:nvPr>
        </p:nvSpPr>
        <p:spPr>
          <a:xfrm>
            <a:off x="3457390" y="2329716"/>
            <a:ext cx="5477135" cy="990600"/>
          </a:xfrm>
        </p:spPr>
        <p:txBody>
          <a:bodyPr/>
          <a:lstStyle/>
          <a:p>
            <a:r>
              <a:rPr lang="en-US" sz="3800" dirty="0" err="1" smtClean="0"/>
              <a:t>Cómo</a:t>
            </a:r>
            <a:r>
              <a:rPr lang="en-US" sz="3800" dirty="0" smtClean="0"/>
              <a:t> </a:t>
            </a:r>
            <a:r>
              <a:rPr lang="en-US" sz="3800" dirty="0" err="1" smtClean="0"/>
              <a:t>trabaja</a:t>
            </a:r>
            <a:r>
              <a:rPr lang="en-US" sz="3800" dirty="0" smtClean="0"/>
              <a:t> el </a:t>
            </a:r>
            <a:r>
              <a:rPr lang="en-US" sz="3800" dirty="0" err="1" smtClean="0"/>
              <a:t>Programa</a:t>
            </a:r>
            <a:r>
              <a:rPr lang="en-US" sz="3800" dirty="0" smtClean="0"/>
              <a:t> GS1 GTC?</a:t>
            </a:r>
            <a:endParaRPr lang="en-US" sz="3800" dirty="0"/>
          </a:p>
        </p:txBody>
      </p:sp>
      <p:pic>
        <p:nvPicPr>
          <p:cNvPr id="1026" name="Picture 2"/>
          <p:cNvPicPr>
            <a:picLocks noChangeAspect="1" noChangeArrowheads="1"/>
          </p:cNvPicPr>
          <p:nvPr/>
        </p:nvPicPr>
        <p:blipFill>
          <a:blip r:embed="rId5" cstate="email"/>
          <a:srcRect/>
          <a:stretch>
            <a:fillRect/>
          </a:stretch>
        </p:blipFill>
        <p:spPr bwMode="auto">
          <a:xfrm flipH="1">
            <a:off x="4181474" y="4819650"/>
            <a:ext cx="3137198" cy="2038349"/>
          </a:xfrm>
          <a:prstGeom prst="rect">
            <a:avLst/>
          </a:prstGeom>
          <a:noFill/>
          <a:ln w="9525">
            <a:noFill/>
            <a:miter lim="800000"/>
            <a:headEnd/>
            <a:tailEnd/>
          </a:ln>
        </p:spPr>
      </p:pic>
      <p:pic>
        <p:nvPicPr>
          <p:cNvPr id="1027" name="Picture 3"/>
          <p:cNvPicPr>
            <a:picLocks noChangeAspect="1" noChangeArrowheads="1"/>
          </p:cNvPicPr>
          <p:nvPr/>
        </p:nvPicPr>
        <p:blipFill>
          <a:blip r:embed="rId6" cstate="email"/>
          <a:srcRect/>
          <a:stretch>
            <a:fillRect/>
          </a:stretch>
        </p:blipFill>
        <p:spPr bwMode="auto">
          <a:xfrm>
            <a:off x="2362199" y="4819650"/>
            <a:ext cx="1819275" cy="2038349"/>
          </a:xfrm>
          <a:prstGeom prst="rect">
            <a:avLst/>
          </a:prstGeom>
          <a:noFill/>
          <a:ln w="9525">
            <a:noFill/>
            <a:miter lim="800000"/>
            <a:headEnd/>
            <a:tailEnd/>
          </a:ln>
        </p:spPr>
      </p:pic>
      <p:pic>
        <p:nvPicPr>
          <p:cNvPr id="12" name="Picture 11" descr="iStock_000010291158XSmall.jpg"/>
          <p:cNvPicPr>
            <a:picLocks noChangeAspect="1"/>
          </p:cNvPicPr>
          <p:nvPr/>
        </p:nvPicPr>
        <p:blipFill>
          <a:blip r:embed="rId7" cstate="email"/>
          <a:stretch>
            <a:fillRect/>
          </a:stretch>
        </p:blipFill>
        <p:spPr>
          <a:xfrm>
            <a:off x="-19050" y="4829175"/>
            <a:ext cx="2381250" cy="2028825"/>
          </a:xfrm>
          <a:prstGeom prst="rect">
            <a:avLst/>
          </a:prstGeom>
        </p:spPr>
      </p:pic>
      <p:pic>
        <p:nvPicPr>
          <p:cNvPr id="13" name="Picture 12" descr="iStock_000009406385XSmall.jpg"/>
          <p:cNvPicPr>
            <a:picLocks noChangeAspect="1"/>
          </p:cNvPicPr>
          <p:nvPr/>
        </p:nvPicPr>
        <p:blipFill>
          <a:blip r:embed="rId8" cstate="email"/>
          <a:srcRect/>
          <a:stretch>
            <a:fillRect/>
          </a:stretch>
        </p:blipFill>
        <p:spPr>
          <a:xfrm>
            <a:off x="7315200" y="4819651"/>
            <a:ext cx="1828800" cy="2038350"/>
          </a:xfrm>
          <a:prstGeom prst="rect">
            <a:avLst/>
          </a:prstGeom>
        </p:spPr>
      </p:pic>
    </p:spTree>
    <p:extLst>
      <p:ext uri="{BB962C8B-B14F-4D97-AF65-F5344CB8AC3E}">
        <p14:creationId xmlns:p14="http://schemas.microsoft.com/office/powerpoint/2010/main" xmlns="" val="1442788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8229600" y="6534150"/>
            <a:ext cx="9144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algn="ctr" eaLnBrk="0" fontAlgn="base" hangingPunct="0">
              <a:spcBef>
                <a:spcPct val="0"/>
              </a:spcBef>
              <a:spcAft>
                <a:spcPct val="0"/>
              </a:spcAft>
              <a:defRPr sz="2400" b="1">
                <a:solidFill>
                  <a:schemeClr val="tx1"/>
                </a:solidFill>
                <a:latin typeface="Times" pitchFamily="18" charset="0"/>
              </a:defRPr>
            </a:lvl6pPr>
            <a:lvl7pPr marL="2971800" indent="-228600" algn="ctr" eaLnBrk="0" fontAlgn="base" hangingPunct="0">
              <a:spcBef>
                <a:spcPct val="0"/>
              </a:spcBef>
              <a:spcAft>
                <a:spcPct val="0"/>
              </a:spcAft>
              <a:defRPr sz="2400" b="1">
                <a:solidFill>
                  <a:schemeClr val="tx1"/>
                </a:solidFill>
                <a:latin typeface="Times" pitchFamily="18" charset="0"/>
              </a:defRPr>
            </a:lvl7pPr>
            <a:lvl8pPr marL="3429000" indent="-228600" algn="ctr" eaLnBrk="0" fontAlgn="base" hangingPunct="0">
              <a:spcBef>
                <a:spcPct val="0"/>
              </a:spcBef>
              <a:spcAft>
                <a:spcPct val="0"/>
              </a:spcAft>
              <a:defRPr sz="2400" b="1">
                <a:solidFill>
                  <a:schemeClr val="tx1"/>
                </a:solidFill>
                <a:latin typeface="Times" pitchFamily="18" charset="0"/>
              </a:defRPr>
            </a:lvl8pPr>
            <a:lvl9pPr marL="3886200" indent="-228600" algn="ctr" eaLnBrk="0" fontAlgn="base" hangingPunct="0">
              <a:spcBef>
                <a:spcPct val="0"/>
              </a:spcBef>
              <a:spcAft>
                <a:spcPct val="0"/>
              </a:spcAft>
              <a:defRPr sz="2400" b="1">
                <a:solidFill>
                  <a:schemeClr val="tx1"/>
                </a:solidFill>
                <a:latin typeface="Times" pitchFamily="18" charset="0"/>
              </a:defRPr>
            </a:lvl9pPr>
          </a:lstStyle>
          <a:p>
            <a:fld id="{AE0F42E2-0324-4AD1-89E1-70F0B7E91EBF}" type="slidenum">
              <a:rPr lang="en-US" sz="900"/>
              <a:pPr/>
              <a:t>24</a:t>
            </a:fld>
            <a:endParaRPr lang="en-US" sz="900"/>
          </a:p>
        </p:txBody>
      </p:sp>
      <p:sp>
        <p:nvSpPr>
          <p:cNvPr id="12291" name="Rectangle 10"/>
          <p:cNvSpPr>
            <a:spLocks noGrp="1" noChangeArrowheads="1"/>
          </p:cNvSpPr>
          <p:nvPr>
            <p:ph type="title" idx="4294967295"/>
          </p:nvPr>
        </p:nvSpPr>
        <p:spPr>
          <a:xfrm>
            <a:off x="1560338" y="392750"/>
            <a:ext cx="7334250" cy="762000"/>
          </a:xfrm>
        </p:spPr>
        <p:txBody>
          <a:bodyPr/>
          <a:lstStyle/>
          <a:p>
            <a:pPr eaLnBrk="1" hangingPunct="1"/>
            <a:r>
              <a:rPr lang="en-US" dirty="0" smtClean="0"/>
              <a:t>GS1 GTC </a:t>
            </a:r>
            <a:r>
              <a:rPr lang="en-US" dirty="0" err="1" smtClean="0"/>
              <a:t>Puntos</a:t>
            </a:r>
            <a:r>
              <a:rPr lang="en-US" dirty="0" smtClean="0"/>
              <a:t> de Control &amp; </a:t>
            </a:r>
            <a:r>
              <a:rPr lang="en-US" dirty="0" err="1" smtClean="0"/>
              <a:t>Criterios</a:t>
            </a:r>
            <a:r>
              <a:rPr lang="en-US" dirty="0" smtClean="0"/>
              <a:t> de </a:t>
            </a:r>
            <a:r>
              <a:rPr lang="en-US" dirty="0" err="1" smtClean="0"/>
              <a:t>Cumplimiento</a:t>
            </a:r>
            <a:endParaRPr lang="es-ES" dirty="0" smtClean="0"/>
          </a:p>
        </p:txBody>
      </p:sp>
      <p:graphicFrame>
        <p:nvGraphicFramePr>
          <p:cNvPr id="12292" name="Object 9"/>
          <p:cNvGraphicFramePr>
            <a:graphicFrameLocks noGrp="1" noChangeAspect="1"/>
          </p:cNvGraphicFramePr>
          <p:nvPr>
            <p:ph sz="half" idx="4294967295"/>
          </p:nvPr>
        </p:nvGraphicFramePr>
        <p:xfrm>
          <a:off x="477838" y="2039938"/>
          <a:ext cx="4073525" cy="4300537"/>
        </p:xfrm>
        <a:graphic>
          <a:graphicData uri="http://schemas.openxmlformats.org/presentationml/2006/ole">
            <p:oleObj spid="_x0000_s4121" name="Image" r:id="rId4" imgW="7492063" imgH="7911111" progId="">
              <p:embed/>
            </p:oleObj>
          </a:graphicData>
        </a:graphic>
      </p:graphicFrame>
      <p:pic>
        <p:nvPicPr>
          <p:cNvPr id="12293" name="Picture 5" descr="checklis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19663" y="2028825"/>
            <a:ext cx="4044950" cy="278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Rectangle 8"/>
          <p:cNvSpPr>
            <a:spLocks noChangeArrowheads="1"/>
          </p:cNvSpPr>
          <p:nvPr/>
        </p:nvSpPr>
        <p:spPr bwMode="auto">
          <a:xfrm>
            <a:off x="423863" y="1438275"/>
            <a:ext cx="82724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a:t>Checklist  con  </a:t>
            </a:r>
            <a:r>
              <a:rPr lang="en-US" u="sng"/>
              <a:t>105</a:t>
            </a:r>
            <a:r>
              <a:rPr lang="en-US"/>
              <a:t> puntos de control</a:t>
            </a:r>
            <a:endParaRPr lang="es-CL"/>
          </a:p>
        </p:txBody>
      </p:sp>
    </p:spTree>
    <p:extLst>
      <p:ext uri="{BB962C8B-B14F-4D97-AF65-F5344CB8AC3E}">
        <p14:creationId xmlns:p14="http://schemas.microsoft.com/office/powerpoint/2010/main" xmlns="" val="176921692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976314" y="4150032"/>
            <a:ext cx="3263901" cy="2444752"/>
            <a:chOff x="443" y="2616"/>
            <a:chExt cx="2056" cy="1540"/>
          </a:xfrm>
          <a:solidFill>
            <a:srgbClr val="78C236"/>
          </a:solidFill>
        </p:grpSpPr>
        <p:sp>
          <p:nvSpPr>
            <p:cNvPr id="30" name="Freeform 9"/>
            <p:cNvSpPr>
              <a:spLocks/>
            </p:cNvSpPr>
            <p:nvPr/>
          </p:nvSpPr>
          <p:spPr bwMode="auto">
            <a:xfrm>
              <a:off x="443" y="2616"/>
              <a:ext cx="2056" cy="1540"/>
            </a:xfrm>
            <a:custGeom>
              <a:avLst/>
              <a:gdLst/>
              <a:ahLst/>
              <a:cxnLst>
                <a:cxn ang="0">
                  <a:pos x="1153" y="1122"/>
                </a:cxn>
                <a:cxn ang="0">
                  <a:pos x="0" y="226"/>
                </a:cxn>
                <a:cxn ang="0">
                  <a:pos x="104" y="218"/>
                </a:cxn>
                <a:cxn ang="0">
                  <a:pos x="107" y="198"/>
                </a:cxn>
                <a:cxn ang="0">
                  <a:pos x="102" y="173"/>
                </a:cxn>
                <a:cxn ang="0">
                  <a:pos x="94" y="143"/>
                </a:cxn>
                <a:cxn ang="0">
                  <a:pos x="89" y="114"/>
                </a:cxn>
                <a:cxn ang="0">
                  <a:pos x="90" y="87"/>
                </a:cxn>
                <a:cxn ang="0">
                  <a:pos x="99" y="60"/>
                </a:cxn>
                <a:cxn ang="0">
                  <a:pos x="118" y="38"/>
                </a:cxn>
                <a:cxn ang="0">
                  <a:pos x="139" y="20"/>
                </a:cxn>
                <a:cxn ang="0">
                  <a:pos x="165" y="7"/>
                </a:cxn>
                <a:cxn ang="0">
                  <a:pos x="198" y="1"/>
                </a:cxn>
                <a:cxn ang="0">
                  <a:pos x="227" y="0"/>
                </a:cxn>
                <a:cxn ang="0">
                  <a:pos x="252" y="3"/>
                </a:cxn>
                <a:cxn ang="0">
                  <a:pos x="278" y="11"/>
                </a:cxn>
                <a:cxn ang="0">
                  <a:pos x="299" y="25"/>
                </a:cxn>
                <a:cxn ang="0">
                  <a:pos x="319" y="46"/>
                </a:cxn>
                <a:cxn ang="0">
                  <a:pos x="335" y="69"/>
                </a:cxn>
                <a:cxn ang="0">
                  <a:pos x="344" y="101"/>
                </a:cxn>
                <a:cxn ang="0">
                  <a:pos x="340" y="133"/>
                </a:cxn>
                <a:cxn ang="0">
                  <a:pos x="332" y="165"/>
                </a:cxn>
                <a:cxn ang="0">
                  <a:pos x="324" y="197"/>
                </a:cxn>
                <a:cxn ang="0">
                  <a:pos x="326" y="212"/>
                </a:cxn>
                <a:cxn ang="0">
                  <a:pos x="520" y="220"/>
                </a:cxn>
                <a:cxn ang="0">
                  <a:pos x="515" y="279"/>
                </a:cxn>
                <a:cxn ang="0">
                  <a:pos x="517" y="314"/>
                </a:cxn>
                <a:cxn ang="0">
                  <a:pos x="522" y="350"/>
                </a:cxn>
                <a:cxn ang="0">
                  <a:pos x="535" y="372"/>
                </a:cxn>
                <a:cxn ang="0">
                  <a:pos x="556" y="388"/>
                </a:cxn>
                <a:cxn ang="0">
                  <a:pos x="582" y="395"/>
                </a:cxn>
                <a:cxn ang="0">
                  <a:pos x="612" y="396"/>
                </a:cxn>
                <a:cxn ang="0">
                  <a:pos x="641" y="393"/>
                </a:cxn>
                <a:cxn ang="0">
                  <a:pos x="677" y="389"/>
                </a:cxn>
                <a:cxn ang="0">
                  <a:pos x="714" y="391"/>
                </a:cxn>
                <a:cxn ang="0">
                  <a:pos x="748" y="400"/>
                </a:cxn>
                <a:cxn ang="0">
                  <a:pos x="776" y="416"/>
                </a:cxn>
                <a:cxn ang="0">
                  <a:pos x="793" y="440"/>
                </a:cxn>
                <a:cxn ang="0">
                  <a:pos x="800" y="468"/>
                </a:cxn>
                <a:cxn ang="0">
                  <a:pos x="797" y="500"/>
                </a:cxn>
                <a:cxn ang="0">
                  <a:pos x="800" y="530"/>
                </a:cxn>
                <a:cxn ang="0">
                  <a:pos x="811" y="556"/>
                </a:cxn>
                <a:cxn ang="0">
                  <a:pos x="831" y="574"/>
                </a:cxn>
                <a:cxn ang="0">
                  <a:pos x="864" y="585"/>
                </a:cxn>
                <a:cxn ang="0">
                  <a:pos x="895" y="593"/>
                </a:cxn>
                <a:cxn ang="0">
                  <a:pos x="932" y="600"/>
                </a:cxn>
                <a:cxn ang="0">
                  <a:pos x="963" y="610"/>
                </a:cxn>
                <a:cxn ang="0">
                  <a:pos x="988" y="624"/>
                </a:cxn>
                <a:cxn ang="0">
                  <a:pos x="1009" y="645"/>
                </a:cxn>
                <a:cxn ang="0">
                  <a:pos x="1022" y="670"/>
                </a:cxn>
                <a:cxn ang="0">
                  <a:pos x="1023" y="705"/>
                </a:cxn>
                <a:cxn ang="0">
                  <a:pos x="1016" y="739"/>
                </a:cxn>
                <a:cxn ang="0">
                  <a:pos x="1006" y="779"/>
                </a:cxn>
                <a:cxn ang="0">
                  <a:pos x="1004" y="808"/>
                </a:cxn>
                <a:cxn ang="0">
                  <a:pos x="1011" y="843"/>
                </a:cxn>
                <a:cxn ang="0">
                  <a:pos x="1024" y="867"/>
                </a:cxn>
                <a:cxn ang="0">
                  <a:pos x="1045" y="893"/>
                </a:cxn>
                <a:cxn ang="0">
                  <a:pos x="1073" y="913"/>
                </a:cxn>
                <a:cxn ang="0">
                  <a:pos x="1102" y="922"/>
                </a:cxn>
                <a:cxn ang="0">
                  <a:pos x="1135" y="925"/>
                </a:cxn>
              </a:cxnLst>
              <a:rect l="0" t="0" r="r" b="b"/>
              <a:pathLst>
                <a:path w="1153" h="1122">
                  <a:moveTo>
                    <a:pt x="1153" y="924"/>
                  </a:moveTo>
                  <a:lnTo>
                    <a:pt x="1153" y="1122"/>
                  </a:lnTo>
                  <a:lnTo>
                    <a:pt x="1" y="1122"/>
                  </a:lnTo>
                  <a:lnTo>
                    <a:pt x="0" y="226"/>
                  </a:lnTo>
                  <a:lnTo>
                    <a:pt x="100" y="226"/>
                  </a:lnTo>
                  <a:lnTo>
                    <a:pt x="104" y="218"/>
                  </a:lnTo>
                  <a:lnTo>
                    <a:pt x="107" y="207"/>
                  </a:lnTo>
                  <a:lnTo>
                    <a:pt x="107" y="198"/>
                  </a:lnTo>
                  <a:lnTo>
                    <a:pt x="106" y="187"/>
                  </a:lnTo>
                  <a:lnTo>
                    <a:pt x="102" y="173"/>
                  </a:lnTo>
                  <a:lnTo>
                    <a:pt x="98" y="155"/>
                  </a:lnTo>
                  <a:lnTo>
                    <a:pt x="94" y="143"/>
                  </a:lnTo>
                  <a:lnTo>
                    <a:pt x="90" y="128"/>
                  </a:lnTo>
                  <a:lnTo>
                    <a:pt x="89" y="114"/>
                  </a:lnTo>
                  <a:lnTo>
                    <a:pt x="89" y="100"/>
                  </a:lnTo>
                  <a:lnTo>
                    <a:pt x="90" y="87"/>
                  </a:lnTo>
                  <a:lnTo>
                    <a:pt x="94" y="73"/>
                  </a:lnTo>
                  <a:lnTo>
                    <a:pt x="99" y="60"/>
                  </a:lnTo>
                  <a:lnTo>
                    <a:pt x="107" y="50"/>
                  </a:lnTo>
                  <a:lnTo>
                    <a:pt x="118" y="38"/>
                  </a:lnTo>
                  <a:lnTo>
                    <a:pt x="128" y="29"/>
                  </a:lnTo>
                  <a:lnTo>
                    <a:pt x="139" y="20"/>
                  </a:lnTo>
                  <a:lnTo>
                    <a:pt x="151" y="13"/>
                  </a:lnTo>
                  <a:lnTo>
                    <a:pt x="165" y="7"/>
                  </a:lnTo>
                  <a:lnTo>
                    <a:pt x="181" y="3"/>
                  </a:lnTo>
                  <a:lnTo>
                    <a:pt x="198" y="1"/>
                  </a:lnTo>
                  <a:lnTo>
                    <a:pt x="212" y="0"/>
                  </a:lnTo>
                  <a:lnTo>
                    <a:pt x="227" y="0"/>
                  </a:lnTo>
                  <a:lnTo>
                    <a:pt x="241" y="1"/>
                  </a:lnTo>
                  <a:lnTo>
                    <a:pt x="252" y="3"/>
                  </a:lnTo>
                  <a:lnTo>
                    <a:pt x="265" y="7"/>
                  </a:lnTo>
                  <a:lnTo>
                    <a:pt x="278" y="11"/>
                  </a:lnTo>
                  <a:lnTo>
                    <a:pt x="288" y="17"/>
                  </a:lnTo>
                  <a:lnTo>
                    <a:pt x="299" y="25"/>
                  </a:lnTo>
                  <a:lnTo>
                    <a:pt x="309" y="35"/>
                  </a:lnTo>
                  <a:lnTo>
                    <a:pt x="319" y="46"/>
                  </a:lnTo>
                  <a:lnTo>
                    <a:pt x="328" y="57"/>
                  </a:lnTo>
                  <a:lnTo>
                    <a:pt x="335" y="69"/>
                  </a:lnTo>
                  <a:lnTo>
                    <a:pt x="340" y="84"/>
                  </a:lnTo>
                  <a:lnTo>
                    <a:pt x="344" y="101"/>
                  </a:lnTo>
                  <a:lnTo>
                    <a:pt x="344" y="117"/>
                  </a:lnTo>
                  <a:lnTo>
                    <a:pt x="340" y="133"/>
                  </a:lnTo>
                  <a:lnTo>
                    <a:pt x="336" y="149"/>
                  </a:lnTo>
                  <a:lnTo>
                    <a:pt x="332" y="165"/>
                  </a:lnTo>
                  <a:lnTo>
                    <a:pt x="327" y="183"/>
                  </a:lnTo>
                  <a:lnTo>
                    <a:pt x="324" y="197"/>
                  </a:lnTo>
                  <a:lnTo>
                    <a:pt x="324" y="205"/>
                  </a:lnTo>
                  <a:lnTo>
                    <a:pt x="326" y="212"/>
                  </a:lnTo>
                  <a:lnTo>
                    <a:pt x="329" y="220"/>
                  </a:lnTo>
                  <a:lnTo>
                    <a:pt x="520" y="220"/>
                  </a:lnTo>
                  <a:lnTo>
                    <a:pt x="516" y="257"/>
                  </a:lnTo>
                  <a:lnTo>
                    <a:pt x="515" y="279"/>
                  </a:lnTo>
                  <a:lnTo>
                    <a:pt x="516" y="297"/>
                  </a:lnTo>
                  <a:lnTo>
                    <a:pt x="517" y="314"/>
                  </a:lnTo>
                  <a:lnTo>
                    <a:pt x="519" y="332"/>
                  </a:lnTo>
                  <a:lnTo>
                    <a:pt x="522" y="350"/>
                  </a:lnTo>
                  <a:lnTo>
                    <a:pt x="528" y="362"/>
                  </a:lnTo>
                  <a:lnTo>
                    <a:pt x="535" y="372"/>
                  </a:lnTo>
                  <a:lnTo>
                    <a:pt x="544" y="381"/>
                  </a:lnTo>
                  <a:lnTo>
                    <a:pt x="556" y="388"/>
                  </a:lnTo>
                  <a:lnTo>
                    <a:pt x="569" y="393"/>
                  </a:lnTo>
                  <a:lnTo>
                    <a:pt x="582" y="395"/>
                  </a:lnTo>
                  <a:lnTo>
                    <a:pt x="596" y="396"/>
                  </a:lnTo>
                  <a:lnTo>
                    <a:pt x="612" y="396"/>
                  </a:lnTo>
                  <a:lnTo>
                    <a:pt x="629" y="394"/>
                  </a:lnTo>
                  <a:lnTo>
                    <a:pt x="641" y="393"/>
                  </a:lnTo>
                  <a:lnTo>
                    <a:pt x="659" y="391"/>
                  </a:lnTo>
                  <a:lnTo>
                    <a:pt x="677" y="389"/>
                  </a:lnTo>
                  <a:lnTo>
                    <a:pt x="697" y="389"/>
                  </a:lnTo>
                  <a:lnTo>
                    <a:pt x="714" y="391"/>
                  </a:lnTo>
                  <a:lnTo>
                    <a:pt x="731" y="394"/>
                  </a:lnTo>
                  <a:lnTo>
                    <a:pt x="748" y="400"/>
                  </a:lnTo>
                  <a:lnTo>
                    <a:pt x="762" y="406"/>
                  </a:lnTo>
                  <a:lnTo>
                    <a:pt x="776" y="416"/>
                  </a:lnTo>
                  <a:lnTo>
                    <a:pt x="785" y="427"/>
                  </a:lnTo>
                  <a:lnTo>
                    <a:pt x="793" y="440"/>
                  </a:lnTo>
                  <a:lnTo>
                    <a:pt x="798" y="454"/>
                  </a:lnTo>
                  <a:lnTo>
                    <a:pt x="800" y="468"/>
                  </a:lnTo>
                  <a:lnTo>
                    <a:pt x="798" y="484"/>
                  </a:lnTo>
                  <a:lnTo>
                    <a:pt x="797" y="500"/>
                  </a:lnTo>
                  <a:lnTo>
                    <a:pt x="798" y="516"/>
                  </a:lnTo>
                  <a:lnTo>
                    <a:pt x="800" y="530"/>
                  </a:lnTo>
                  <a:lnTo>
                    <a:pt x="805" y="543"/>
                  </a:lnTo>
                  <a:lnTo>
                    <a:pt x="811" y="556"/>
                  </a:lnTo>
                  <a:lnTo>
                    <a:pt x="819" y="565"/>
                  </a:lnTo>
                  <a:lnTo>
                    <a:pt x="831" y="574"/>
                  </a:lnTo>
                  <a:lnTo>
                    <a:pt x="847" y="580"/>
                  </a:lnTo>
                  <a:lnTo>
                    <a:pt x="864" y="585"/>
                  </a:lnTo>
                  <a:lnTo>
                    <a:pt x="878" y="589"/>
                  </a:lnTo>
                  <a:lnTo>
                    <a:pt x="895" y="593"/>
                  </a:lnTo>
                  <a:lnTo>
                    <a:pt x="915" y="597"/>
                  </a:lnTo>
                  <a:lnTo>
                    <a:pt x="932" y="600"/>
                  </a:lnTo>
                  <a:lnTo>
                    <a:pt x="949" y="605"/>
                  </a:lnTo>
                  <a:lnTo>
                    <a:pt x="963" y="610"/>
                  </a:lnTo>
                  <a:lnTo>
                    <a:pt x="977" y="616"/>
                  </a:lnTo>
                  <a:lnTo>
                    <a:pt x="988" y="624"/>
                  </a:lnTo>
                  <a:lnTo>
                    <a:pt x="997" y="632"/>
                  </a:lnTo>
                  <a:lnTo>
                    <a:pt x="1009" y="645"/>
                  </a:lnTo>
                  <a:lnTo>
                    <a:pt x="1016" y="657"/>
                  </a:lnTo>
                  <a:lnTo>
                    <a:pt x="1022" y="670"/>
                  </a:lnTo>
                  <a:lnTo>
                    <a:pt x="1025" y="688"/>
                  </a:lnTo>
                  <a:lnTo>
                    <a:pt x="1023" y="705"/>
                  </a:lnTo>
                  <a:lnTo>
                    <a:pt x="1020" y="720"/>
                  </a:lnTo>
                  <a:lnTo>
                    <a:pt x="1016" y="739"/>
                  </a:lnTo>
                  <a:lnTo>
                    <a:pt x="1011" y="760"/>
                  </a:lnTo>
                  <a:lnTo>
                    <a:pt x="1006" y="779"/>
                  </a:lnTo>
                  <a:lnTo>
                    <a:pt x="1004" y="795"/>
                  </a:lnTo>
                  <a:lnTo>
                    <a:pt x="1004" y="808"/>
                  </a:lnTo>
                  <a:lnTo>
                    <a:pt x="1007" y="827"/>
                  </a:lnTo>
                  <a:lnTo>
                    <a:pt x="1011" y="843"/>
                  </a:lnTo>
                  <a:lnTo>
                    <a:pt x="1017" y="855"/>
                  </a:lnTo>
                  <a:lnTo>
                    <a:pt x="1024" y="867"/>
                  </a:lnTo>
                  <a:lnTo>
                    <a:pt x="1034" y="880"/>
                  </a:lnTo>
                  <a:lnTo>
                    <a:pt x="1045" y="893"/>
                  </a:lnTo>
                  <a:lnTo>
                    <a:pt x="1058" y="904"/>
                  </a:lnTo>
                  <a:lnTo>
                    <a:pt x="1073" y="913"/>
                  </a:lnTo>
                  <a:lnTo>
                    <a:pt x="1087" y="918"/>
                  </a:lnTo>
                  <a:lnTo>
                    <a:pt x="1102" y="922"/>
                  </a:lnTo>
                  <a:lnTo>
                    <a:pt x="1117" y="924"/>
                  </a:lnTo>
                  <a:lnTo>
                    <a:pt x="1135" y="925"/>
                  </a:lnTo>
                  <a:lnTo>
                    <a:pt x="1153" y="924"/>
                  </a:lnTo>
                  <a:close/>
                </a:path>
              </a:pathLst>
            </a:custGeom>
            <a:grpFill/>
            <a:ln w="12700">
              <a:solidFill>
                <a:srgbClr val="000000"/>
              </a:solidFill>
              <a:prstDash val="solid"/>
              <a:round/>
              <a:headEnd/>
              <a:tailEnd/>
            </a:ln>
          </p:spPr>
          <p:txBody>
            <a:bodyPr/>
            <a:lstStyle/>
            <a:p>
              <a:endParaRPr lang="fr-BE"/>
            </a:p>
          </p:txBody>
        </p:sp>
        <p:sp>
          <p:nvSpPr>
            <p:cNvPr id="31" name="Text Box 10"/>
            <p:cNvSpPr txBox="1">
              <a:spLocks noChangeArrowheads="1"/>
            </p:cNvSpPr>
            <p:nvPr/>
          </p:nvSpPr>
          <p:spPr bwMode="auto">
            <a:xfrm>
              <a:off x="462" y="3462"/>
              <a:ext cx="1652" cy="550"/>
            </a:xfrm>
            <a:prstGeom prst="rect">
              <a:avLst/>
            </a:prstGeom>
            <a:grpFill/>
            <a:ln w="9525">
              <a:noFill/>
              <a:miter lim="800000"/>
              <a:headEnd/>
              <a:tailEnd/>
            </a:ln>
            <a:effectLst/>
          </p:spPr>
          <p:txBody>
            <a:bodyPr wrap="square" anchor="ctr">
              <a:spAutoFit/>
            </a:bodyPr>
            <a:lstStyle/>
            <a:p>
              <a:pPr eaLnBrk="0" hangingPunct="0">
                <a:spcBef>
                  <a:spcPct val="5000"/>
                </a:spcBef>
                <a:buClr>
                  <a:srgbClr val="0C7705"/>
                </a:buClr>
              </a:pPr>
              <a:r>
                <a:rPr lang="es-CR" sz="2200" b="1" dirty="0" smtClean="0">
                  <a:solidFill>
                    <a:srgbClr val="000000"/>
                  </a:solidFill>
                </a:rPr>
                <a:t>   </a:t>
              </a:r>
              <a:r>
                <a:rPr lang="es-CR" sz="2000" b="1" dirty="0" smtClean="0">
                  <a:solidFill>
                    <a:srgbClr val="000000"/>
                  </a:solidFill>
                </a:rPr>
                <a:t>Información</a:t>
              </a:r>
              <a:endParaRPr lang="es-CR" sz="2800" dirty="0" smtClean="0"/>
            </a:p>
            <a:p>
              <a:pPr eaLnBrk="0" hangingPunct="0">
                <a:spcBef>
                  <a:spcPct val="5000"/>
                </a:spcBef>
                <a:buClr>
                  <a:srgbClr val="0C7705"/>
                </a:buClr>
              </a:pPr>
              <a:r>
                <a:rPr lang="es-CR" sz="1400" kern="0" dirty="0" smtClean="0"/>
                <a:t>Qué información esta siendo registrada y utilizada?</a:t>
              </a:r>
              <a:endParaRPr lang="es-CR" sz="1400" b="1" dirty="0">
                <a:solidFill>
                  <a:srgbClr val="000000"/>
                </a:solidFill>
              </a:endParaRPr>
            </a:p>
          </p:txBody>
        </p:sp>
      </p:grpSp>
      <p:grpSp>
        <p:nvGrpSpPr>
          <p:cNvPr id="3" name="Group 3"/>
          <p:cNvGrpSpPr>
            <a:grpSpLocks/>
          </p:cNvGrpSpPr>
          <p:nvPr/>
        </p:nvGrpSpPr>
        <p:grpSpPr bwMode="auto">
          <a:xfrm>
            <a:off x="1002116" y="1681880"/>
            <a:ext cx="3308864" cy="1944690"/>
            <a:chOff x="960" y="1104"/>
            <a:chExt cx="2237" cy="1291"/>
          </a:xfrm>
          <a:solidFill>
            <a:srgbClr val="29A9CC"/>
          </a:solidFill>
        </p:grpSpPr>
        <p:sp>
          <p:nvSpPr>
            <p:cNvPr id="10244" name="Freeform 4"/>
            <p:cNvSpPr>
              <a:spLocks/>
            </p:cNvSpPr>
            <p:nvPr/>
          </p:nvSpPr>
          <p:spPr bwMode="auto">
            <a:xfrm>
              <a:off x="960" y="1104"/>
              <a:ext cx="2237" cy="1291"/>
            </a:xfrm>
            <a:custGeom>
              <a:avLst/>
              <a:gdLst/>
              <a:ahLst/>
              <a:cxnLst>
                <a:cxn ang="0">
                  <a:pos x="1158" y="0"/>
                </a:cxn>
                <a:cxn ang="0">
                  <a:pos x="1" y="940"/>
                </a:cxn>
                <a:cxn ang="0">
                  <a:pos x="109" y="922"/>
                </a:cxn>
                <a:cxn ang="0">
                  <a:pos x="106" y="891"/>
                </a:cxn>
                <a:cxn ang="0">
                  <a:pos x="94" y="849"/>
                </a:cxn>
                <a:cxn ang="0">
                  <a:pos x="90" y="815"/>
                </a:cxn>
                <a:cxn ang="0">
                  <a:pos x="98" y="780"/>
                </a:cxn>
                <a:cxn ang="0">
                  <a:pos x="122" y="750"/>
                </a:cxn>
                <a:cxn ang="0">
                  <a:pos x="152" y="728"/>
                </a:cxn>
                <a:cxn ang="0">
                  <a:pos x="188" y="717"/>
                </a:cxn>
                <a:cxn ang="0">
                  <a:pos x="240" y="718"/>
                </a:cxn>
                <a:cxn ang="0">
                  <a:pos x="274" y="725"/>
                </a:cxn>
                <a:cxn ang="0">
                  <a:pos x="308" y="749"/>
                </a:cxn>
                <a:cxn ang="0">
                  <a:pos x="331" y="778"/>
                </a:cxn>
                <a:cxn ang="0">
                  <a:pos x="341" y="809"/>
                </a:cxn>
                <a:cxn ang="0">
                  <a:pos x="339" y="843"/>
                </a:cxn>
                <a:cxn ang="0">
                  <a:pos x="331" y="874"/>
                </a:cxn>
                <a:cxn ang="0">
                  <a:pos x="323" y="906"/>
                </a:cxn>
                <a:cxn ang="0">
                  <a:pos x="327" y="936"/>
                </a:cxn>
                <a:cxn ang="0">
                  <a:pos x="519" y="903"/>
                </a:cxn>
                <a:cxn ang="0">
                  <a:pos x="521" y="861"/>
                </a:cxn>
                <a:cxn ang="0">
                  <a:pos x="524" y="826"/>
                </a:cxn>
                <a:cxn ang="0">
                  <a:pos x="533" y="796"/>
                </a:cxn>
                <a:cxn ang="0">
                  <a:pos x="550" y="776"/>
                </a:cxn>
                <a:cxn ang="0">
                  <a:pos x="574" y="765"/>
                </a:cxn>
                <a:cxn ang="0">
                  <a:pos x="601" y="762"/>
                </a:cxn>
                <a:cxn ang="0">
                  <a:pos x="634" y="763"/>
                </a:cxn>
                <a:cxn ang="0">
                  <a:pos x="664" y="766"/>
                </a:cxn>
                <a:cxn ang="0">
                  <a:pos x="702" y="768"/>
                </a:cxn>
                <a:cxn ang="0">
                  <a:pos x="736" y="763"/>
                </a:cxn>
                <a:cxn ang="0">
                  <a:pos x="767" y="752"/>
                </a:cxn>
                <a:cxn ang="0">
                  <a:pos x="790" y="731"/>
                </a:cxn>
                <a:cxn ang="0">
                  <a:pos x="803" y="705"/>
                </a:cxn>
                <a:cxn ang="0">
                  <a:pos x="803" y="675"/>
                </a:cxn>
                <a:cxn ang="0">
                  <a:pos x="803" y="642"/>
                </a:cxn>
                <a:cxn ang="0">
                  <a:pos x="810" y="615"/>
                </a:cxn>
                <a:cxn ang="0">
                  <a:pos x="824" y="593"/>
                </a:cxn>
                <a:cxn ang="0">
                  <a:pos x="853" y="578"/>
                </a:cxn>
                <a:cxn ang="0">
                  <a:pos x="884" y="569"/>
                </a:cxn>
                <a:cxn ang="0">
                  <a:pos x="921" y="561"/>
                </a:cxn>
                <a:cxn ang="0">
                  <a:pos x="954" y="553"/>
                </a:cxn>
                <a:cxn ang="0">
                  <a:pos x="982" y="542"/>
                </a:cxn>
                <a:cxn ang="0">
                  <a:pos x="1003" y="526"/>
                </a:cxn>
                <a:cxn ang="0">
                  <a:pos x="1021" y="501"/>
                </a:cxn>
                <a:cxn ang="0">
                  <a:pos x="1030" y="469"/>
                </a:cxn>
                <a:cxn ang="0">
                  <a:pos x="1026" y="438"/>
                </a:cxn>
                <a:cxn ang="0">
                  <a:pos x="1016" y="398"/>
                </a:cxn>
                <a:cxn ang="0">
                  <a:pos x="1010" y="364"/>
                </a:cxn>
                <a:cxn ang="0">
                  <a:pos x="1012" y="331"/>
                </a:cxn>
                <a:cxn ang="0">
                  <a:pos x="1022" y="303"/>
                </a:cxn>
                <a:cxn ang="0">
                  <a:pos x="1039" y="278"/>
                </a:cxn>
                <a:cxn ang="0">
                  <a:pos x="1064" y="254"/>
                </a:cxn>
                <a:cxn ang="0">
                  <a:pos x="1093" y="240"/>
                </a:cxn>
                <a:cxn ang="0">
                  <a:pos x="1122" y="234"/>
                </a:cxn>
                <a:cxn ang="0">
                  <a:pos x="1158" y="234"/>
                </a:cxn>
              </a:cxnLst>
              <a:rect l="0" t="0" r="r" b="b"/>
              <a:pathLst>
                <a:path w="1158" h="940">
                  <a:moveTo>
                    <a:pt x="1158" y="234"/>
                  </a:moveTo>
                  <a:lnTo>
                    <a:pt x="1158" y="0"/>
                  </a:lnTo>
                  <a:lnTo>
                    <a:pt x="0" y="0"/>
                  </a:lnTo>
                  <a:lnTo>
                    <a:pt x="1" y="940"/>
                  </a:lnTo>
                  <a:lnTo>
                    <a:pt x="104" y="940"/>
                  </a:lnTo>
                  <a:lnTo>
                    <a:pt x="109" y="922"/>
                  </a:lnTo>
                  <a:lnTo>
                    <a:pt x="109" y="909"/>
                  </a:lnTo>
                  <a:lnTo>
                    <a:pt x="106" y="891"/>
                  </a:lnTo>
                  <a:lnTo>
                    <a:pt x="100" y="872"/>
                  </a:lnTo>
                  <a:lnTo>
                    <a:pt x="94" y="849"/>
                  </a:lnTo>
                  <a:lnTo>
                    <a:pt x="91" y="831"/>
                  </a:lnTo>
                  <a:lnTo>
                    <a:pt x="90" y="815"/>
                  </a:lnTo>
                  <a:lnTo>
                    <a:pt x="93" y="797"/>
                  </a:lnTo>
                  <a:lnTo>
                    <a:pt x="98" y="780"/>
                  </a:lnTo>
                  <a:lnTo>
                    <a:pt x="109" y="763"/>
                  </a:lnTo>
                  <a:lnTo>
                    <a:pt x="122" y="750"/>
                  </a:lnTo>
                  <a:lnTo>
                    <a:pt x="136" y="737"/>
                  </a:lnTo>
                  <a:lnTo>
                    <a:pt x="152" y="728"/>
                  </a:lnTo>
                  <a:lnTo>
                    <a:pt x="171" y="720"/>
                  </a:lnTo>
                  <a:lnTo>
                    <a:pt x="188" y="717"/>
                  </a:lnTo>
                  <a:lnTo>
                    <a:pt x="212" y="716"/>
                  </a:lnTo>
                  <a:lnTo>
                    <a:pt x="240" y="718"/>
                  </a:lnTo>
                  <a:lnTo>
                    <a:pt x="258" y="720"/>
                  </a:lnTo>
                  <a:lnTo>
                    <a:pt x="274" y="725"/>
                  </a:lnTo>
                  <a:lnTo>
                    <a:pt x="289" y="734"/>
                  </a:lnTo>
                  <a:lnTo>
                    <a:pt x="308" y="749"/>
                  </a:lnTo>
                  <a:lnTo>
                    <a:pt x="320" y="763"/>
                  </a:lnTo>
                  <a:lnTo>
                    <a:pt x="331" y="778"/>
                  </a:lnTo>
                  <a:lnTo>
                    <a:pt x="337" y="794"/>
                  </a:lnTo>
                  <a:lnTo>
                    <a:pt x="341" y="809"/>
                  </a:lnTo>
                  <a:lnTo>
                    <a:pt x="341" y="826"/>
                  </a:lnTo>
                  <a:lnTo>
                    <a:pt x="339" y="843"/>
                  </a:lnTo>
                  <a:lnTo>
                    <a:pt x="335" y="859"/>
                  </a:lnTo>
                  <a:lnTo>
                    <a:pt x="331" y="874"/>
                  </a:lnTo>
                  <a:lnTo>
                    <a:pt x="326" y="890"/>
                  </a:lnTo>
                  <a:lnTo>
                    <a:pt x="323" y="906"/>
                  </a:lnTo>
                  <a:lnTo>
                    <a:pt x="323" y="920"/>
                  </a:lnTo>
                  <a:lnTo>
                    <a:pt x="327" y="936"/>
                  </a:lnTo>
                  <a:lnTo>
                    <a:pt x="521" y="936"/>
                  </a:lnTo>
                  <a:lnTo>
                    <a:pt x="519" y="903"/>
                  </a:lnTo>
                  <a:lnTo>
                    <a:pt x="521" y="879"/>
                  </a:lnTo>
                  <a:lnTo>
                    <a:pt x="521" y="861"/>
                  </a:lnTo>
                  <a:lnTo>
                    <a:pt x="522" y="844"/>
                  </a:lnTo>
                  <a:lnTo>
                    <a:pt x="524" y="826"/>
                  </a:lnTo>
                  <a:lnTo>
                    <a:pt x="528" y="808"/>
                  </a:lnTo>
                  <a:lnTo>
                    <a:pt x="533" y="796"/>
                  </a:lnTo>
                  <a:lnTo>
                    <a:pt x="540" y="785"/>
                  </a:lnTo>
                  <a:lnTo>
                    <a:pt x="550" y="776"/>
                  </a:lnTo>
                  <a:lnTo>
                    <a:pt x="561" y="769"/>
                  </a:lnTo>
                  <a:lnTo>
                    <a:pt x="574" y="765"/>
                  </a:lnTo>
                  <a:lnTo>
                    <a:pt x="588" y="763"/>
                  </a:lnTo>
                  <a:lnTo>
                    <a:pt x="601" y="762"/>
                  </a:lnTo>
                  <a:lnTo>
                    <a:pt x="618" y="762"/>
                  </a:lnTo>
                  <a:lnTo>
                    <a:pt x="634" y="763"/>
                  </a:lnTo>
                  <a:lnTo>
                    <a:pt x="647" y="765"/>
                  </a:lnTo>
                  <a:lnTo>
                    <a:pt x="664" y="766"/>
                  </a:lnTo>
                  <a:lnTo>
                    <a:pt x="682" y="768"/>
                  </a:lnTo>
                  <a:lnTo>
                    <a:pt x="702" y="768"/>
                  </a:lnTo>
                  <a:lnTo>
                    <a:pt x="719" y="766"/>
                  </a:lnTo>
                  <a:lnTo>
                    <a:pt x="736" y="763"/>
                  </a:lnTo>
                  <a:lnTo>
                    <a:pt x="754" y="759"/>
                  </a:lnTo>
                  <a:lnTo>
                    <a:pt x="767" y="752"/>
                  </a:lnTo>
                  <a:lnTo>
                    <a:pt x="781" y="743"/>
                  </a:lnTo>
                  <a:lnTo>
                    <a:pt x="790" y="731"/>
                  </a:lnTo>
                  <a:lnTo>
                    <a:pt x="799" y="718"/>
                  </a:lnTo>
                  <a:lnTo>
                    <a:pt x="803" y="705"/>
                  </a:lnTo>
                  <a:lnTo>
                    <a:pt x="805" y="690"/>
                  </a:lnTo>
                  <a:lnTo>
                    <a:pt x="803" y="675"/>
                  </a:lnTo>
                  <a:lnTo>
                    <a:pt x="802" y="659"/>
                  </a:lnTo>
                  <a:lnTo>
                    <a:pt x="803" y="642"/>
                  </a:lnTo>
                  <a:lnTo>
                    <a:pt x="806" y="629"/>
                  </a:lnTo>
                  <a:lnTo>
                    <a:pt x="810" y="615"/>
                  </a:lnTo>
                  <a:lnTo>
                    <a:pt x="816" y="602"/>
                  </a:lnTo>
                  <a:lnTo>
                    <a:pt x="824" y="593"/>
                  </a:lnTo>
                  <a:lnTo>
                    <a:pt x="837" y="584"/>
                  </a:lnTo>
                  <a:lnTo>
                    <a:pt x="853" y="578"/>
                  </a:lnTo>
                  <a:lnTo>
                    <a:pt x="869" y="573"/>
                  </a:lnTo>
                  <a:lnTo>
                    <a:pt x="884" y="569"/>
                  </a:lnTo>
                  <a:lnTo>
                    <a:pt x="900" y="565"/>
                  </a:lnTo>
                  <a:lnTo>
                    <a:pt x="921" y="561"/>
                  </a:lnTo>
                  <a:lnTo>
                    <a:pt x="937" y="558"/>
                  </a:lnTo>
                  <a:lnTo>
                    <a:pt x="954" y="553"/>
                  </a:lnTo>
                  <a:lnTo>
                    <a:pt x="968" y="548"/>
                  </a:lnTo>
                  <a:lnTo>
                    <a:pt x="982" y="542"/>
                  </a:lnTo>
                  <a:lnTo>
                    <a:pt x="993" y="534"/>
                  </a:lnTo>
                  <a:lnTo>
                    <a:pt x="1003" y="526"/>
                  </a:lnTo>
                  <a:lnTo>
                    <a:pt x="1014" y="513"/>
                  </a:lnTo>
                  <a:lnTo>
                    <a:pt x="1021" y="501"/>
                  </a:lnTo>
                  <a:lnTo>
                    <a:pt x="1027" y="487"/>
                  </a:lnTo>
                  <a:lnTo>
                    <a:pt x="1030" y="469"/>
                  </a:lnTo>
                  <a:lnTo>
                    <a:pt x="1028" y="454"/>
                  </a:lnTo>
                  <a:lnTo>
                    <a:pt x="1026" y="438"/>
                  </a:lnTo>
                  <a:lnTo>
                    <a:pt x="1021" y="419"/>
                  </a:lnTo>
                  <a:lnTo>
                    <a:pt x="1016" y="398"/>
                  </a:lnTo>
                  <a:lnTo>
                    <a:pt x="1011" y="379"/>
                  </a:lnTo>
                  <a:lnTo>
                    <a:pt x="1010" y="364"/>
                  </a:lnTo>
                  <a:lnTo>
                    <a:pt x="1010" y="350"/>
                  </a:lnTo>
                  <a:lnTo>
                    <a:pt x="1012" y="331"/>
                  </a:lnTo>
                  <a:lnTo>
                    <a:pt x="1017" y="315"/>
                  </a:lnTo>
                  <a:lnTo>
                    <a:pt x="1022" y="303"/>
                  </a:lnTo>
                  <a:lnTo>
                    <a:pt x="1029" y="291"/>
                  </a:lnTo>
                  <a:lnTo>
                    <a:pt x="1039" y="278"/>
                  </a:lnTo>
                  <a:lnTo>
                    <a:pt x="1050" y="265"/>
                  </a:lnTo>
                  <a:lnTo>
                    <a:pt x="1064" y="254"/>
                  </a:lnTo>
                  <a:lnTo>
                    <a:pt x="1079" y="245"/>
                  </a:lnTo>
                  <a:lnTo>
                    <a:pt x="1093" y="240"/>
                  </a:lnTo>
                  <a:lnTo>
                    <a:pt x="1107" y="236"/>
                  </a:lnTo>
                  <a:lnTo>
                    <a:pt x="1122" y="234"/>
                  </a:lnTo>
                  <a:lnTo>
                    <a:pt x="1140" y="234"/>
                  </a:lnTo>
                  <a:lnTo>
                    <a:pt x="1158" y="234"/>
                  </a:lnTo>
                  <a:close/>
                </a:path>
              </a:pathLst>
            </a:custGeom>
            <a:grpFill/>
            <a:ln w="12700">
              <a:solidFill>
                <a:srgbClr val="000000"/>
              </a:solidFill>
              <a:prstDash val="solid"/>
              <a:round/>
              <a:headEnd/>
              <a:tailEnd/>
            </a:ln>
          </p:spPr>
          <p:txBody>
            <a:bodyPr/>
            <a:lstStyle/>
            <a:p>
              <a:endParaRPr lang="fr-BE" sz="1600" dirty="0"/>
            </a:p>
          </p:txBody>
        </p:sp>
        <p:sp>
          <p:nvSpPr>
            <p:cNvPr id="10245" name="Text Box 5"/>
            <p:cNvSpPr txBox="1">
              <a:spLocks noChangeArrowheads="1"/>
            </p:cNvSpPr>
            <p:nvPr/>
          </p:nvSpPr>
          <p:spPr bwMode="auto">
            <a:xfrm>
              <a:off x="979" y="1255"/>
              <a:ext cx="1824" cy="552"/>
            </a:xfrm>
            <a:prstGeom prst="rect">
              <a:avLst/>
            </a:prstGeom>
            <a:grpFill/>
            <a:ln w="9525">
              <a:noFill/>
              <a:miter lim="800000"/>
              <a:headEnd/>
              <a:tailEnd/>
            </a:ln>
            <a:effectLst/>
          </p:spPr>
          <p:txBody>
            <a:bodyPr wrap="square" anchor="ctr">
              <a:spAutoFit/>
            </a:bodyPr>
            <a:lstStyle/>
            <a:p>
              <a:pPr eaLnBrk="0" hangingPunct="0">
                <a:spcBef>
                  <a:spcPct val="50000"/>
                </a:spcBef>
                <a:buClr>
                  <a:srgbClr val="0C7705"/>
                </a:buClr>
              </a:pPr>
              <a:r>
                <a:rPr lang="es-CR" sz="2000" b="1" dirty="0" smtClean="0">
                  <a:solidFill>
                    <a:srgbClr val="000000"/>
                  </a:solidFill>
                </a:rPr>
                <a:t>        Identificación</a:t>
              </a:r>
              <a:br>
                <a:rPr lang="es-CR" sz="2000" b="1" dirty="0" smtClean="0">
                  <a:solidFill>
                    <a:srgbClr val="000000"/>
                  </a:solidFill>
                </a:rPr>
              </a:br>
              <a:r>
                <a:rPr lang="es-CR" sz="1400" kern="0" dirty="0" smtClean="0"/>
                <a:t>Cómo los artículos trazables son identificados y codificados</a:t>
              </a:r>
              <a:r>
                <a:rPr lang="en-US" sz="1400" kern="0" dirty="0" smtClean="0"/>
                <a:t>?</a:t>
              </a:r>
              <a:endParaRPr lang="fr-FR" sz="1600" b="1" dirty="0">
                <a:solidFill>
                  <a:srgbClr val="000000"/>
                </a:solidFill>
              </a:endParaRPr>
            </a:p>
          </p:txBody>
        </p:sp>
      </p:grpSp>
      <p:grpSp>
        <p:nvGrpSpPr>
          <p:cNvPr id="4" name="Group 6"/>
          <p:cNvGrpSpPr>
            <a:grpSpLocks/>
          </p:cNvGrpSpPr>
          <p:nvPr/>
        </p:nvGrpSpPr>
        <p:grpSpPr bwMode="auto">
          <a:xfrm>
            <a:off x="5301272" y="4508494"/>
            <a:ext cx="3454439" cy="1944883"/>
            <a:chOff x="3198" y="2523"/>
            <a:chExt cx="2404" cy="1365"/>
          </a:xfrm>
          <a:solidFill>
            <a:srgbClr val="78013F"/>
          </a:solidFill>
        </p:grpSpPr>
        <p:sp>
          <p:nvSpPr>
            <p:cNvPr id="10247" name="Freeform 7"/>
            <p:cNvSpPr>
              <a:spLocks/>
            </p:cNvSpPr>
            <p:nvPr/>
          </p:nvSpPr>
          <p:spPr bwMode="auto">
            <a:xfrm>
              <a:off x="3198" y="2523"/>
              <a:ext cx="2404" cy="1365"/>
            </a:xfrm>
            <a:custGeom>
              <a:avLst/>
              <a:gdLst/>
              <a:ahLst/>
              <a:cxnLst>
                <a:cxn ang="0">
                  <a:pos x="0" y="940"/>
                </a:cxn>
                <a:cxn ang="0">
                  <a:pos x="1157" y="0"/>
                </a:cxn>
                <a:cxn ang="0">
                  <a:pos x="1049" y="18"/>
                </a:cxn>
                <a:cxn ang="0">
                  <a:pos x="1052" y="49"/>
                </a:cxn>
                <a:cxn ang="0">
                  <a:pos x="1064" y="91"/>
                </a:cxn>
                <a:cxn ang="0">
                  <a:pos x="1067" y="125"/>
                </a:cxn>
                <a:cxn ang="0">
                  <a:pos x="1060" y="160"/>
                </a:cxn>
                <a:cxn ang="0">
                  <a:pos x="1036" y="190"/>
                </a:cxn>
                <a:cxn ang="0">
                  <a:pos x="1006" y="212"/>
                </a:cxn>
                <a:cxn ang="0">
                  <a:pos x="970" y="223"/>
                </a:cxn>
                <a:cxn ang="0">
                  <a:pos x="918" y="222"/>
                </a:cxn>
                <a:cxn ang="0">
                  <a:pos x="884" y="215"/>
                </a:cxn>
                <a:cxn ang="0">
                  <a:pos x="850" y="191"/>
                </a:cxn>
                <a:cxn ang="0">
                  <a:pos x="827" y="162"/>
                </a:cxn>
                <a:cxn ang="0">
                  <a:pos x="817" y="131"/>
                </a:cxn>
                <a:cxn ang="0">
                  <a:pos x="819" y="97"/>
                </a:cxn>
                <a:cxn ang="0">
                  <a:pos x="827" y="66"/>
                </a:cxn>
                <a:cxn ang="0">
                  <a:pos x="835" y="34"/>
                </a:cxn>
                <a:cxn ang="0">
                  <a:pos x="831" y="4"/>
                </a:cxn>
                <a:cxn ang="0">
                  <a:pos x="639" y="37"/>
                </a:cxn>
                <a:cxn ang="0">
                  <a:pos x="636" y="79"/>
                </a:cxn>
                <a:cxn ang="0">
                  <a:pos x="634" y="114"/>
                </a:cxn>
                <a:cxn ang="0">
                  <a:pos x="625" y="144"/>
                </a:cxn>
                <a:cxn ang="0">
                  <a:pos x="608" y="164"/>
                </a:cxn>
                <a:cxn ang="0">
                  <a:pos x="584" y="175"/>
                </a:cxn>
                <a:cxn ang="0">
                  <a:pos x="557" y="178"/>
                </a:cxn>
                <a:cxn ang="0">
                  <a:pos x="524" y="176"/>
                </a:cxn>
                <a:cxn ang="0">
                  <a:pos x="494" y="174"/>
                </a:cxn>
                <a:cxn ang="0">
                  <a:pos x="456" y="172"/>
                </a:cxn>
                <a:cxn ang="0">
                  <a:pos x="422" y="176"/>
                </a:cxn>
                <a:cxn ang="0">
                  <a:pos x="391" y="188"/>
                </a:cxn>
                <a:cxn ang="0">
                  <a:pos x="368" y="209"/>
                </a:cxn>
                <a:cxn ang="0">
                  <a:pos x="355" y="235"/>
                </a:cxn>
                <a:cxn ang="0">
                  <a:pos x="355" y="265"/>
                </a:cxn>
                <a:cxn ang="0">
                  <a:pos x="355" y="298"/>
                </a:cxn>
                <a:cxn ang="0">
                  <a:pos x="348" y="325"/>
                </a:cxn>
                <a:cxn ang="0">
                  <a:pos x="334" y="347"/>
                </a:cxn>
                <a:cxn ang="0">
                  <a:pos x="305" y="362"/>
                </a:cxn>
                <a:cxn ang="0">
                  <a:pos x="274" y="371"/>
                </a:cxn>
                <a:cxn ang="0">
                  <a:pos x="237" y="379"/>
                </a:cxn>
                <a:cxn ang="0">
                  <a:pos x="204" y="387"/>
                </a:cxn>
                <a:cxn ang="0">
                  <a:pos x="176" y="398"/>
                </a:cxn>
                <a:cxn ang="0">
                  <a:pos x="155" y="414"/>
                </a:cxn>
                <a:cxn ang="0">
                  <a:pos x="137" y="439"/>
                </a:cxn>
                <a:cxn ang="0">
                  <a:pos x="128" y="470"/>
                </a:cxn>
                <a:cxn ang="0">
                  <a:pos x="132" y="502"/>
                </a:cxn>
                <a:cxn ang="0">
                  <a:pos x="142" y="542"/>
                </a:cxn>
                <a:cxn ang="0">
                  <a:pos x="148" y="576"/>
                </a:cxn>
                <a:cxn ang="0">
                  <a:pos x="146" y="609"/>
                </a:cxn>
                <a:cxn ang="0">
                  <a:pos x="137" y="639"/>
                </a:cxn>
                <a:cxn ang="0">
                  <a:pos x="123" y="669"/>
                </a:cxn>
                <a:cxn ang="0">
                  <a:pos x="100" y="702"/>
                </a:cxn>
                <a:cxn ang="0">
                  <a:pos x="77" y="723"/>
                </a:cxn>
                <a:cxn ang="0">
                  <a:pos x="53" y="736"/>
                </a:cxn>
                <a:cxn ang="0">
                  <a:pos x="17" y="743"/>
                </a:cxn>
              </a:cxnLst>
              <a:rect l="0" t="0" r="r" b="b"/>
              <a:pathLst>
                <a:path w="1158" h="940">
                  <a:moveTo>
                    <a:pt x="0" y="743"/>
                  </a:moveTo>
                  <a:lnTo>
                    <a:pt x="0" y="940"/>
                  </a:lnTo>
                  <a:lnTo>
                    <a:pt x="1158" y="940"/>
                  </a:lnTo>
                  <a:lnTo>
                    <a:pt x="1157" y="0"/>
                  </a:lnTo>
                  <a:lnTo>
                    <a:pt x="1054" y="0"/>
                  </a:lnTo>
                  <a:lnTo>
                    <a:pt x="1049" y="18"/>
                  </a:lnTo>
                  <a:lnTo>
                    <a:pt x="1049" y="31"/>
                  </a:lnTo>
                  <a:lnTo>
                    <a:pt x="1052" y="49"/>
                  </a:lnTo>
                  <a:lnTo>
                    <a:pt x="1058" y="68"/>
                  </a:lnTo>
                  <a:lnTo>
                    <a:pt x="1064" y="91"/>
                  </a:lnTo>
                  <a:lnTo>
                    <a:pt x="1067" y="109"/>
                  </a:lnTo>
                  <a:lnTo>
                    <a:pt x="1067" y="125"/>
                  </a:lnTo>
                  <a:lnTo>
                    <a:pt x="1065" y="143"/>
                  </a:lnTo>
                  <a:lnTo>
                    <a:pt x="1060" y="160"/>
                  </a:lnTo>
                  <a:lnTo>
                    <a:pt x="1049" y="176"/>
                  </a:lnTo>
                  <a:lnTo>
                    <a:pt x="1036" y="190"/>
                  </a:lnTo>
                  <a:lnTo>
                    <a:pt x="1022" y="203"/>
                  </a:lnTo>
                  <a:lnTo>
                    <a:pt x="1006" y="212"/>
                  </a:lnTo>
                  <a:lnTo>
                    <a:pt x="987" y="219"/>
                  </a:lnTo>
                  <a:lnTo>
                    <a:pt x="970" y="223"/>
                  </a:lnTo>
                  <a:lnTo>
                    <a:pt x="946" y="224"/>
                  </a:lnTo>
                  <a:lnTo>
                    <a:pt x="918" y="222"/>
                  </a:lnTo>
                  <a:lnTo>
                    <a:pt x="900" y="219"/>
                  </a:lnTo>
                  <a:lnTo>
                    <a:pt x="884" y="215"/>
                  </a:lnTo>
                  <a:lnTo>
                    <a:pt x="869" y="206"/>
                  </a:lnTo>
                  <a:lnTo>
                    <a:pt x="850" y="191"/>
                  </a:lnTo>
                  <a:lnTo>
                    <a:pt x="838" y="177"/>
                  </a:lnTo>
                  <a:lnTo>
                    <a:pt x="827" y="162"/>
                  </a:lnTo>
                  <a:lnTo>
                    <a:pt x="821" y="146"/>
                  </a:lnTo>
                  <a:lnTo>
                    <a:pt x="817" y="131"/>
                  </a:lnTo>
                  <a:lnTo>
                    <a:pt x="817" y="114"/>
                  </a:lnTo>
                  <a:lnTo>
                    <a:pt x="819" y="97"/>
                  </a:lnTo>
                  <a:lnTo>
                    <a:pt x="823" y="81"/>
                  </a:lnTo>
                  <a:lnTo>
                    <a:pt x="827" y="66"/>
                  </a:lnTo>
                  <a:lnTo>
                    <a:pt x="832" y="50"/>
                  </a:lnTo>
                  <a:lnTo>
                    <a:pt x="835" y="34"/>
                  </a:lnTo>
                  <a:lnTo>
                    <a:pt x="835" y="20"/>
                  </a:lnTo>
                  <a:lnTo>
                    <a:pt x="831" y="4"/>
                  </a:lnTo>
                  <a:lnTo>
                    <a:pt x="637" y="4"/>
                  </a:lnTo>
                  <a:lnTo>
                    <a:pt x="639" y="37"/>
                  </a:lnTo>
                  <a:lnTo>
                    <a:pt x="637" y="60"/>
                  </a:lnTo>
                  <a:lnTo>
                    <a:pt x="636" y="79"/>
                  </a:lnTo>
                  <a:lnTo>
                    <a:pt x="636" y="96"/>
                  </a:lnTo>
                  <a:lnTo>
                    <a:pt x="634" y="114"/>
                  </a:lnTo>
                  <a:lnTo>
                    <a:pt x="630" y="132"/>
                  </a:lnTo>
                  <a:lnTo>
                    <a:pt x="625" y="144"/>
                  </a:lnTo>
                  <a:lnTo>
                    <a:pt x="618" y="155"/>
                  </a:lnTo>
                  <a:lnTo>
                    <a:pt x="608" y="164"/>
                  </a:lnTo>
                  <a:lnTo>
                    <a:pt x="597" y="171"/>
                  </a:lnTo>
                  <a:lnTo>
                    <a:pt x="584" y="175"/>
                  </a:lnTo>
                  <a:lnTo>
                    <a:pt x="570" y="177"/>
                  </a:lnTo>
                  <a:lnTo>
                    <a:pt x="557" y="178"/>
                  </a:lnTo>
                  <a:lnTo>
                    <a:pt x="540" y="178"/>
                  </a:lnTo>
                  <a:lnTo>
                    <a:pt x="524" y="176"/>
                  </a:lnTo>
                  <a:lnTo>
                    <a:pt x="511" y="175"/>
                  </a:lnTo>
                  <a:lnTo>
                    <a:pt x="494" y="174"/>
                  </a:lnTo>
                  <a:lnTo>
                    <a:pt x="476" y="172"/>
                  </a:lnTo>
                  <a:lnTo>
                    <a:pt x="456" y="172"/>
                  </a:lnTo>
                  <a:lnTo>
                    <a:pt x="439" y="174"/>
                  </a:lnTo>
                  <a:lnTo>
                    <a:pt x="422" y="176"/>
                  </a:lnTo>
                  <a:lnTo>
                    <a:pt x="404" y="181"/>
                  </a:lnTo>
                  <a:lnTo>
                    <a:pt x="391" y="188"/>
                  </a:lnTo>
                  <a:lnTo>
                    <a:pt x="377" y="197"/>
                  </a:lnTo>
                  <a:lnTo>
                    <a:pt x="368" y="209"/>
                  </a:lnTo>
                  <a:lnTo>
                    <a:pt x="359" y="222"/>
                  </a:lnTo>
                  <a:lnTo>
                    <a:pt x="355" y="235"/>
                  </a:lnTo>
                  <a:lnTo>
                    <a:pt x="353" y="250"/>
                  </a:lnTo>
                  <a:lnTo>
                    <a:pt x="355" y="265"/>
                  </a:lnTo>
                  <a:lnTo>
                    <a:pt x="356" y="281"/>
                  </a:lnTo>
                  <a:lnTo>
                    <a:pt x="355" y="298"/>
                  </a:lnTo>
                  <a:lnTo>
                    <a:pt x="352" y="311"/>
                  </a:lnTo>
                  <a:lnTo>
                    <a:pt x="348" y="325"/>
                  </a:lnTo>
                  <a:lnTo>
                    <a:pt x="342" y="338"/>
                  </a:lnTo>
                  <a:lnTo>
                    <a:pt x="334" y="347"/>
                  </a:lnTo>
                  <a:lnTo>
                    <a:pt x="321" y="356"/>
                  </a:lnTo>
                  <a:lnTo>
                    <a:pt x="305" y="362"/>
                  </a:lnTo>
                  <a:lnTo>
                    <a:pt x="289" y="367"/>
                  </a:lnTo>
                  <a:lnTo>
                    <a:pt x="274" y="371"/>
                  </a:lnTo>
                  <a:lnTo>
                    <a:pt x="258" y="375"/>
                  </a:lnTo>
                  <a:lnTo>
                    <a:pt x="237" y="379"/>
                  </a:lnTo>
                  <a:lnTo>
                    <a:pt x="221" y="382"/>
                  </a:lnTo>
                  <a:lnTo>
                    <a:pt x="204" y="387"/>
                  </a:lnTo>
                  <a:lnTo>
                    <a:pt x="190" y="392"/>
                  </a:lnTo>
                  <a:lnTo>
                    <a:pt x="176" y="398"/>
                  </a:lnTo>
                  <a:lnTo>
                    <a:pt x="165" y="406"/>
                  </a:lnTo>
                  <a:lnTo>
                    <a:pt x="155" y="414"/>
                  </a:lnTo>
                  <a:lnTo>
                    <a:pt x="144" y="427"/>
                  </a:lnTo>
                  <a:lnTo>
                    <a:pt x="137" y="439"/>
                  </a:lnTo>
                  <a:lnTo>
                    <a:pt x="131" y="453"/>
                  </a:lnTo>
                  <a:lnTo>
                    <a:pt x="128" y="470"/>
                  </a:lnTo>
                  <a:lnTo>
                    <a:pt x="130" y="486"/>
                  </a:lnTo>
                  <a:lnTo>
                    <a:pt x="132" y="502"/>
                  </a:lnTo>
                  <a:lnTo>
                    <a:pt x="137" y="521"/>
                  </a:lnTo>
                  <a:lnTo>
                    <a:pt x="142" y="542"/>
                  </a:lnTo>
                  <a:lnTo>
                    <a:pt x="146" y="561"/>
                  </a:lnTo>
                  <a:lnTo>
                    <a:pt x="148" y="576"/>
                  </a:lnTo>
                  <a:lnTo>
                    <a:pt x="148" y="590"/>
                  </a:lnTo>
                  <a:lnTo>
                    <a:pt x="146" y="609"/>
                  </a:lnTo>
                  <a:lnTo>
                    <a:pt x="141" y="625"/>
                  </a:lnTo>
                  <a:lnTo>
                    <a:pt x="137" y="639"/>
                  </a:lnTo>
                  <a:lnTo>
                    <a:pt x="131" y="652"/>
                  </a:lnTo>
                  <a:lnTo>
                    <a:pt x="123" y="669"/>
                  </a:lnTo>
                  <a:lnTo>
                    <a:pt x="112" y="688"/>
                  </a:lnTo>
                  <a:lnTo>
                    <a:pt x="100" y="702"/>
                  </a:lnTo>
                  <a:lnTo>
                    <a:pt x="88" y="713"/>
                  </a:lnTo>
                  <a:lnTo>
                    <a:pt x="77" y="723"/>
                  </a:lnTo>
                  <a:lnTo>
                    <a:pt x="65" y="731"/>
                  </a:lnTo>
                  <a:lnTo>
                    <a:pt x="53" y="736"/>
                  </a:lnTo>
                  <a:lnTo>
                    <a:pt x="36" y="740"/>
                  </a:lnTo>
                  <a:lnTo>
                    <a:pt x="17" y="743"/>
                  </a:lnTo>
                  <a:lnTo>
                    <a:pt x="0" y="743"/>
                  </a:lnTo>
                  <a:close/>
                </a:path>
              </a:pathLst>
            </a:custGeom>
            <a:grpFill/>
            <a:ln w="12700">
              <a:solidFill>
                <a:srgbClr val="000000"/>
              </a:solidFill>
              <a:prstDash val="solid"/>
              <a:round/>
              <a:headEnd/>
              <a:tailEnd/>
            </a:ln>
          </p:spPr>
          <p:txBody>
            <a:bodyPr/>
            <a:lstStyle/>
            <a:p>
              <a:endParaRPr lang="fr-BE" sz="1400" dirty="0"/>
            </a:p>
          </p:txBody>
        </p:sp>
        <p:sp>
          <p:nvSpPr>
            <p:cNvPr id="10248" name="Text Box 8"/>
            <p:cNvSpPr txBox="1">
              <a:spLocks noChangeArrowheads="1"/>
            </p:cNvSpPr>
            <p:nvPr/>
          </p:nvSpPr>
          <p:spPr bwMode="auto">
            <a:xfrm>
              <a:off x="3691" y="3240"/>
              <a:ext cx="1836" cy="432"/>
            </a:xfrm>
            <a:prstGeom prst="rect">
              <a:avLst/>
            </a:prstGeom>
            <a:grpFill/>
            <a:ln w="9525">
              <a:noFill/>
              <a:miter lim="800000"/>
              <a:headEnd/>
              <a:tailEnd/>
            </a:ln>
            <a:effectLst/>
          </p:spPr>
          <p:txBody>
            <a:bodyPr wrap="square" anchor="ctr">
              <a:spAutoFit/>
            </a:bodyPr>
            <a:lstStyle/>
            <a:p>
              <a:pPr eaLnBrk="0" hangingPunct="0">
                <a:spcBef>
                  <a:spcPct val="5000"/>
                </a:spcBef>
                <a:buClr>
                  <a:srgbClr val="0C7705"/>
                </a:buClr>
              </a:pPr>
              <a:r>
                <a:rPr lang="es-CR" sz="2000" b="1" dirty="0" smtClean="0">
                  <a:solidFill>
                    <a:srgbClr val="000000"/>
                  </a:solidFill>
                </a:rPr>
                <a:t>Operaciones</a:t>
              </a:r>
              <a:br>
                <a:rPr lang="es-CR" sz="2000" b="1" dirty="0" smtClean="0">
                  <a:solidFill>
                    <a:srgbClr val="000000"/>
                  </a:solidFill>
                </a:rPr>
              </a:br>
              <a:r>
                <a:rPr lang="es-CR" sz="1400" kern="0" dirty="0" smtClean="0">
                  <a:solidFill>
                    <a:schemeClr val="bg1"/>
                  </a:solidFill>
                </a:rPr>
                <a:t>Cómo la trazabilidad funciona?</a:t>
              </a:r>
              <a:endParaRPr lang="es-CR" b="1" dirty="0" smtClean="0">
                <a:solidFill>
                  <a:schemeClr val="bg1"/>
                </a:solidFill>
              </a:endParaRPr>
            </a:p>
          </p:txBody>
        </p:sp>
      </p:grpSp>
      <p:grpSp>
        <p:nvGrpSpPr>
          <p:cNvPr id="5" name="Group 11"/>
          <p:cNvGrpSpPr>
            <a:grpSpLocks/>
          </p:cNvGrpSpPr>
          <p:nvPr/>
        </p:nvGrpSpPr>
        <p:grpSpPr bwMode="auto">
          <a:xfrm>
            <a:off x="5474526" y="1628777"/>
            <a:ext cx="3406769" cy="2444752"/>
            <a:chOff x="3197" y="1104"/>
            <a:chExt cx="2227" cy="1540"/>
          </a:xfrm>
          <a:solidFill>
            <a:srgbClr val="BB8CC3"/>
          </a:solidFill>
        </p:grpSpPr>
        <p:sp>
          <p:nvSpPr>
            <p:cNvPr id="10252" name="Freeform 12"/>
            <p:cNvSpPr>
              <a:spLocks/>
            </p:cNvSpPr>
            <p:nvPr/>
          </p:nvSpPr>
          <p:spPr bwMode="auto">
            <a:xfrm>
              <a:off x="3197" y="1104"/>
              <a:ext cx="2227" cy="1540"/>
            </a:xfrm>
            <a:custGeom>
              <a:avLst/>
              <a:gdLst/>
              <a:ahLst/>
              <a:cxnLst>
                <a:cxn ang="0">
                  <a:pos x="0" y="0"/>
                </a:cxn>
                <a:cxn ang="0">
                  <a:pos x="1153" y="896"/>
                </a:cxn>
                <a:cxn ang="0">
                  <a:pos x="1049" y="904"/>
                </a:cxn>
                <a:cxn ang="0">
                  <a:pos x="1046" y="924"/>
                </a:cxn>
                <a:cxn ang="0">
                  <a:pos x="1051" y="949"/>
                </a:cxn>
                <a:cxn ang="0">
                  <a:pos x="1059" y="979"/>
                </a:cxn>
                <a:cxn ang="0">
                  <a:pos x="1064" y="1008"/>
                </a:cxn>
                <a:cxn ang="0">
                  <a:pos x="1062" y="1035"/>
                </a:cxn>
                <a:cxn ang="0">
                  <a:pos x="1054" y="1062"/>
                </a:cxn>
                <a:cxn ang="0">
                  <a:pos x="1035" y="1084"/>
                </a:cxn>
                <a:cxn ang="0">
                  <a:pos x="1014" y="1102"/>
                </a:cxn>
                <a:cxn ang="0">
                  <a:pos x="988" y="1114"/>
                </a:cxn>
                <a:cxn ang="0">
                  <a:pos x="955" y="1121"/>
                </a:cxn>
                <a:cxn ang="0">
                  <a:pos x="926" y="1122"/>
                </a:cxn>
                <a:cxn ang="0">
                  <a:pos x="901" y="1119"/>
                </a:cxn>
                <a:cxn ang="0">
                  <a:pos x="875" y="1111"/>
                </a:cxn>
                <a:cxn ang="0">
                  <a:pos x="854" y="1097"/>
                </a:cxn>
                <a:cxn ang="0">
                  <a:pos x="834" y="1076"/>
                </a:cxn>
                <a:cxn ang="0">
                  <a:pos x="818" y="1053"/>
                </a:cxn>
                <a:cxn ang="0">
                  <a:pos x="809" y="1021"/>
                </a:cxn>
                <a:cxn ang="0">
                  <a:pos x="813" y="989"/>
                </a:cxn>
                <a:cxn ang="0">
                  <a:pos x="821" y="957"/>
                </a:cxn>
                <a:cxn ang="0">
                  <a:pos x="828" y="925"/>
                </a:cxn>
                <a:cxn ang="0">
                  <a:pos x="827" y="910"/>
                </a:cxn>
                <a:cxn ang="0">
                  <a:pos x="632" y="902"/>
                </a:cxn>
                <a:cxn ang="0">
                  <a:pos x="634" y="849"/>
                </a:cxn>
                <a:cxn ang="0">
                  <a:pos x="630" y="814"/>
                </a:cxn>
                <a:cxn ang="0">
                  <a:pos x="622" y="793"/>
                </a:cxn>
                <a:cxn ang="0">
                  <a:pos x="606" y="776"/>
                </a:cxn>
                <a:cxn ang="0">
                  <a:pos x="584" y="765"/>
                </a:cxn>
                <a:cxn ang="0">
                  <a:pos x="557" y="762"/>
                </a:cxn>
                <a:cxn ang="0">
                  <a:pos x="518" y="764"/>
                </a:cxn>
                <a:cxn ang="0">
                  <a:pos x="481" y="767"/>
                </a:cxn>
                <a:cxn ang="0">
                  <a:pos x="443" y="767"/>
                </a:cxn>
                <a:cxn ang="0">
                  <a:pos x="405" y="760"/>
                </a:cxn>
                <a:cxn ang="0">
                  <a:pos x="376" y="743"/>
                </a:cxn>
                <a:cxn ang="0">
                  <a:pos x="359" y="720"/>
                </a:cxn>
                <a:cxn ang="0">
                  <a:pos x="352" y="689"/>
                </a:cxn>
                <a:cxn ang="0">
                  <a:pos x="353" y="654"/>
                </a:cxn>
                <a:cxn ang="0">
                  <a:pos x="348" y="622"/>
                </a:cxn>
                <a:cxn ang="0">
                  <a:pos x="340" y="602"/>
                </a:cxn>
                <a:cxn ang="0">
                  <a:pos x="328" y="589"/>
                </a:cxn>
                <a:cxn ang="0">
                  <a:pos x="300" y="576"/>
                </a:cxn>
                <a:cxn ang="0">
                  <a:pos x="263" y="566"/>
                </a:cxn>
                <a:cxn ang="0">
                  <a:pos x="222" y="559"/>
                </a:cxn>
                <a:cxn ang="0">
                  <a:pos x="191" y="549"/>
                </a:cxn>
                <a:cxn ang="0">
                  <a:pos x="164" y="534"/>
                </a:cxn>
                <a:cxn ang="0">
                  <a:pos x="142" y="513"/>
                </a:cxn>
                <a:cxn ang="0">
                  <a:pos x="128" y="487"/>
                </a:cxn>
                <a:cxn ang="0">
                  <a:pos x="126" y="458"/>
                </a:cxn>
                <a:cxn ang="0">
                  <a:pos x="134" y="426"/>
                </a:cxn>
                <a:cxn ang="0">
                  <a:pos x="141" y="390"/>
                </a:cxn>
                <a:cxn ang="0">
                  <a:pos x="147" y="356"/>
                </a:cxn>
                <a:cxn ang="0">
                  <a:pos x="141" y="322"/>
                </a:cxn>
                <a:cxn ang="0">
                  <a:pos x="127" y="291"/>
                </a:cxn>
                <a:cxn ang="0">
                  <a:pos x="113" y="272"/>
                </a:cxn>
                <a:cxn ang="0">
                  <a:pos x="95" y="255"/>
                </a:cxn>
                <a:cxn ang="0">
                  <a:pos x="74" y="243"/>
                </a:cxn>
                <a:cxn ang="0">
                  <a:pos x="47" y="235"/>
                </a:cxn>
                <a:cxn ang="0">
                  <a:pos x="15" y="234"/>
                </a:cxn>
              </a:cxnLst>
              <a:rect l="0" t="0" r="r" b="b"/>
              <a:pathLst>
                <a:path w="1153" h="1122">
                  <a:moveTo>
                    <a:pt x="0" y="234"/>
                  </a:moveTo>
                  <a:lnTo>
                    <a:pt x="0" y="0"/>
                  </a:lnTo>
                  <a:lnTo>
                    <a:pt x="1152" y="0"/>
                  </a:lnTo>
                  <a:lnTo>
                    <a:pt x="1153" y="896"/>
                  </a:lnTo>
                  <a:lnTo>
                    <a:pt x="1053" y="896"/>
                  </a:lnTo>
                  <a:lnTo>
                    <a:pt x="1049" y="904"/>
                  </a:lnTo>
                  <a:lnTo>
                    <a:pt x="1046" y="915"/>
                  </a:lnTo>
                  <a:lnTo>
                    <a:pt x="1046" y="924"/>
                  </a:lnTo>
                  <a:lnTo>
                    <a:pt x="1047" y="935"/>
                  </a:lnTo>
                  <a:lnTo>
                    <a:pt x="1051" y="949"/>
                  </a:lnTo>
                  <a:lnTo>
                    <a:pt x="1055" y="967"/>
                  </a:lnTo>
                  <a:lnTo>
                    <a:pt x="1059" y="979"/>
                  </a:lnTo>
                  <a:lnTo>
                    <a:pt x="1062" y="994"/>
                  </a:lnTo>
                  <a:lnTo>
                    <a:pt x="1064" y="1008"/>
                  </a:lnTo>
                  <a:lnTo>
                    <a:pt x="1064" y="1022"/>
                  </a:lnTo>
                  <a:lnTo>
                    <a:pt x="1062" y="1035"/>
                  </a:lnTo>
                  <a:lnTo>
                    <a:pt x="1059" y="1049"/>
                  </a:lnTo>
                  <a:lnTo>
                    <a:pt x="1054" y="1062"/>
                  </a:lnTo>
                  <a:lnTo>
                    <a:pt x="1046" y="1072"/>
                  </a:lnTo>
                  <a:lnTo>
                    <a:pt x="1035" y="1084"/>
                  </a:lnTo>
                  <a:lnTo>
                    <a:pt x="1024" y="1093"/>
                  </a:lnTo>
                  <a:lnTo>
                    <a:pt x="1014" y="1102"/>
                  </a:lnTo>
                  <a:lnTo>
                    <a:pt x="1002" y="1109"/>
                  </a:lnTo>
                  <a:lnTo>
                    <a:pt x="988" y="1114"/>
                  </a:lnTo>
                  <a:lnTo>
                    <a:pt x="971" y="1119"/>
                  </a:lnTo>
                  <a:lnTo>
                    <a:pt x="955" y="1121"/>
                  </a:lnTo>
                  <a:lnTo>
                    <a:pt x="941" y="1122"/>
                  </a:lnTo>
                  <a:lnTo>
                    <a:pt x="926" y="1122"/>
                  </a:lnTo>
                  <a:lnTo>
                    <a:pt x="912" y="1121"/>
                  </a:lnTo>
                  <a:lnTo>
                    <a:pt x="901" y="1119"/>
                  </a:lnTo>
                  <a:lnTo>
                    <a:pt x="888" y="1115"/>
                  </a:lnTo>
                  <a:lnTo>
                    <a:pt x="875" y="1111"/>
                  </a:lnTo>
                  <a:lnTo>
                    <a:pt x="865" y="1105"/>
                  </a:lnTo>
                  <a:lnTo>
                    <a:pt x="854" y="1097"/>
                  </a:lnTo>
                  <a:lnTo>
                    <a:pt x="844" y="1087"/>
                  </a:lnTo>
                  <a:lnTo>
                    <a:pt x="834" y="1076"/>
                  </a:lnTo>
                  <a:lnTo>
                    <a:pt x="825" y="1065"/>
                  </a:lnTo>
                  <a:lnTo>
                    <a:pt x="818" y="1053"/>
                  </a:lnTo>
                  <a:lnTo>
                    <a:pt x="813" y="1038"/>
                  </a:lnTo>
                  <a:lnTo>
                    <a:pt x="809" y="1021"/>
                  </a:lnTo>
                  <a:lnTo>
                    <a:pt x="809" y="1005"/>
                  </a:lnTo>
                  <a:lnTo>
                    <a:pt x="813" y="989"/>
                  </a:lnTo>
                  <a:lnTo>
                    <a:pt x="817" y="973"/>
                  </a:lnTo>
                  <a:lnTo>
                    <a:pt x="821" y="957"/>
                  </a:lnTo>
                  <a:lnTo>
                    <a:pt x="826" y="939"/>
                  </a:lnTo>
                  <a:lnTo>
                    <a:pt x="828" y="925"/>
                  </a:lnTo>
                  <a:lnTo>
                    <a:pt x="828" y="917"/>
                  </a:lnTo>
                  <a:lnTo>
                    <a:pt x="827" y="910"/>
                  </a:lnTo>
                  <a:lnTo>
                    <a:pt x="824" y="902"/>
                  </a:lnTo>
                  <a:lnTo>
                    <a:pt x="632" y="902"/>
                  </a:lnTo>
                  <a:lnTo>
                    <a:pt x="635" y="868"/>
                  </a:lnTo>
                  <a:lnTo>
                    <a:pt x="634" y="849"/>
                  </a:lnTo>
                  <a:lnTo>
                    <a:pt x="632" y="831"/>
                  </a:lnTo>
                  <a:lnTo>
                    <a:pt x="630" y="814"/>
                  </a:lnTo>
                  <a:lnTo>
                    <a:pt x="627" y="803"/>
                  </a:lnTo>
                  <a:lnTo>
                    <a:pt x="622" y="793"/>
                  </a:lnTo>
                  <a:lnTo>
                    <a:pt x="616" y="784"/>
                  </a:lnTo>
                  <a:lnTo>
                    <a:pt x="606" y="776"/>
                  </a:lnTo>
                  <a:lnTo>
                    <a:pt x="595" y="769"/>
                  </a:lnTo>
                  <a:lnTo>
                    <a:pt x="584" y="765"/>
                  </a:lnTo>
                  <a:lnTo>
                    <a:pt x="574" y="763"/>
                  </a:lnTo>
                  <a:lnTo>
                    <a:pt x="557" y="762"/>
                  </a:lnTo>
                  <a:lnTo>
                    <a:pt x="537" y="762"/>
                  </a:lnTo>
                  <a:lnTo>
                    <a:pt x="518" y="764"/>
                  </a:lnTo>
                  <a:lnTo>
                    <a:pt x="497" y="765"/>
                  </a:lnTo>
                  <a:lnTo>
                    <a:pt x="481" y="767"/>
                  </a:lnTo>
                  <a:lnTo>
                    <a:pt x="460" y="768"/>
                  </a:lnTo>
                  <a:lnTo>
                    <a:pt x="443" y="767"/>
                  </a:lnTo>
                  <a:lnTo>
                    <a:pt x="428" y="765"/>
                  </a:lnTo>
                  <a:lnTo>
                    <a:pt x="405" y="760"/>
                  </a:lnTo>
                  <a:lnTo>
                    <a:pt x="390" y="753"/>
                  </a:lnTo>
                  <a:lnTo>
                    <a:pt x="376" y="743"/>
                  </a:lnTo>
                  <a:lnTo>
                    <a:pt x="367" y="732"/>
                  </a:lnTo>
                  <a:lnTo>
                    <a:pt x="359" y="720"/>
                  </a:lnTo>
                  <a:lnTo>
                    <a:pt x="353" y="705"/>
                  </a:lnTo>
                  <a:lnTo>
                    <a:pt x="352" y="689"/>
                  </a:lnTo>
                  <a:lnTo>
                    <a:pt x="352" y="669"/>
                  </a:lnTo>
                  <a:lnTo>
                    <a:pt x="353" y="654"/>
                  </a:lnTo>
                  <a:lnTo>
                    <a:pt x="352" y="639"/>
                  </a:lnTo>
                  <a:lnTo>
                    <a:pt x="348" y="622"/>
                  </a:lnTo>
                  <a:lnTo>
                    <a:pt x="345" y="612"/>
                  </a:lnTo>
                  <a:lnTo>
                    <a:pt x="340" y="602"/>
                  </a:lnTo>
                  <a:lnTo>
                    <a:pt x="334" y="595"/>
                  </a:lnTo>
                  <a:lnTo>
                    <a:pt x="328" y="589"/>
                  </a:lnTo>
                  <a:lnTo>
                    <a:pt x="315" y="583"/>
                  </a:lnTo>
                  <a:lnTo>
                    <a:pt x="300" y="576"/>
                  </a:lnTo>
                  <a:lnTo>
                    <a:pt x="283" y="571"/>
                  </a:lnTo>
                  <a:lnTo>
                    <a:pt x="263" y="566"/>
                  </a:lnTo>
                  <a:lnTo>
                    <a:pt x="243" y="562"/>
                  </a:lnTo>
                  <a:lnTo>
                    <a:pt x="222" y="559"/>
                  </a:lnTo>
                  <a:lnTo>
                    <a:pt x="207" y="554"/>
                  </a:lnTo>
                  <a:lnTo>
                    <a:pt x="191" y="549"/>
                  </a:lnTo>
                  <a:lnTo>
                    <a:pt x="175" y="543"/>
                  </a:lnTo>
                  <a:lnTo>
                    <a:pt x="164" y="534"/>
                  </a:lnTo>
                  <a:lnTo>
                    <a:pt x="151" y="523"/>
                  </a:lnTo>
                  <a:lnTo>
                    <a:pt x="142" y="513"/>
                  </a:lnTo>
                  <a:lnTo>
                    <a:pt x="134" y="501"/>
                  </a:lnTo>
                  <a:lnTo>
                    <a:pt x="128" y="487"/>
                  </a:lnTo>
                  <a:lnTo>
                    <a:pt x="126" y="472"/>
                  </a:lnTo>
                  <a:lnTo>
                    <a:pt x="126" y="458"/>
                  </a:lnTo>
                  <a:lnTo>
                    <a:pt x="129" y="445"/>
                  </a:lnTo>
                  <a:lnTo>
                    <a:pt x="134" y="426"/>
                  </a:lnTo>
                  <a:lnTo>
                    <a:pt x="139" y="407"/>
                  </a:lnTo>
                  <a:lnTo>
                    <a:pt x="141" y="390"/>
                  </a:lnTo>
                  <a:lnTo>
                    <a:pt x="145" y="373"/>
                  </a:lnTo>
                  <a:lnTo>
                    <a:pt x="147" y="356"/>
                  </a:lnTo>
                  <a:lnTo>
                    <a:pt x="145" y="338"/>
                  </a:lnTo>
                  <a:lnTo>
                    <a:pt x="141" y="322"/>
                  </a:lnTo>
                  <a:lnTo>
                    <a:pt x="135" y="306"/>
                  </a:lnTo>
                  <a:lnTo>
                    <a:pt x="127" y="291"/>
                  </a:lnTo>
                  <a:lnTo>
                    <a:pt x="118" y="279"/>
                  </a:lnTo>
                  <a:lnTo>
                    <a:pt x="113" y="272"/>
                  </a:lnTo>
                  <a:lnTo>
                    <a:pt x="104" y="263"/>
                  </a:lnTo>
                  <a:lnTo>
                    <a:pt x="95" y="255"/>
                  </a:lnTo>
                  <a:lnTo>
                    <a:pt x="86" y="249"/>
                  </a:lnTo>
                  <a:lnTo>
                    <a:pt x="74" y="243"/>
                  </a:lnTo>
                  <a:lnTo>
                    <a:pt x="62" y="239"/>
                  </a:lnTo>
                  <a:lnTo>
                    <a:pt x="47" y="235"/>
                  </a:lnTo>
                  <a:lnTo>
                    <a:pt x="30" y="234"/>
                  </a:lnTo>
                  <a:lnTo>
                    <a:pt x="15" y="234"/>
                  </a:lnTo>
                  <a:lnTo>
                    <a:pt x="0" y="234"/>
                  </a:lnTo>
                  <a:close/>
                </a:path>
              </a:pathLst>
            </a:custGeom>
            <a:grpFill/>
            <a:ln w="12700">
              <a:solidFill>
                <a:srgbClr val="000000"/>
              </a:solidFill>
              <a:prstDash val="solid"/>
              <a:round/>
              <a:headEnd/>
              <a:tailEnd/>
            </a:ln>
          </p:spPr>
          <p:txBody>
            <a:bodyPr/>
            <a:lstStyle/>
            <a:p>
              <a:endParaRPr lang="fr-BE"/>
            </a:p>
          </p:txBody>
        </p:sp>
        <p:sp>
          <p:nvSpPr>
            <p:cNvPr id="10253" name="Text Box 13"/>
            <p:cNvSpPr txBox="1">
              <a:spLocks noChangeArrowheads="1"/>
            </p:cNvSpPr>
            <p:nvPr/>
          </p:nvSpPr>
          <p:spPr bwMode="auto">
            <a:xfrm>
              <a:off x="3530" y="1139"/>
              <a:ext cx="1855" cy="523"/>
            </a:xfrm>
            <a:prstGeom prst="rect">
              <a:avLst/>
            </a:prstGeom>
            <a:grpFill/>
            <a:ln w="9525">
              <a:noFill/>
              <a:miter lim="800000"/>
              <a:headEnd/>
              <a:tailEnd/>
            </a:ln>
            <a:effectLst/>
          </p:spPr>
          <p:txBody>
            <a:bodyPr wrap="square" anchor="ctr">
              <a:spAutoFit/>
            </a:bodyPr>
            <a:lstStyle/>
            <a:p>
              <a:pPr marL="266700" lvl="0" indent="-266700" algn="ctr" eaLnBrk="0" hangingPunct="0">
                <a:spcBef>
                  <a:spcPct val="0"/>
                </a:spcBef>
                <a:buClr>
                  <a:srgbClr val="FF6600"/>
                </a:buClr>
                <a:defRPr/>
              </a:pPr>
              <a:r>
                <a:rPr lang="es-CR" sz="2000" b="1" dirty="0" smtClean="0">
                  <a:solidFill>
                    <a:srgbClr val="000000"/>
                  </a:solidFill>
                </a:rPr>
                <a:t> Procedimientos</a:t>
              </a:r>
            </a:p>
            <a:p>
              <a:pPr marL="266700" lvl="0" indent="-266700" algn="ctr" eaLnBrk="0" hangingPunct="0">
                <a:spcBef>
                  <a:spcPct val="0"/>
                </a:spcBef>
                <a:buClr>
                  <a:srgbClr val="FF6600"/>
                </a:buClr>
                <a:defRPr/>
              </a:pPr>
              <a:r>
                <a:rPr lang="es-CR" sz="1400" kern="0" dirty="0" smtClean="0"/>
                <a:t>Cómo la trazabilidad es declarada y documentada</a:t>
              </a:r>
              <a:r>
                <a:rPr lang="en-US" sz="1400" kern="0" dirty="0" smtClean="0"/>
                <a:t>?</a:t>
              </a:r>
            </a:p>
          </p:txBody>
        </p:sp>
      </p:grpSp>
      <p:sp>
        <p:nvSpPr>
          <p:cNvPr id="10254" name="Freeform 14"/>
          <p:cNvSpPr>
            <a:spLocks/>
          </p:cNvSpPr>
          <p:nvPr/>
        </p:nvSpPr>
        <p:spPr bwMode="auto">
          <a:xfrm>
            <a:off x="2843213" y="2577275"/>
            <a:ext cx="3744912" cy="3240088"/>
          </a:xfrm>
          <a:custGeom>
            <a:avLst/>
            <a:gdLst/>
            <a:ahLst/>
            <a:cxnLst>
              <a:cxn ang="0">
                <a:pos x="516" y="224"/>
              </a:cxn>
              <a:cxn ang="0">
                <a:pos x="498" y="107"/>
              </a:cxn>
              <a:cxn ang="0">
                <a:pos x="561" y="13"/>
              </a:cxn>
              <a:cxn ang="0">
                <a:pos x="705" y="3"/>
              </a:cxn>
              <a:cxn ang="0">
                <a:pos x="776" y="58"/>
              </a:cxn>
              <a:cxn ang="0">
                <a:pos x="792" y="154"/>
              </a:cxn>
              <a:cxn ang="0">
                <a:pos x="778" y="257"/>
              </a:cxn>
              <a:cxn ang="0">
                <a:pos x="848" y="318"/>
              </a:cxn>
              <a:cxn ang="0">
                <a:pos x="954" y="344"/>
              </a:cxn>
              <a:cxn ang="0">
                <a:pos x="998" y="392"/>
              </a:cxn>
              <a:cxn ang="0">
                <a:pos x="1000" y="460"/>
              </a:cxn>
              <a:cxn ang="0">
                <a:pos x="1041" y="521"/>
              </a:cxn>
              <a:cxn ang="0">
                <a:pos x="1125" y="533"/>
              </a:cxn>
              <a:cxn ang="0">
                <a:pos x="1216" y="528"/>
              </a:cxn>
              <a:cxn ang="0">
                <a:pos x="1270" y="558"/>
              </a:cxn>
              <a:cxn ang="0">
                <a:pos x="1283" y="665"/>
              </a:cxn>
              <a:cxn ang="0">
                <a:pos x="1270" y="808"/>
              </a:cxn>
              <a:cxn ang="0">
                <a:pos x="1215" y="842"/>
              </a:cxn>
              <a:cxn ang="0">
                <a:pos x="1116" y="837"/>
              </a:cxn>
              <a:cxn ang="0">
                <a:pos x="1043" y="848"/>
              </a:cxn>
              <a:cxn ang="0">
                <a:pos x="1002" y="890"/>
              </a:cxn>
              <a:cxn ang="0">
                <a:pos x="998" y="971"/>
              </a:cxn>
              <a:cxn ang="0">
                <a:pos x="951" y="1027"/>
              </a:cxn>
              <a:cxn ang="0">
                <a:pos x="866" y="1046"/>
              </a:cxn>
              <a:cxn ang="0">
                <a:pos x="792" y="1085"/>
              </a:cxn>
              <a:cxn ang="0">
                <a:pos x="776" y="1164"/>
              </a:cxn>
              <a:cxn ang="0">
                <a:pos x="792" y="1261"/>
              </a:cxn>
              <a:cxn ang="0">
                <a:pos x="757" y="1353"/>
              </a:cxn>
              <a:cxn ang="0">
                <a:pos x="695" y="1401"/>
              </a:cxn>
              <a:cxn ang="0">
                <a:pos x="599" y="1406"/>
              </a:cxn>
              <a:cxn ang="0">
                <a:pos x="527" y="1370"/>
              </a:cxn>
              <a:cxn ang="0">
                <a:pos x="493" y="1301"/>
              </a:cxn>
              <a:cxn ang="0">
                <a:pos x="502" y="1220"/>
              </a:cxn>
              <a:cxn ang="0">
                <a:pos x="507" y="1147"/>
              </a:cxn>
              <a:cxn ang="0">
                <a:pos x="459" y="1095"/>
              </a:cxn>
              <a:cxn ang="0">
                <a:pos x="380" y="1075"/>
              </a:cxn>
              <a:cxn ang="0">
                <a:pos x="304" y="1045"/>
              </a:cxn>
              <a:cxn ang="0">
                <a:pos x="284" y="964"/>
              </a:cxn>
              <a:cxn ang="0">
                <a:pos x="261" y="897"/>
              </a:cxn>
              <a:cxn ang="0">
                <a:pos x="185" y="872"/>
              </a:cxn>
              <a:cxn ang="0">
                <a:pos x="108" y="879"/>
              </a:cxn>
              <a:cxn ang="0">
                <a:pos x="25" y="858"/>
              </a:cxn>
              <a:cxn ang="0">
                <a:pos x="1" y="764"/>
              </a:cxn>
              <a:cxn ang="0">
                <a:pos x="6" y="629"/>
              </a:cxn>
              <a:cxn ang="0">
                <a:pos x="31" y="548"/>
              </a:cxn>
              <a:cxn ang="0">
                <a:pos x="95" y="527"/>
              </a:cxn>
              <a:cxn ang="0">
                <a:pos x="190" y="534"/>
              </a:cxn>
              <a:cxn ang="0">
                <a:pos x="274" y="502"/>
              </a:cxn>
              <a:cxn ang="0">
                <a:pos x="289" y="427"/>
              </a:cxn>
              <a:cxn ang="0">
                <a:pos x="320" y="353"/>
              </a:cxn>
              <a:cxn ang="0">
                <a:pos x="409" y="327"/>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002C6C"/>
          </a:solidFill>
          <a:ln w="12700">
            <a:solidFill>
              <a:srgbClr val="000000"/>
            </a:solidFill>
            <a:prstDash val="solid"/>
            <a:round/>
            <a:headEnd/>
            <a:tailEnd/>
          </a:ln>
        </p:spPr>
        <p:txBody>
          <a:bodyPr/>
          <a:lstStyle/>
          <a:p>
            <a:endParaRPr lang="fr-BE"/>
          </a:p>
        </p:txBody>
      </p:sp>
      <p:sp>
        <p:nvSpPr>
          <p:cNvPr id="10255" name="Text Box 15"/>
          <p:cNvSpPr txBox="1">
            <a:spLocks noChangeArrowheads="1"/>
          </p:cNvSpPr>
          <p:nvPr/>
        </p:nvSpPr>
        <p:spPr bwMode="auto">
          <a:xfrm>
            <a:off x="2827858" y="4003113"/>
            <a:ext cx="3653565" cy="461665"/>
          </a:xfrm>
          <a:prstGeom prst="rect">
            <a:avLst/>
          </a:prstGeom>
          <a:noFill/>
          <a:ln w="9525">
            <a:noFill/>
            <a:miter lim="800000"/>
            <a:headEnd/>
            <a:tailEnd/>
          </a:ln>
          <a:effectLst/>
        </p:spPr>
        <p:txBody>
          <a:bodyPr wrap="none" anchor="ctr">
            <a:spAutoFit/>
          </a:bodyPr>
          <a:lstStyle/>
          <a:p>
            <a:pPr algn="ctr" eaLnBrk="0" hangingPunct="0">
              <a:spcBef>
                <a:spcPct val="50000"/>
              </a:spcBef>
              <a:buClr>
                <a:srgbClr val="0C7705"/>
              </a:buClr>
            </a:pPr>
            <a:r>
              <a:rPr lang="fr-FR" sz="2400" b="1" dirty="0">
                <a:solidFill>
                  <a:schemeClr val="bg1"/>
                </a:solidFill>
              </a:rPr>
              <a:t> </a:t>
            </a:r>
            <a:r>
              <a:rPr lang="en-US" sz="2400" b="1" dirty="0" smtClean="0">
                <a:solidFill>
                  <a:schemeClr val="bg1"/>
                </a:solidFill>
              </a:rPr>
              <a:t>The GS1 GTC checklist</a:t>
            </a:r>
            <a:endParaRPr lang="fr-FR" sz="2400" b="1" dirty="0">
              <a:solidFill>
                <a:schemeClr val="bg1"/>
              </a:solidFill>
            </a:endParaRPr>
          </a:p>
        </p:txBody>
      </p:sp>
      <p:sp>
        <p:nvSpPr>
          <p:cNvPr id="19" name="Text Box 5"/>
          <p:cNvSpPr txBox="1">
            <a:spLocks noChangeArrowheads="1"/>
          </p:cNvSpPr>
          <p:nvPr/>
        </p:nvSpPr>
        <p:spPr bwMode="auto">
          <a:xfrm>
            <a:off x="926615" y="2250889"/>
            <a:ext cx="2979180" cy="338554"/>
          </a:xfrm>
          <a:prstGeom prst="rect">
            <a:avLst/>
          </a:prstGeom>
          <a:noFill/>
          <a:ln w="9525">
            <a:noFill/>
            <a:miter lim="800000"/>
            <a:headEnd/>
            <a:tailEnd/>
          </a:ln>
          <a:effectLst/>
        </p:spPr>
        <p:txBody>
          <a:bodyPr wrap="square" anchor="ctr">
            <a:spAutoFit/>
          </a:bodyPr>
          <a:lstStyle/>
          <a:p>
            <a:pPr eaLnBrk="0" hangingPunct="0">
              <a:spcBef>
                <a:spcPct val="50000"/>
              </a:spcBef>
              <a:buClr>
                <a:srgbClr val="0C7705"/>
              </a:buClr>
            </a:pPr>
            <a:endParaRPr lang="fr-FR" sz="1600" b="1" dirty="0">
              <a:solidFill>
                <a:srgbClr val="000000"/>
              </a:solidFill>
            </a:endParaRPr>
          </a:p>
        </p:txBody>
      </p:sp>
      <p:pic>
        <p:nvPicPr>
          <p:cNvPr id="33" name="Picture 13" descr="Logo Int"/>
          <p:cNvPicPr>
            <a:picLocks noChangeAspect="1" noChangeArrowheads="1"/>
          </p:cNvPicPr>
          <p:nvPr/>
        </p:nvPicPr>
        <p:blipFill>
          <a:blip r:embed="rId3" cstate="email"/>
          <a:srcRect/>
          <a:stretch>
            <a:fillRect/>
          </a:stretch>
        </p:blipFill>
        <p:spPr bwMode="auto">
          <a:xfrm>
            <a:off x="4188177" y="3165750"/>
            <a:ext cx="1049867" cy="923127"/>
          </a:xfrm>
          <a:prstGeom prst="ellipse">
            <a:avLst/>
          </a:prstGeom>
          <a:noFill/>
        </p:spPr>
      </p:pic>
    </p:spTree>
    <p:extLst>
      <p:ext uri="{BB962C8B-B14F-4D97-AF65-F5344CB8AC3E}">
        <p14:creationId xmlns:p14="http://schemas.microsoft.com/office/powerpoint/2010/main" xmlns="" val="4146093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9392 -0.11656 L 0.05069 0.07585 " pathEditMode="relative" rAng="0" ptsTypes="AA">
                                      <p:cBhvr>
                                        <p:cTn id="6" dur="2000" fill="hold"/>
                                        <p:tgtEl>
                                          <p:spTgt spid="3"/>
                                        </p:tgtEl>
                                        <p:attrNameLst>
                                          <p:attrName>ppt_x</p:attrName>
                                          <p:attrName>ppt_y</p:attrName>
                                        </p:attrNameLst>
                                      </p:cBhvr>
                                      <p:rCtr x="7222" y="9621"/>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0.08924 0.08357 L 0.08906 -0.14838 " pathEditMode="relative" rAng="0" ptsTypes="AA">
                                      <p:cBhvr>
                                        <p:cTn id="10" dur="2000" spd="-100000" fill="hold"/>
                                        <p:tgtEl>
                                          <p:spTgt spid="5"/>
                                        </p:tgtEl>
                                        <p:attrNameLst>
                                          <p:attrName>ppt_x</p:attrName>
                                          <p:attrName>ppt_y</p:attrName>
                                        </p:attrNameLst>
                                      </p:cBhvr>
                                      <p:rCtr x="8900" y="-116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0.07483 -0.05232 L 0.09722 0.12616 " pathEditMode="relative" rAng="0" ptsTypes="AA">
                                      <p:cBhvr>
                                        <p:cTn id="14" dur="2000" spd="-100000" fill="hold"/>
                                        <p:tgtEl>
                                          <p:spTgt spid="4"/>
                                        </p:tgtEl>
                                        <p:attrNameLst>
                                          <p:attrName>ppt_x</p:attrName>
                                          <p:attrName>ppt_y</p:attrName>
                                        </p:attrNameLst>
                                      </p:cBhvr>
                                      <p:rCtr x="8600" y="8900"/>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0.08681 0.10463 L 0.05503 -0.07315 " pathEditMode="relative" rAng="0" ptsTypes="AA">
                                      <p:cBhvr>
                                        <p:cTn id="18" dur="2000" fill="hold"/>
                                        <p:tgtEl>
                                          <p:spTgt spid="2"/>
                                        </p:tgtEl>
                                        <p:attrNameLst>
                                          <p:attrName>ppt_x</p:attrName>
                                          <p:attrName>ppt_y</p:attrName>
                                        </p:attrNameLst>
                                      </p:cBhvr>
                                      <p:rCtr x="71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número de diapositiva"/>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baseline="-25000">
                <a:solidFill>
                  <a:schemeClr val="tx1"/>
                </a:solidFill>
                <a:latin typeface="Arial" charset="0"/>
              </a:defRPr>
            </a:lvl1pPr>
            <a:lvl2pPr marL="742950" indent="-285750">
              <a:defRPr sz="2800" b="1" baseline="-25000">
                <a:solidFill>
                  <a:schemeClr val="tx1"/>
                </a:solidFill>
                <a:latin typeface="Arial" charset="0"/>
              </a:defRPr>
            </a:lvl2pPr>
            <a:lvl3pPr marL="1143000" indent="-228600">
              <a:defRPr sz="2800" b="1" baseline="-25000">
                <a:solidFill>
                  <a:schemeClr val="tx1"/>
                </a:solidFill>
                <a:latin typeface="Arial" charset="0"/>
              </a:defRPr>
            </a:lvl3pPr>
            <a:lvl4pPr marL="1600200" indent="-228600">
              <a:defRPr sz="2800" b="1" baseline="-25000">
                <a:solidFill>
                  <a:schemeClr val="tx1"/>
                </a:solidFill>
                <a:latin typeface="Arial" charset="0"/>
              </a:defRPr>
            </a:lvl4pPr>
            <a:lvl5pPr marL="2057400" indent="-228600">
              <a:defRPr sz="2800" b="1" baseline="-25000">
                <a:solidFill>
                  <a:schemeClr val="tx1"/>
                </a:solidFill>
                <a:latin typeface="Arial" charset="0"/>
              </a:defRPr>
            </a:lvl5pPr>
            <a:lvl6pPr marL="2514600" indent="-228600" algn="ctr" eaLnBrk="0" fontAlgn="base" hangingPunct="0">
              <a:spcBef>
                <a:spcPct val="0"/>
              </a:spcBef>
              <a:spcAft>
                <a:spcPct val="0"/>
              </a:spcAft>
              <a:defRPr sz="2800" b="1" baseline="-25000">
                <a:solidFill>
                  <a:schemeClr val="tx1"/>
                </a:solidFill>
                <a:latin typeface="Arial" charset="0"/>
              </a:defRPr>
            </a:lvl6pPr>
            <a:lvl7pPr marL="2971800" indent="-228600" algn="ctr" eaLnBrk="0" fontAlgn="base" hangingPunct="0">
              <a:spcBef>
                <a:spcPct val="0"/>
              </a:spcBef>
              <a:spcAft>
                <a:spcPct val="0"/>
              </a:spcAft>
              <a:defRPr sz="2800" b="1" baseline="-25000">
                <a:solidFill>
                  <a:schemeClr val="tx1"/>
                </a:solidFill>
                <a:latin typeface="Arial" charset="0"/>
              </a:defRPr>
            </a:lvl7pPr>
            <a:lvl8pPr marL="3429000" indent="-228600" algn="ctr" eaLnBrk="0" fontAlgn="base" hangingPunct="0">
              <a:spcBef>
                <a:spcPct val="0"/>
              </a:spcBef>
              <a:spcAft>
                <a:spcPct val="0"/>
              </a:spcAft>
              <a:defRPr sz="2800" b="1" baseline="-25000">
                <a:solidFill>
                  <a:schemeClr val="tx1"/>
                </a:solidFill>
                <a:latin typeface="Arial" charset="0"/>
              </a:defRPr>
            </a:lvl8pPr>
            <a:lvl9pPr marL="3886200" indent="-228600" algn="ctr" eaLnBrk="0" fontAlgn="base" hangingPunct="0">
              <a:spcBef>
                <a:spcPct val="0"/>
              </a:spcBef>
              <a:spcAft>
                <a:spcPct val="0"/>
              </a:spcAft>
              <a:defRPr sz="2800" b="1" baseline="-25000">
                <a:solidFill>
                  <a:schemeClr val="tx1"/>
                </a:solidFill>
                <a:latin typeface="Arial" charset="0"/>
              </a:defRPr>
            </a:lvl9pPr>
          </a:lstStyle>
          <a:p>
            <a:fld id="{A4BB5A46-9F91-4089-B46A-26293ABB457E}" type="slidenum">
              <a:rPr lang="en-GB" sz="900" b="0" baseline="0" smtClean="0">
                <a:solidFill>
                  <a:srgbClr val="000000"/>
                </a:solidFill>
              </a:rPr>
              <a:pPr/>
              <a:t>26</a:t>
            </a:fld>
            <a:endParaRPr lang="en-GB" sz="900" b="0" baseline="0" smtClean="0">
              <a:solidFill>
                <a:srgbClr val="000000"/>
              </a:solidFill>
            </a:endParaRPr>
          </a:p>
        </p:txBody>
      </p:sp>
      <p:sp>
        <p:nvSpPr>
          <p:cNvPr id="5" name="4 Forma libre"/>
          <p:cNvSpPr/>
          <p:nvPr/>
        </p:nvSpPr>
        <p:spPr>
          <a:xfrm>
            <a:off x="185849" y="119754"/>
            <a:ext cx="8850646" cy="1458970"/>
          </a:xfrm>
          <a:custGeom>
            <a:avLst/>
            <a:gdLst>
              <a:gd name="connsiteX0" fmla="*/ 0 w 8850646"/>
              <a:gd name="connsiteY0" fmla="*/ 145897 h 1458970"/>
              <a:gd name="connsiteX1" fmla="*/ 145897 w 8850646"/>
              <a:gd name="connsiteY1" fmla="*/ 0 h 1458970"/>
              <a:gd name="connsiteX2" fmla="*/ 8704749 w 8850646"/>
              <a:gd name="connsiteY2" fmla="*/ 0 h 1458970"/>
              <a:gd name="connsiteX3" fmla="*/ 8850646 w 8850646"/>
              <a:gd name="connsiteY3" fmla="*/ 145897 h 1458970"/>
              <a:gd name="connsiteX4" fmla="*/ 8850646 w 8850646"/>
              <a:gd name="connsiteY4" fmla="*/ 1313073 h 1458970"/>
              <a:gd name="connsiteX5" fmla="*/ 8704749 w 8850646"/>
              <a:gd name="connsiteY5" fmla="*/ 1458970 h 1458970"/>
              <a:gd name="connsiteX6" fmla="*/ 145897 w 8850646"/>
              <a:gd name="connsiteY6" fmla="*/ 1458970 h 1458970"/>
              <a:gd name="connsiteX7" fmla="*/ 0 w 8850646"/>
              <a:gd name="connsiteY7" fmla="*/ 1313073 h 1458970"/>
              <a:gd name="connsiteX8" fmla="*/ 0 w 8850646"/>
              <a:gd name="connsiteY8" fmla="*/ 145897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646" h="1458970">
                <a:moveTo>
                  <a:pt x="0" y="145897"/>
                </a:moveTo>
                <a:cubicBezTo>
                  <a:pt x="0" y="65320"/>
                  <a:pt x="65320" y="0"/>
                  <a:pt x="145897" y="0"/>
                </a:cubicBezTo>
                <a:lnTo>
                  <a:pt x="8704749" y="0"/>
                </a:lnTo>
                <a:cubicBezTo>
                  <a:pt x="8785326" y="0"/>
                  <a:pt x="8850646" y="65320"/>
                  <a:pt x="8850646" y="145897"/>
                </a:cubicBezTo>
                <a:lnTo>
                  <a:pt x="8850646" y="1313073"/>
                </a:lnTo>
                <a:cubicBezTo>
                  <a:pt x="8850646" y="1393650"/>
                  <a:pt x="8785326" y="1458970"/>
                  <a:pt x="8704749" y="1458970"/>
                </a:cubicBezTo>
                <a:lnTo>
                  <a:pt x="145897" y="1458970"/>
                </a:lnTo>
                <a:cubicBezTo>
                  <a:pt x="65320" y="1458970"/>
                  <a:pt x="0" y="1393650"/>
                  <a:pt x="0" y="1313073"/>
                </a:cubicBezTo>
                <a:lnTo>
                  <a:pt x="0" y="145897"/>
                </a:lnTo>
                <a:close/>
              </a:path>
            </a:pathLst>
          </a:custGeom>
          <a:solidFill>
            <a:srgbClr val="F79646">
              <a:lumMod val="75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lIns="282762" tIns="282762" rIns="282762" bIns="282762" spcCol="1270" anchor="ctr"/>
          <a:lstStyle/>
          <a:p>
            <a:pPr algn="ctr" defTabSz="2800350" fontAlgn="auto">
              <a:lnSpc>
                <a:spcPct val="90000"/>
              </a:lnSpc>
              <a:spcAft>
                <a:spcPct val="35000"/>
              </a:spcAft>
              <a:defRPr/>
            </a:pPr>
            <a:r>
              <a:rPr lang="es-CR" sz="6300" dirty="0">
                <a:solidFill>
                  <a:sysClr val="window" lastClr="FFFFFF"/>
                </a:solidFill>
                <a:latin typeface="Calibri"/>
              </a:rPr>
              <a:t>Sistema de trazabilidad</a:t>
            </a:r>
          </a:p>
        </p:txBody>
      </p:sp>
      <p:sp>
        <p:nvSpPr>
          <p:cNvPr id="6" name="5 Forma libre"/>
          <p:cNvSpPr/>
          <p:nvPr/>
        </p:nvSpPr>
        <p:spPr>
          <a:xfrm>
            <a:off x="182680" y="1695578"/>
            <a:ext cx="5263870" cy="1458970"/>
          </a:xfrm>
          <a:custGeom>
            <a:avLst/>
            <a:gdLst>
              <a:gd name="connsiteX0" fmla="*/ 0 w 5263870"/>
              <a:gd name="connsiteY0" fmla="*/ 145897 h 1458970"/>
              <a:gd name="connsiteX1" fmla="*/ 145897 w 5263870"/>
              <a:gd name="connsiteY1" fmla="*/ 0 h 1458970"/>
              <a:gd name="connsiteX2" fmla="*/ 5117973 w 5263870"/>
              <a:gd name="connsiteY2" fmla="*/ 0 h 1458970"/>
              <a:gd name="connsiteX3" fmla="*/ 5263870 w 5263870"/>
              <a:gd name="connsiteY3" fmla="*/ 145897 h 1458970"/>
              <a:gd name="connsiteX4" fmla="*/ 5263870 w 5263870"/>
              <a:gd name="connsiteY4" fmla="*/ 1313073 h 1458970"/>
              <a:gd name="connsiteX5" fmla="*/ 5117973 w 5263870"/>
              <a:gd name="connsiteY5" fmla="*/ 1458970 h 1458970"/>
              <a:gd name="connsiteX6" fmla="*/ 145897 w 5263870"/>
              <a:gd name="connsiteY6" fmla="*/ 1458970 h 1458970"/>
              <a:gd name="connsiteX7" fmla="*/ 0 w 5263870"/>
              <a:gd name="connsiteY7" fmla="*/ 1313073 h 1458970"/>
              <a:gd name="connsiteX8" fmla="*/ 0 w 5263870"/>
              <a:gd name="connsiteY8" fmla="*/ 145897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3870" h="1458970">
                <a:moveTo>
                  <a:pt x="0" y="145897"/>
                </a:moveTo>
                <a:cubicBezTo>
                  <a:pt x="0" y="65320"/>
                  <a:pt x="65320" y="0"/>
                  <a:pt x="145897" y="0"/>
                </a:cubicBezTo>
                <a:lnTo>
                  <a:pt x="5117973" y="0"/>
                </a:lnTo>
                <a:cubicBezTo>
                  <a:pt x="5198550" y="0"/>
                  <a:pt x="5263870" y="65320"/>
                  <a:pt x="5263870" y="145897"/>
                </a:cubicBezTo>
                <a:lnTo>
                  <a:pt x="5263870" y="1313073"/>
                </a:lnTo>
                <a:cubicBezTo>
                  <a:pt x="5263870" y="1393650"/>
                  <a:pt x="5198550" y="1458970"/>
                  <a:pt x="5117973" y="1458970"/>
                </a:cubicBezTo>
                <a:lnTo>
                  <a:pt x="145897" y="1458970"/>
                </a:lnTo>
                <a:cubicBezTo>
                  <a:pt x="65320" y="1458970"/>
                  <a:pt x="0" y="1393650"/>
                  <a:pt x="0" y="1313073"/>
                </a:cubicBezTo>
                <a:lnTo>
                  <a:pt x="0" y="145897"/>
                </a:lnTo>
                <a:close/>
              </a:path>
            </a:pathLst>
          </a:custGeom>
          <a:solidFill>
            <a:srgbClr val="8064A2">
              <a:lumMod val="75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lIns="115122" tIns="115122" rIns="115122" bIns="115122" spcCol="1270" anchor="ctr"/>
          <a:lstStyle/>
          <a:p>
            <a:pPr algn="ctr" defTabSz="844550" fontAlgn="auto">
              <a:lnSpc>
                <a:spcPct val="90000"/>
              </a:lnSpc>
              <a:spcAft>
                <a:spcPct val="35000"/>
              </a:spcAft>
              <a:defRPr/>
            </a:pPr>
            <a:r>
              <a:rPr lang="es-CR" sz="2000" dirty="0">
                <a:solidFill>
                  <a:sysClr val="window" lastClr="FFFFFF"/>
                </a:solidFill>
                <a:latin typeface="Calibri"/>
              </a:rPr>
              <a:t>Manual de trazabilidad</a:t>
            </a:r>
          </a:p>
        </p:txBody>
      </p:sp>
      <p:sp>
        <p:nvSpPr>
          <p:cNvPr id="7" name="6 Forma libre"/>
          <p:cNvSpPr/>
          <p:nvPr/>
        </p:nvSpPr>
        <p:spPr>
          <a:xfrm>
            <a:off x="182680"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dirty="0">
                <a:solidFill>
                  <a:sysClr val="window" lastClr="FFFFFF"/>
                </a:solidFill>
                <a:latin typeface="Calibri"/>
              </a:rPr>
              <a:t>Objetivos</a:t>
            </a:r>
          </a:p>
        </p:txBody>
      </p:sp>
      <p:sp>
        <p:nvSpPr>
          <p:cNvPr id="8" name="7 Forma libre"/>
          <p:cNvSpPr/>
          <p:nvPr/>
        </p:nvSpPr>
        <p:spPr>
          <a:xfrm>
            <a:off x="626555"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dirty="0">
                <a:solidFill>
                  <a:sysClr val="window" lastClr="FFFFFF"/>
                </a:solidFill>
                <a:latin typeface="Calibri"/>
              </a:rPr>
              <a:t>Alcance</a:t>
            </a:r>
          </a:p>
        </p:txBody>
      </p:sp>
      <p:sp>
        <p:nvSpPr>
          <p:cNvPr id="9" name="8 Forma libre"/>
          <p:cNvSpPr/>
          <p:nvPr/>
        </p:nvSpPr>
        <p:spPr>
          <a:xfrm>
            <a:off x="1070429"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dirty="0">
                <a:solidFill>
                  <a:sysClr val="window" lastClr="FFFFFF"/>
                </a:solidFill>
                <a:latin typeface="Calibri"/>
              </a:rPr>
              <a:t>Responsables</a:t>
            </a:r>
          </a:p>
        </p:txBody>
      </p:sp>
      <p:sp>
        <p:nvSpPr>
          <p:cNvPr id="10" name="9 Forma libre"/>
          <p:cNvSpPr/>
          <p:nvPr/>
        </p:nvSpPr>
        <p:spPr>
          <a:xfrm>
            <a:off x="1514303"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defRPr/>
            </a:pPr>
            <a:r>
              <a:rPr lang="es-CR" dirty="0">
                <a:solidFill>
                  <a:sysClr val="window" lastClr="FFFFFF"/>
                </a:solidFill>
                <a:latin typeface="Calibri"/>
              </a:rPr>
              <a:t>Roles</a:t>
            </a:r>
          </a:p>
        </p:txBody>
      </p:sp>
      <p:sp>
        <p:nvSpPr>
          <p:cNvPr id="11" name="10 Forma libre"/>
          <p:cNvSpPr/>
          <p:nvPr/>
        </p:nvSpPr>
        <p:spPr>
          <a:xfrm>
            <a:off x="1958177" y="3271402"/>
            <a:ext cx="860911" cy="1692000"/>
          </a:xfrm>
          <a:custGeom>
            <a:avLst/>
            <a:gdLst>
              <a:gd name="connsiteX0" fmla="*/ 0 w 860911"/>
              <a:gd name="connsiteY0" fmla="*/ 86091 h 1458970"/>
              <a:gd name="connsiteX1" fmla="*/ 86091 w 860911"/>
              <a:gd name="connsiteY1" fmla="*/ 0 h 1458970"/>
              <a:gd name="connsiteX2" fmla="*/ 774820 w 860911"/>
              <a:gd name="connsiteY2" fmla="*/ 0 h 1458970"/>
              <a:gd name="connsiteX3" fmla="*/ 860911 w 860911"/>
              <a:gd name="connsiteY3" fmla="*/ 86091 h 1458970"/>
              <a:gd name="connsiteX4" fmla="*/ 860911 w 860911"/>
              <a:gd name="connsiteY4" fmla="*/ 1372879 h 1458970"/>
              <a:gd name="connsiteX5" fmla="*/ 774820 w 860911"/>
              <a:gd name="connsiteY5" fmla="*/ 1458970 h 1458970"/>
              <a:gd name="connsiteX6" fmla="*/ 86091 w 860911"/>
              <a:gd name="connsiteY6" fmla="*/ 1458970 h 1458970"/>
              <a:gd name="connsiteX7" fmla="*/ 0 w 860911"/>
              <a:gd name="connsiteY7" fmla="*/ 1372879 h 1458970"/>
              <a:gd name="connsiteX8" fmla="*/ 0 w 860911"/>
              <a:gd name="connsiteY8" fmla="*/ 86091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911" h="1458970">
                <a:moveTo>
                  <a:pt x="0" y="86091"/>
                </a:moveTo>
                <a:cubicBezTo>
                  <a:pt x="0" y="38544"/>
                  <a:pt x="38544" y="0"/>
                  <a:pt x="86091" y="0"/>
                </a:cubicBezTo>
                <a:lnTo>
                  <a:pt x="774820" y="0"/>
                </a:lnTo>
                <a:cubicBezTo>
                  <a:pt x="822367" y="0"/>
                  <a:pt x="860911" y="38544"/>
                  <a:pt x="860911" y="86091"/>
                </a:cubicBezTo>
                <a:lnTo>
                  <a:pt x="860911" y="1372879"/>
                </a:lnTo>
                <a:cubicBezTo>
                  <a:pt x="860911" y="1420426"/>
                  <a:pt x="822367" y="1458970"/>
                  <a:pt x="774820" y="1458970"/>
                </a:cubicBezTo>
                <a:lnTo>
                  <a:pt x="86091" y="1458970"/>
                </a:lnTo>
                <a:cubicBezTo>
                  <a:pt x="38544" y="1458970"/>
                  <a:pt x="0" y="1420426"/>
                  <a:pt x="0" y="1372879"/>
                </a:cubicBezTo>
                <a:lnTo>
                  <a:pt x="0" y="86091"/>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dirty="0">
                <a:solidFill>
                  <a:sysClr val="window" lastClr="FFFFFF"/>
                </a:solidFill>
                <a:latin typeface="Calibri"/>
              </a:rPr>
              <a:t>Requerimientos</a:t>
            </a:r>
          </a:p>
        </p:txBody>
      </p:sp>
      <p:sp>
        <p:nvSpPr>
          <p:cNvPr id="12" name="11 Forma libre"/>
          <p:cNvSpPr/>
          <p:nvPr/>
        </p:nvSpPr>
        <p:spPr>
          <a:xfrm>
            <a:off x="1917233" y="5066374"/>
            <a:ext cx="425982" cy="1548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sz="1400" dirty="0">
                <a:solidFill>
                  <a:sysClr val="window" lastClr="FFFFFF"/>
                </a:solidFill>
                <a:latin typeface="Calibri"/>
              </a:rPr>
              <a:t>Para socios comerciales</a:t>
            </a:r>
          </a:p>
        </p:txBody>
      </p:sp>
      <p:sp>
        <p:nvSpPr>
          <p:cNvPr id="13" name="12 Forma libre"/>
          <p:cNvSpPr/>
          <p:nvPr/>
        </p:nvSpPr>
        <p:spPr>
          <a:xfrm>
            <a:off x="2365810" y="5066374"/>
            <a:ext cx="425982" cy="1548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sz="1400" dirty="0">
                <a:solidFill>
                  <a:sysClr val="window" lastClr="FFFFFF"/>
                </a:solidFill>
                <a:latin typeface="Calibri"/>
              </a:rPr>
              <a:t>De socios comerciales</a:t>
            </a:r>
          </a:p>
        </p:txBody>
      </p:sp>
      <p:sp>
        <p:nvSpPr>
          <p:cNvPr id="14" name="13 Forma libre"/>
          <p:cNvSpPr/>
          <p:nvPr/>
        </p:nvSpPr>
        <p:spPr>
          <a:xfrm>
            <a:off x="2836980" y="3271402"/>
            <a:ext cx="1295839" cy="1692000"/>
          </a:xfrm>
          <a:custGeom>
            <a:avLst/>
            <a:gdLst>
              <a:gd name="connsiteX0" fmla="*/ 0 w 1295839"/>
              <a:gd name="connsiteY0" fmla="*/ 129584 h 1458970"/>
              <a:gd name="connsiteX1" fmla="*/ 129584 w 1295839"/>
              <a:gd name="connsiteY1" fmla="*/ 0 h 1458970"/>
              <a:gd name="connsiteX2" fmla="*/ 1166255 w 1295839"/>
              <a:gd name="connsiteY2" fmla="*/ 0 h 1458970"/>
              <a:gd name="connsiteX3" fmla="*/ 1295839 w 1295839"/>
              <a:gd name="connsiteY3" fmla="*/ 129584 h 1458970"/>
              <a:gd name="connsiteX4" fmla="*/ 1295839 w 1295839"/>
              <a:gd name="connsiteY4" fmla="*/ 1329386 h 1458970"/>
              <a:gd name="connsiteX5" fmla="*/ 1166255 w 1295839"/>
              <a:gd name="connsiteY5" fmla="*/ 1458970 h 1458970"/>
              <a:gd name="connsiteX6" fmla="*/ 129584 w 1295839"/>
              <a:gd name="connsiteY6" fmla="*/ 1458970 h 1458970"/>
              <a:gd name="connsiteX7" fmla="*/ 0 w 1295839"/>
              <a:gd name="connsiteY7" fmla="*/ 1329386 h 1458970"/>
              <a:gd name="connsiteX8" fmla="*/ 0 w 1295839"/>
              <a:gd name="connsiteY8" fmla="*/ 129584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39" h="1458970">
                <a:moveTo>
                  <a:pt x="0" y="129584"/>
                </a:moveTo>
                <a:cubicBezTo>
                  <a:pt x="0" y="58017"/>
                  <a:pt x="58017" y="0"/>
                  <a:pt x="129584" y="0"/>
                </a:cubicBezTo>
                <a:lnTo>
                  <a:pt x="1166255" y="0"/>
                </a:lnTo>
                <a:cubicBezTo>
                  <a:pt x="1237822" y="0"/>
                  <a:pt x="1295839" y="58017"/>
                  <a:pt x="1295839" y="129584"/>
                </a:cubicBezTo>
                <a:lnTo>
                  <a:pt x="1295839" y="1329386"/>
                </a:lnTo>
                <a:cubicBezTo>
                  <a:pt x="1295839" y="1400953"/>
                  <a:pt x="1237822" y="1458970"/>
                  <a:pt x="1166255" y="1458970"/>
                </a:cubicBezTo>
                <a:lnTo>
                  <a:pt x="129584" y="1458970"/>
                </a:lnTo>
                <a:cubicBezTo>
                  <a:pt x="58017" y="1458970"/>
                  <a:pt x="0" y="1400953"/>
                  <a:pt x="0" y="1329386"/>
                </a:cubicBezTo>
                <a:lnTo>
                  <a:pt x="0" y="129584"/>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dirty="0">
                <a:solidFill>
                  <a:sysClr val="window" lastClr="FFFFFF"/>
                </a:solidFill>
                <a:latin typeface="Calibri"/>
              </a:rPr>
              <a:t>Asignación de recursos</a:t>
            </a:r>
          </a:p>
        </p:txBody>
      </p:sp>
      <p:sp>
        <p:nvSpPr>
          <p:cNvPr id="15" name="14 Forma libre"/>
          <p:cNvSpPr/>
          <p:nvPr/>
        </p:nvSpPr>
        <p:spPr>
          <a:xfrm>
            <a:off x="2809684" y="5066374"/>
            <a:ext cx="425982" cy="1548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sz="1400" dirty="0">
                <a:solidFill>
                  <a:sysClr val="window" lastClr="FFFFFF"/>
                </a:solidFill>
                <a:latin typeface="Calibri"/>
              </a:rPr>
              <a:t>Recurso humano</a:t>
            </a:r>
          </a:p>
        </p:txBody>
      </p:sp>
      <p:sp>
        <p:nvSpPr>
          <p:cNvPr id="16" name="15 Forma libre"/>
          <p:cNvSpPr/>
          <p:nvPr/>
        </p:nvSpPr>
        <p:spPr>
          <a:xfrm>
            <a:off x="3258260" y="5066374"/>
            <a:ext cx="425982" cy="1548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sz="1400" dirty="0">
                <a:solidFill>
                  <a:sysClr val="window" lastClr="FFFFFF"/>
                </a:solidFill>
                <a:latin typeface="Calibri"/>
              </a:rPr>
              <a:t>TI</a:t>
            </a:r>
          </a:p>
        </p:txBody>
      </p:sp>
      <p:sp>
        <p:nvSpPr>
          <p:cNvPr id="17" name="16 Forma libre"/>
          <p:cNvSpPr/>
          <p:nvPr/>
        </p:nvSpPr>
        <p:spPr>
          <a:xfrm>
            <a:off x="3706837" y="5066374"/>
            <a:ext cx="425982" cy="1548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sz="1400" dirty="0">
                <a:solidFill>
                  <a:sysClr val="window" lastClr="FFFFFF"/>
                </a:solidFill>
                <a:latin typeface="Calibri"/>
              </a:rPr>
              <a:t>Presupuesto</a:t>
            </a:r>
          </a:p>
        </p:txBody>
      </p:sp>
      <p:sp>
        <p:nvSpPr>
          <p:cNvPr id="18" name="17 Forma libre"/>
          <p:cNvSpPr/>
          <p:nvPr/>
        </p:nvSpPr>
        <p:spPr>
          <a:xfrm>
            <a:off x="4132819" y="3271402"/>
            <a:ext cx="1313731" cy="1692000"/>
          </a:xfrm>
          <a:custGeom>
            <a:avLst/>
            <a:gdLst>
              <a:gd name="connsiteX0" fmla="*/ 0 w 1295839"/>
              <a:gd name="connsiteY0" fmla="*/ 129584 h 1458970"/>
              <a:gd name="connsiteX1" fmla="*/ 129584 w 1295839"/>
              <a:gd name="connsiteY1" fmla="*/ 0 h 1458970"/>
              <a:gd name="connsiteX2" fmla="*/ 1166255 w 1295839"/>
              <a:gd name="connsiteY2" fmla="*/ 0 h 1458970"/>
              <a:gd name="connsiteX3" fmla="*/ 1295839 w 1295839"/>
              <a:gd name="connsiteY3" fmla="*/ 129584 h 1458970"/>
              <a:gd name="connsiteX4" fmla="*/ 1295839 w 1295839"/>
              <a:gd name="connsiteY4" fmla="*/ 1329386 h 1458970"/>
              <a:gd name="connsiteX5" fmla="*/ 1166255 w 1295839"/>
              <a:gd name="connsiteY5" fmla="*/ 1458970 h 1458970"/>
              <a:gd name="connsiteX6" fmla="*/ 129584 w 1295839"/>
              <a:gd name="connsiteY6" fmla="*/ 1458970 h 1458970"/>
              <a:gd name="connsiteX7" fmla="*/ 0 w 1295839"/>
              <a:gd name="connsiteY7" fmla="*/ 1329386 h 1458970"/>
              <a:gd name="connsiteX8" fmla="*/ 0 w 1295839"/>
              <a:gd name="connsiteY8" fmla="*/ 129584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39" h="1458970">
                <a:moveTo>
                  <a:pt x="0" y="129584"/>
                </a:moveTo>
                <a:cubicBezTo>
                  <a:pt x="0" y="58017"/>
                  <a:pt x="58017" y="0"/>
                  <a:pt x="129584" y="0"/>
                </a:cubicBezTo>
                <a:lnTo>
                  <a:pt x="1166255" y="0"/>
                </a:lnTo>
                <a:cubicBezTo>
                  <a:pt x="1237822" y="0"/>
                  <a:pt x="1295839" y="58017"/>
                  <a:pt x="1295839" y="129584"/>
                </a:cubicBezTo>
                <a:lnTo>
                  <a:pt x="1295839" y="1329386"/>
                </a:lnTo>
                <a:cubicBezTo>
                  <a:pt x="1295839" y="1400953"/>
                  <a:pt x="1237822" y="1458970"/>
                  <a:pt x="1166255" y="1458970"/>
                </a:cubicBezTo>
                <a:lnTo>
                  <a:pt x="129584" y="1458970"/>
                </a:lnTo>
                <a:cubicBezTo>
                  <a:pt x="58017" y="1458970"/>
                  <a:pt x="0" y="1400953"/>
                  <a:pt x="0" y="1329386"/>
                </a:cubicBezTo>
                <a:lnTo>
                  <a:pt x="0" y="129584"/>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dirty="0">
                <a:solidFill>
                  <a:sysClr val="window" lastClr="FFFFFF"/>
                </a:solidFill>
                <a:latin typeface="Calibri"/>
              </a:rPr>
              <a:t>Comunicación</a:t>
            </a:r>
          </a:p>
        </p:txBody>
      </p:sp>
      <p:sp>
        <p:nvSpPr>
          <p:cNvPr id="19" name="18 Forma libre"/>
          <p:cNvSpPr/>
          <p:nvPr/>
        </p:nvSpPr>
        <p:spPr>
          <a:xfrm>
            <a:off x="4150711" y="5066374"/>
            <a:ext cx="425982" cy="1548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sz="1400" dirty="0">
                <a:solidFill>
                  <a:sysClr val="window" lastClr="FFFFFF"/>
                </a:solidFill>
                <a:latin typeface="Calibri"/>
              </a:rPr>
              <a:t>Provisión de documentación</a:t>
            </a:r>
          </a:p>
        </p:txBody>
      </p:sp>
      <p:sp>
        <p:nvSpPr>
          <p:cNvPr id="20" name="19 Forma libre"/>
          <p:cNvSpPr/>
          <p:nvPr/>
        </p:nvSpPr>
        <p:spPr>
          <a:xfrm>
            <a:off x="4612935" y="5066374"/>
            <a:ext cx="425982" cy="1548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sz="1400" dirty="0">
                <a:solidFill>
                  <a:sysClr val="window" lastClr="FFFFFF"/>
                </a:solidFill>
                <a:latin typeface="Calibri"/>
              </a:rPr>
              <a:t>Responsables</a:t>
            </a:r>
          </a:p>
        </p:txBody>
      </p:sp>
      <p:sp>
        <p:nvSpPr>
          <p:cNvPr id="21" name="20 Forma libre"/>
          <p:cNvSpPr/>
          <p:nvPr/>
        </p:nvSpPr>
        <p:spPr>
          <a:xfrm>
            <a:off x="5061512" y="5066374"/>
            <a:ext cx="425982" cy="1548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8064A2">
              <a:lumMod val="75000"/>
            </a:srgbClr>
          </a:solidFill>
          <a:ln>
            <a:noFill/>
          </a:ln>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65817" tIns="65817" rIns="65817" bIns="65817" spcCol="1270" anchor="ctr"/>
          <a:lstStyle/>
          <a:p>
            <a:pPr defTabSz="622300" fontAlgn="auto">
              <a:lnSpc>
                <a:spcPct val="90000"/>
              </a:lnSpc>
              <a:spcAft>
                <a:spcPct val="35000"/>
              </a:spcAft>
            </a:pPr>
            <a:r>
              <a:rPr lang="es-CR" sz="1400" dirty="0">
                <a:solidFill>
                  <a:sysClr val="window" lastClr="FFFFFF"/>
                </a:solidFill>
                <a:latin typeface="Calibri"/>
              </a:rPr>
              <a:t>Formato estándar de respuesta</a:t>
            </a:r>
          </a:p>
        </p:txBody>
      </p:sp>
      <p:sp>
        <p:nvSpPr>
          <p:cNvPr id="22" name="21 Forma libre"/>
          <p:cNvSpPr/>
          <p:nvPr/>
        </p:nvSpPr>
        <p:spPr>
          <a:xfrm>
            <a:off x="5482333" y="1695578"/>
            <a:ext cx="1757605" cy="1458970"/>
          </a:xfrm>
          <a:custGeom>
            <a:avLst/>
            <a:gdLst>
              <a:gd name="connsiteX0" fmla="*/ 0 w 1757605"/>
              <a:gd name="connsiteY0" fmla="*/ 145897 h 1458970"/>
              <a:gd name="connsiteX1" fmla="*/ 145897 w 1757605"/>
              <a:gd name="connsiteY1" fmla="*/ 0 h 1458970"/>
              <a:gd name="connsiteX2" fmla="*/ 1611708 w 1757605"/>
              <a:gd name="connsiteY2" fmla="*/ 0 h 1458970"/>
              <a:gd name="connsiteX3" fmla="*/ 1757605 w 1757605"/>
              <a:gd name="connsiteY3" fmla="*/ 145897 h 1458970"/>
              <a:gd name="connsiteX4" fmla="*/ 1757605 w 1757605"/>
              <a:gd name="connsiteY4" fmla="*/ 1313073 h 1458970"/>
              <a:gd name="connsiteX5" fmla="*/ 1611708 w 1757605"/>
              <a:gd name="connsiteY5" fmla="*/ 1458970 h 1458970"/>
              <a:gd name="connsiteX6" fmla="*/ 145897 w 1757605"/>
              <a:gd name="connsiteY6" fmla="*/ 1458970 h 1458970"/>
              <a:gd name="connsiteX7" fmla="*/ 0 w 1757605"/>
              <a:gd name="connsiteY7" fmla="*/ 1313073 h 1458970"/>
              <a:gd name="connsiteX8" fmla="*/ 0 w 1757605"/>
              <a:gd name="connsiteY8" fmla="*/ 145897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605" h="1458970">
                <a:moveTo>
                  <a:pt x="0" y="145897"/>
                </a:moveTo>
                <a:cubicBezTo>
                  <a:pt x="0" y="65320"/>
                  <a:pt x="65320" y="0"/>
                  <a:pt x="145897" y="0"/>
                </a:cubicBezTo>
                <a:lnTo>
                  <a:pt x="1611708" y="0"/>
                </a:lnTo>
                <a:cubicBezTo>
                  <a:pt x="1692285" y="0"/>
                  <a:pt x="1757605" y="65320"/>
                  <a:pt x="1757605" y="145897"/>
                </a:cubicBezTo>
                <a:lnTo>
                  <a:pt x="1757605" y="1313073"/>
                </a:lnTo>
                <a:cubicBezTo>
                  <a:pt x="1757605" y="1393650"/>
                  <a:pt x="1692285" y="1458970"/>
                  <a:pt x="1611708" y="1458970"/>
                </a:cubicBezTo>
                <a:lnTo>
                  <a:pt x="145897" y="1458970"/>
                </a:lnTo>
                <a:cubicBezTo>
                  <a:pt x="65320" y="1458970"/>
                  <a:pt x="0" y="1393650"/>
                  <a:pt x="0" y="1313073"/>
                </a:cubicBezTo>
                <a:lnTo>
                  <a:pt x="0" y="145897"/>
                </a:lnTo>
                <a:close/>
              </a:path>
            </a:pathLst>
          </a:cu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lIns="115122" tIns="115122" rIns="115122" bIns="115122" spcCol="1270" anchor="ctr"/>
          <a:lstStyle/>
          <a:p>
            <a:pPr algn="ctr" defTabSz="844550" fontAlgn="auto">
              <a:lnSpc>
                <a:spcPct val="90000"/>
              </a:lnSpc>
              <a:spcAft>
                <a:spcPct val="35000"/>
              </a:spcAft>
              <a:defRPr/>
            </a:pPr>
            <a:r>
              <a:rPr lang="es-CR" sz="2000" dirty="0">
                <a:solidFill>
                  <a:sysClr val="window" lastClr="FFFFFF"/>
                </a:solidFill>
                <a:latin typeface="Calibri"/>
              </a:rPr>
              <a:t>Programa de capacitación</a:t>
            </a:r>
          </a:p>
        </p:txBody>
      </p:sp>
      <p:sp>
        <p:nvSpPr>
          <p:cNvPr id="23" name="22 Forma libre"/>
          <p:cNvSpPr/>
          <p:nvPr/>
        </p:nvSpPr>
        <p:spPr>
          <a:xfrm>
            <a:off x="5482333"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58197" tIns="58197" rIns="58197" bIns="58197" spcCol="1270" anchor="ctr"/>
          <a:lstStyle/>
          <a:p>
            <a:pPr defTabSz="533400" fontAlgn="auto">
              <a:lnSpc>
                <a:spcPct val="90000"/>
              </a:lnSpc>
              <a:spcAft>
                <a:spcPct val="35000"/>
              </a:spcAft>
              <a:defRPr/>
            </a:pPr>
            <a:r>
              <a:rPr lang="es-CR" sz="1400" dirty="0">
                <a:solidFill>
                  <a:sysClr val="window" lastClr="FFFFFF"/>
                </a:solidFill>
                <a:latin typeface="Calibri"/>
              </a:rPr>
              <a:t>Estrategia efectiva de comunicación</a:t>
            </a:r>
          </a:p>
        </p:txBody>
      </p:sp>
      <p:sp>
        <p:nvSpPr>
          <p:cNvPr id="24" name="23 Forma libre"/>
          <p:cNvSpPr/>
          <p:nvPr/>
        </p:nvSpPr>
        <p:spPr>
          <a:xfrm>
            <a:off x="5926208"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58197" tIns="58197" rIns="58197" bIns="58197" spcCol="1270" anchor="ctr"/>
          <a:lstStyle/>
          <a:p>
            <a:pPr defTabSz="533400" fontAlgn="auto">
              <a:lnSpc>
                <a:spcPct val="90000"/>
              </a:lnSpc>
              <a:spcAft>
                <a:spcPct val="35000"/>
              </a:spcAft>
            </a:pPr>
            <a:r>
              <a:rPr lang="es-CR" sz="1400" dirty="0">
                <a:solidFill>
                  <a:sysClr val="window" lastClr="FFFFFF"/>
                </a:solidFill>
                <a:latin typeface="Calibri"/>
              </a:rPr>
              <a:t>Actualización de </a:t>
            </a:r>
            <a:r>
              <a:rPr lang="es-CR" sz="1400" dirty="0" err="1" smtClean="0">
                <a:solidFill>
                  <a:sysClr val="window" lastClr="FFFFFF"/>
                </a:solidFill>
                <a:latin typeface="Calibri"/>
              </a:rPr>
              <a:t>obj</a:t>
            </a:r>
            <a:r>
              <a:rPr lang="es-CR" sz="1400" dirty="0" smtClean="0">
                <a:solidFill>
                  <a:sysClr val="window" lastClr="FFFFFF"/>
                </a:solidFill>
                <a:latin typeface="Calibri"/>
              </a:rPr>
              <a:t>. de </a:t>
            </a:r>
            <a:r>
              <a:rPr lang="es-CR" sz="1400" dirty="0">
                <a:solidFill>
                  <a:sysClr val="window" lastClr="FFFFFF"/>
                </a:solidFill>
                <a:latin typeface="Calibri"/>
              </a:rPr>
              <a:t>trazabilidad</a:t>
            </a:r>
          </a:p>
        </p:txBody>
      </p:sp>
      <p:sp>
        <p:nvSpPr>
          <p:cNvPr id="25" name="24 Forma libre"/>
          <p:cNvSpPr/>
          <p:nvPr/>
        </p:nvSpPr>
        <p:spPr>
          <a:xfrm>
            <a:off x="6370082"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58197" tIns="58197" rIns="58197" bIns="58197" spcCol="1270" anchor="ctr"/>
          <a:lstStyle/>
          <a:p>
            <a:pPr defTabSz="533400" fontAlgn="auto">
              <a:lnSpc>
                <a:spcPct val="90000"/>
              </a:lnSpc>
              <a:spcAft>
                <a:spcPct val="35000"/>
              </a:spcAft>
            </a:pPr>
            <a:r>
              <a:rPr lang="es-CR" sz="1400" dirty="0">
                <a:solidFill>
                  <a:sysClr val="window" lastClr="FFFFFF"/>
                </a:solidFill>
                <a:latin typeface="Calibri"/>
              </a:rPr>
              <a:t>Registros de asistencias</a:t>
            </a:r>
          </a:p>
        </p:txBody>
      </p:sp>
      <p:sp>
        <p:nvSpPr>
          <p:cNvPr id="26" name="25 Forma libre"/>
          <p:cNvSpPr/>
          <p:nvPr/>
        </p:nvSpPr>
        <p:spPr>
          <a:xfrm>
            <a:off x="6813956"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58197" tIns="58197" rIns="58197" bIns="58197" spcCol="1270" anchor="ctr"/>
          <a:lstStyle/>
          <a:p>
            <a:pPr defTabSz="533400" fontAlgn="auto">
              <a:lnSpc>
                <a:spcPct val="90000"/>
              </a:lnSpc>
              <a:spcAft>
                <a:spcPct val="35000"/>
              </a:spcAft>
            </a:pPr>
            <a:r>
              <a:rPr lang="es-CR" sz="1400" dirty="0">
                <a:solidFill>
                  <a:sysClr val="window" lastClr="FFFFFF"/>
                </a:solidFill>
                <a:latin typeface="Calibri"/>
              </a:rPr>
              <a:t>Comprobación de conocimientos</a:t>
            </a:r>
          </a:p>
        </p:txBody>
      </p:sp>
      <p:sp>
        <p:nvSpPr>
          <p:cNvPr id="27" name="26 Forma libre"/>
          <p:cNvSpPr/>
          <p:nvPr/>
        </p:nvSpPr>
        <p:spPr>
          <a:xfrm>
            <a:off x="7275721" y="1695578"/>
            <a:ext cx="1757605" cy="1458970"/>
          </a:xfrm>
          <a:custGeom>
            <a:avLst/>
            <a:gdLst>
              <a:gd name="connsiteX0" fmla="*/ 0 w 1757605"/>
              <a:gd name="connsiteY0" fmla="*/ 145897 h 1458970"/>
              <a:gd name="connsiteX1" fmla="*/ 145897 w 1757605"/>
              <a:gd name="connsiteY1" fmla="*/ 0 h 1458970"/>
              <a:gd name="connsiteX2" fmla="*/ 1611708 w 1757605"/>
              <a:gd name="connsiteY2" fmla="*/ 0 h 1458970"/>
              <a:gd name="connsiteX3" fmla="*/ 1757605 w 1757605"/>
              <a:gd name="connsiteY3" fmla="*/ 145897 h 1458970"/>
              <a:gd name="connsiteX4" fmla="*/ 1757605 w 1757605"/>
              <a:gd name="connsiteY4" fmla="*/ 1313073 h 1458970"/>
              <a:gd name="connsiteX5" fmla="*/ 1611708 w 1757605"/>
              <a:gd name="connsiteY5" fmla="*/ 1458970 h 1458970"/>
              <a:gd name="connsiteX6" fmla="*/ 145897 w 1757605"/>
              <a:gd name="connsiteY6" fmla="*/ 1458970 h 1458970"/>
              <a:gd name="connsiteX7" fmla="*/ 0 w 1757605"/>
              <a:gd name="connsiteY7" fmla="*/ 1313073 h 1458970"/>
              <a:gd name="connsiteX8" fmla="*/ 0 w 1757605"/>
              <a:gd name="connsiteY8" fmla="*/ 145897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605" h="1458970">
                <a:moveTo>
                  <a:pt x="0" y="145897"/>
                </a:moveTo>
                <a:cubicBezTo>
                  <a:pt x="0" y="65320"/>
                  <a:pt x="65320" y="0"/>
                  <a:pt x="145897" y="0"/>
                </a:cubicBezTo>
                <a:lnTo>
                  <a:pt x="1611708" y="0"/>
                </a:lnTo>
                <a:cubicBezTo>
                  <a:pt x="1692285" y="0"/>
                  <a:pt x="1757605" y="65320"/>
                  <a:pt x="1757605" y="145897"/>
                </a:cubicBezTo>
                <a:lnTo>
                  <a:pt x="1757605" y="1313073"/>
                </a:lnTo>
                <a:cubicBezTo>
                  <a:pt x="1757605" y="1393650"/>
                  <a:pt x="1692285" y="1458970"/>
                  <a:pt x="1611708" y="1458970"/>
                </a:cubicBezTo>
                <a:lnTo>
                  <a:pt x="145897" y="1458970"/>
                </a:lnTo>
                <a:cubicBezTo>
                  <a:pt x="65320" y="1458970"/>
                  <a:pt x="0" y="1393650"/>
                  <a:pt x="0" y="1313073"/>
                </a:cubicBezTo>
                <a:lnTo>
                  <a:pt x="0" y="145897"/>
                </a:lnTo>
                <a:close/>
              </a:path>
            </a:pathLst>
          </a:cu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lIns="115122" tIns="115122" rIns="115122" bIns="115122" spcCol="1270" anchor="ctr"/>
          <a:lstStyle/>
          <a:p>
            <a:pPr defTabSz="844550" fontAlgn="auto">
              <a:lnSpc>
                <a:spcPct val="90000"/>
              </a:lnSpc>
              <a:spcAft>
                <a:spcPct val="35000"/>
              </a:spcAft>
              <a:defRPr/>
            </a:pPr>
            <a:r>
              <a:rPr lang="es-CR" sz="2000" dirty="0">
                <a:solidFill>
                  <a:sysClr val="window" lastClr="FFFFFF"/>
                </a:solidFill>
                <a:latin typeface="Calibri"/>
              </a:rPr>
              <a:t>Procedimiento de manejo de crisis</a:t>
            </a:r>
          </a:p>
        </p:txBody>
      </p:sp>
      <p:sp>
        <p:nvSpPr>
          <p:cNvPr id="28" name="27 Forma libre"/>
          <p:cNvSpPr/>
          <p:nvPr/>
        </p:nvSpPr>
        <p:spPr>
          <a:xfrm>
            <a:off x="7275721"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58197" tIns="58197" rIns="58197" bIns="58197" spcCol="1270" anchor="ctr"/>
          <a:lstStyle/>
          <a:p>
            <a:pPr defTabSz="533400" fontAlgn="auto">
              <a:lnSpc>
                <a:spcPct val="90000"/>
              </a:lnSpc>
              <a:spcAft>
                <a:spcPct val="35000"/>
              </a:spcAft>
              <a:defRPr/>
            </a:pPr>
            <a:r>
              <a:rPr lang="es-CR" sz="1400" dirty="0">
                <a:solidFill>
                  <a:sysClr val="window" lastClr="FFFFFF"/>
                </a:solidFill>
                <a:latin typeface="Calibri"/>
              </a:rPr>
              <a:t>Equipo de crisis</a:t>
            </a:r>
          </a:p>
        </p:txBody>
      </p:sp>
      <p:sp>
        <p:nvSpPr>
          <p:cNvPr id="29" name="28 Forma libre"/>
          <p:cNvSpPr/>
          <p:nvPr/>
        </p:nvSpPr>
        <p:spPr>
          <a:xfrm>
            <a:off x="7719595"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58197" tIns="58197" rIns="58197" bIns="58197" spcCol="1270" anchor="ctr"/>
          <a:lstStyle/>
          <a:p>
            <a:pPr defTabSz="533400" fontAlgn="auto">
              <a:lnSpc>
                <a:spcPct val="90000"/>
              </a:lnSpc>
              <a:spcAft>
                <a:spcPct val="35000"/>
              </a:spcAft>
            </a:pPr>
            <a:r>
              <a:rPr lang="es-CR" sz="1400" dirty="0">
                <a:solidFill>
                  <a:sysClr val="window" lastClr="FFFFFF"/>
                </a:solidFill>
                <a:latin typeface="Calibri"/>
              </a:rPr>
              <a:t>Procedimiento de comunicación</a:t>
            </a:r>
          </a:p>
        </p:txBody>
      </p:sp>
      <p:sp>
        <p:nvSpPr>
          <p:cNvPr id="30" name="29 Forma libre"/>
          <p:cNvSpPr/>
          <p:nvPr/>
        </p:nvSpPr>
        <p:spPr>
          <a:xfrm>
            <a:off x="8163470"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58197" tIns="58197" rIns="58197" bIns="58197" spcCol="1270" anchor="ctr"/>
          <a:lstStyle/>
          <a:p>
            <a:pPr defTabSz="533400" fontAlgn="auto">
              <a:lnSpc>
                <a:spcPct val="90000"/>
              </a:lnSpc>
              <a:spcAft>
                <a:spcPct val="35000"/>
              </a:spcAft>
            </a:pPr>
            <a:r>
              <a:rPr lang="es-CR" sz="1400" dirty="0">
                <a:solidFill>
                  <a:sysClr val="window" lastClr="FFFFFF"/>
                </a:solidFill>
                <a:latin typeface="Calibri"/>
              </a:rPr>
              <a:t>Protocolos y acciones de emergencia.</a:t>
            </a:r>
          </a:p>
        </p:txBody>
      </p:sp>
      <p:sp>
        <p:nvSpPr>
          <p:cNvPr id="31" name="30 Forma libre"/>
          <p:cNvSpPr/>
          <p:nvPr/>
        </p:nvSpPr>
        <p:spPr>
          <a:xfrm>
            <a:off x="8607344" y="3271402"/>
            <a:ext cx="425982" cy="1692000"/>
          </a:xfrm>
          <a:custGeom>
            <a:avLst/>
            <a:gdLst>
              <a:gd name="connsiteX0" fmla="*/ 0 w 425982"/>
              <a:gd name="connsiteY0" fmla="*/ 42598 h 1458970"/>
              <a:gd name="connsiteX1" fmla="*/ 42598 w 425982"/>
              <a:gd name="connsiteY1" fmla="*/ 0 h 1458970"/>
              <a:gd name="connsiteX2" fmla="*/ 383384 w 425982"/>
              <a:gd name="connsiteY2" fmla="*/ 0 h 1458970"/>
              <a:gd name="connsiteX3" fmla="*/ 425982 w 425982"/>
              <a:gd name="connsiteY3" fmla="*/ 42598 h 1458970"/>
              <a:gd name="connsiteX4" fmla="*/ 425982 w 425982"/>
              <a:gd name="connsiteY4" fmla="*/ 1416372 h 1458970"/>
              <a:gd name="connsiteX5" fmla="*/ 383384 w 425982"/>
              <a:gd name="connsiteY5" fmla="*/ 1458970 h 1458970"/>
              <a:gd name="connsiteX6" fmla="*/ 42598 w 425982"/>
              <a:gd name="connsiteY6" fmla="*/ 1458970 h 1458970"/>
              <a:gd name="connsiteX7" fmla="*/ 0 w 425982"/>
              <a:gd name="connsiteY7" fmla="*/ 1416372 h 1458970"/>
              <a:gd name="connsiteX8" fmla="*/ 0 w 425982"/>
              <a:gd name="connsiteY8" fmla="*/ 42598 h 14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2" h="1458970">
                <a:moveTo>
                  <a:pt x="0" y="42598"/>
                </a:moveTo>
                <a:cubicBezTo>
                  <a:pt x="0" y="19072"/>
                  <a:pt x="19072" y="0"/>
                  <a:pt x="42598" y="0"/>
                </a:cubicBezTo>
                <a:lnTo>
                  <a:pt x="383384" y="0"/>
                </a:lnTo>
                <a:cubicBezTo>
                  <a:pt x="406910" y="0"/>
                  <a:pt x="425982" y="19072"/>
                  <a:pt x="425982" y="42598"/>
                </a:cubicBezTo>
                <a:lnTo>
                  <a:pt x="425982" y="1416372"/>
                </a:lnTo>
                <a:cubicBezTo>
                  <a:pt x="425982" y="1439898"/>
                  <a:pt x="406910" y="1458970"/>
                  <a:pt x="383384" y="1458970"/>
                </a:cubicBezTo>
                <a:lnTo>
                  <a:pt x="42598" y="1458970"/>
                </a:lnTo>
                <a:cubicBezTo>
                  <a:pt x="19072" y="1458970"/>
                  <a:pt x="0" y="1439898"/>
                  <a:pt x="0" y="1416372"/>
                </a:cubicBezTo>
                <a:lnTo>
                  <a:pt x="0" y="42598"/>
                </a:lnTo>
                <a:close/>
              </a:path>
            </a:pathLst>
          </a:cu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p:spPr>
        <p:style>
          <a:lnRef idx="0">
            <a:scrgbClr r="0" g="0" b="0"/>
          </a:lnRef>
          <a:fillRef idx="3">
            <a:scrgbClr r="0" g="0" b="0"/>
          </a:fillRef>
          <a:effectRef idx="2">
            <a:scrgbClr r="0" g="0" b="0"/>
          </a:effectRef>
          <a:fontRef idx="minor">
            <a:schemeClr val="lt1"/>
          </a:fontRef>
        </p:style>
        <p:txBody>
          <a:bodyPr vert="vert270" lIns="58197" tIns="58197" rIns="58197" bIns="58197" spcCol="1270" anchor="ctr"/>
          <a:lstStyle/>
          <a:p>
            <a:pPr defTabSz="533400" fontAlgn="auto">
              <a:lnSpc>
                <a:spcPct val="90000"/>
              </a:lnSpc>
              <a:spcAft>
                <a:spcPct val="35000"/>
              </a:spcAft>
            </a:pPr>
            <a:r>
              <a:rPr lang="es-CR" sz="1400" dirty="0">
                <a:solidFill>
                  <a:sysClr val="window" lastClr="FFFFFF"/>
                </a:solidFill>
                <a:latin typeface="Calibri"/>
              </a:rPr>
              <a:t>Operatividad 24/7</a:t>
            </a:r>
          </a:p>
        </p:txBody>
      </p:sp>
    </p:spTree>
    <p:extLst>
      <p:ext uri="{BB962C8B-B14F-4D97-AF65-F5344CB8AC3E}">
        <p14:creationId xmlns:p14="http://schemas.microsoft.com/office/powerpoint/2010/main" xmlns="" val="3101056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500"/>
                                        <p:tgtEl>
                                          <p:spTgt spid="2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left)">
                                      <p:cBhvr>
                                        <p:cTn id="107" dur="500"/>
                                        <p:tgtEl>
                                          <p:spTgt spid="2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wipe(left)">
                                      <p:cBhvr>
                                        <p:cTn id="117" dur="500"/>
                                        <p:tgtEl>
                                          <p:spTgt spid="2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wipe(left)">
                                      <p:cBhvr>
                                        <p:cTn id="122" dur="500"/>
                                        <p:tgtEl>
                                          <p:spTgt spid="2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wipe(left)">
                                      <p:cBhvr>
                                        <p:cTn id="127" dur="500"/>
                                        <p:tgtEl>
                                          <p:spTgt spid="2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wipe(left)">
                                      <p:cBhvr>
                                        <p:cTn id="1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fld id="{F920A498-770B-684E-A655-B685E411E729}" type="slidenum">
              <a:rPr lang="en-US" smtClean="0">
                <a:solidFill>
                  <a:srgbClr val="002C6C"/>
                </a:solidFill>
              </a:rPr>
              <a:pPr/>
              <a:t>27</a:t>
            </a:fld>
            <a:endParaRPr lang="en-US" dirty="0">
              <a:solidFill>
                <a:srgbClr val="002C6C"/>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1541" y="1196752"/>
            <a:ext cx="802005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8199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B182036-BEAD-4BCA-A8A6-AFA49559E106}" type="slidenum">
              <a:rPr lang="en-GB" smtClean="0">
                <a:solidFill>
                  <a:srgbClr val="002C6C"/>
                </a:solidFill>
              </a:rPr>
              <a:pPr>
                <a:defRPr/>
              </a:pPr>
              <a:t>28</a:t>
            </a:fld>
            <a:endParaRPr lang="en-GB">
              <a:solidFill>
                <a:srgbClr val="002C6C"/>
              </a:solidFill>
            </a:endParaRPr>
          </a:p>
        </p:txBody>
      </p:sp>
      <p:sp>
        <p:nvSpPr>
          <p:cNvPr id="3" name="2 CuadroTexto"/>
          <p:cNvSpPr txBox="1"/>
          <p:nvPr/>
        </p:nvSpPr>
        <p:spPr>
          <a:xfrm>
            <a:off x="1051540" y="1025441"/>
            <a:ext cx="7056784" cy="1323439"/>
          </a:xfrm>
          <a:prstGeom prst="rect">
            <a:avLst/>
          </a:prstGeom>
          <a:noFill/>
        </p:spPr>
        <p:txBody>
          <a:bodyPr wrap="square" rtlCol="0">
            <a:spAutoFit/>
          </a:bodyPr>
          <a:lstStyle/>
          <a:p>
            <a:r>
              <a:rPr lang="es-MX" sz="6000" dirty="0" smtClean="0"/>
              <a:t>“ La colaboración produce resultados” </a:t>
            </a:r>
            <a:endParaRPr lang="es-CR" sz="6000" dirty="0"/>
          </a:p>
        </p:txBody>
      </p:sp>
      <p:pic>
        <p:nvPicPr>
          <p:cNvPr id="302082" name="Picture 2" descr="\\SERVERGS1\Documentos GS1\Fotos\Imagenes GS1 GLOBAL - PARA PRESENTACIONES\best-p2p.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821" y="2780928"/>
            <a:ext cx="4285550" cy="373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6959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55875" y="304800"/>
            <a:ext cx="6588125" cy="763588"/>
          </a:xfrm>
        </p:spPr>
        <p:txBody>
          <a:bodyPr/>
          <a:lstStyle/>
          <a:p>
            <a:r>
              <a:rPr lang="es-CL" smtClean="0"/>
              <a:t>Trazabilidad: Cadena de Suministro</a:t>
            </a:r>
          </a:p>
        </p:txBody>
      </p:sp>
      <p:sp>
        <p:nvSpPr>
          <p:cNvPr id="46083" name="Rectangle 3"/>
          <p:cNvSpPr>
            <a:spLocks noGrp="1" noChangeArrowheads="1"/>
          </p:cNvSpPr>
          <p:nvPr>
            <p:ph type="body" sz="half" idx="1"/>
          </p:nvPr>
        </p:nvSpPr>
        <p:spPr/>
        <p:txBody>
          <a:bodyPr/>
          <a:lstStyle/>
          <a:p>
            <a:pPr marL="0" indent="0"/>
            <a:endParaRPr lang="en-US" sz="1800" smtClean="0"/>
          </a:p>
          <a:p>
            <a:pPr marL="762000" lvl="1" indent="-304800"/>
            <a:endParaRPr lang="en-US" sz="1600" smtClean="0"/>
          </a:p>
        </p:txBody>
      </p:sp>
      <p:graphicFrame>
        <p:nvGraphicFramePr>
          <p:cNvPr id="46084" name="Object 4"/>
          <p:cNvGraphicFramePr>
            <a:graphicFrameLocks noGrp="1" noChangeAspect="1"/>
          </p:cNvGraphicFramePr>
          <p:nvPr>
            <p:ph sz="half" idx="2"/>
          </p:nvPr>
        </p:nvGraphicFramePr>
        <p:xfrm>
          <a:off x="1319213" y="1557338"/>
          <a:ext cx="6924675" cy="4433887"/>
        </p:xfrm>
        <a:graphic>
          <a:graphicData uri="http://schemas.openxmlformats.org/presentationml/2006/ole">
            <p:oleObj spid="_x0000_s6152" name="Image" r:id="rId4" imgW="9219048" imgH="5904762" progId="">
              <p:embed/>
            </p:oleObj>
          </a:graphicData>
        </a:graphic>
      </p:graphicFrame>
    </p:spTree>
    <p:extLst>
      <p:ext uri="{BB962C8B-B14F-4D97-AF65-F5344CB8AC3E}">
        <p14:creationId xmlns:p14="http://schemas.microsoft.com/office/powerpoint/2010/main" xmlns="" val="6976066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114300" y="1677988"/>
            <a:ext cx="4845050" cy="4683125"/>
          </a:xfrm>
        </p:spPr>
        <p:txBody>
          <a:bodyPr/>
          <a:lstStyle/>
          <a:p>
            <a:pPr algn="just" eaLnBrk="1" hangingPunct="1">
              <a:lnSpc>
                <a:spcPct val="80000"/>
              </a:lnSpc>
              <a:buSzPct val="135000"/>
              <a:buFontTx/>
              <a:buChar char="•"/>
            </a:pPr>
            <a:r>
              <a:rPr lang="es-ES" altLang="es-CR" dirty="0" smtClean="0">
                <a:latin typeface="Calibri" panose="020F0502020204030204" pitchFamily="34" charset="0"/>
                <a:ea typeface="ＭＳ Ｐゴシック" panose="020B0600070205080204" pitchFamily="34" charset="-128"/>
              </a:rPr>
              <a:t>Fundado en Bélgica en 1973.</a:t>
            </a:r>
          </a:p>
          <a:p>
            <a:pPr algn="just" eaLnBrk="1" hangingPunct="1">
              <a:lnSpc>
                <a:spcPct val="80000"/>
              </a:lnSpc>
              <a:buSzPct val="135000"/>
              <a:buFontTx/>
              <a:buChar char="•"/>
            </a:pPr>
            <a:endParaRPr lang="es-ES" altLang="es-CR" dirty="0" smtClean="0">
              <a:latin typeface="Calibri" panose="020F0502020204030204" pitchFamily="34" charset="0"/>
              <a:ea typeface="ＭＳ Ｐゴシック" panose="020B0600070205080204" pitchFamily="34" charset="-128"/>
            </a:endParaRPr>
          </a:p>
          <a:p>
            <a:pPr algn="just" eaLnBrk="1" hangingPunct="1">
              <a:lnSpc>
                <a:spcPct val="80000"/>
              </a:lnSpc>
              <a:buSzPct val="135000"/>
              <a:buFontTx/>
              <a:buChar char="•"/>
            </a:pPr>
            <a:r>
              <a:rPr lang="es-ES" altLang="es-CR" dirty="0" smtClean="0">
                <a:latin typeface="Calibri" panose="020F0502020204030204" pitchFamily="34" charset="0"/>
                <a:ea typeface="ＭＳ Ｐゴシック" panose="020B0600070205080204" pitchFamily="34" charset="-128"/>
              </a:rPr>
              <a:t>41 años de experiencia. </a:t>
            </a:r>
          </a:p>
          <a:p>
            <a:pPr algn="just" eaLnBrk="1" hangingPunct="1">
              <a:lnSpc>
                <a:spcPct val="80000"/>
              </a:lnSpc>
              <a:buSzPct val="135000"/>
              <a:buFontTx/>
              <a:buChar char="•"/>
            </a:pPr>
            <a:endParaRPr lang="es-ES" altLang="es-CR" b="1" dirty="0" smtClean="0">
              <a:solidFill>
                <a:srgbClr val="F26334"/>
              </a:solidFill>
              <a:latin typeface="Calibri" panose="020F0502020204030204" pitchFamily="34" charset="0"/>
              <a:ea typeface="ＭＳ Ｐゴシック" panose="020B0600070205080204" pitchFamily="34" charset="-128"/>
            </a:endParaRPr>
          </a:p>
          <a:p>
            <a:pPr eaLnBrk="1" hangingPunct="1">
              <a:lnSpc>
                <a:spcPct val="80000"/>
              </a:lnSpc>
              <a:buSzPct val="135000"/>
              <a:buFontTx/>
              <a:buChar char="•"/>
            </a:pPr>
            <a:r>
              <a:rPr lang="es-ES" altLang="es-CR" dirty="0" smtClean="0">
                <a:solidFill>
                  <a:schemeClr val="tx1"/>
                </a:solidFill>
                <a:latin typeface="Calibri" panose="020F0502020204030204" pitchFamily="34" charset="0"/>
                <a:ea typeface="ＭＳ Ｐゴシック" panose="020B0600070205080204" pitchFamily="34" charset="-128"/>
              </a:rPr>
              <a:t>Organización mundial: 111 </a:t>
            </a:r>
            <a:r>
              <a:rPr lang="es-ES" altLang="es-CR" dirty="0" smtClean="0">
                <a:latin typeface="Calibri" panose="020F0502020204030204" pitchFamily="34" charset="0"/>
                <a:ea typeface="ＭＳ Ｐゴシック" panose="020B0600070205080204" pitchFamily="34" charset="-128"/>
              </a:rPr>
              <a:t>oficinas en 150 países.</a:t>
            </a:r>
          </a:p>
          <a:p>
            <a:pPr algn="just" eaLnBrk="1" hangingPunct="1">
              <a:lnSpc>
                <a:spcPct val="80000"/>
              </a:lnSpc>
              <a:buSzPct val="135000"/>
              <a:buFontTx/>
              <a:buChar char="•"/>
            </a:pPr>
            <a:endParaRPr lang="es-ES" altLang="es-CR" dirty="0" smtClean="0">
              <a:latin typeface="Calibri" panose="020F0502020204030204" pitchFamily="34" charset="0"/>
              <a:ea typeface="ＭＳ Ｐゴシック" panose="020B0600070205080204" pitchFamily="34" charset="-128"/>
            </a:endParaRPr>
          </a:p>
          <a:p>
            <a:pPr algn="just" eaLnBrk="1" hangingPunct="1">
              <a:lnSpc>
                <a:spcPct val="80000"/>
              </a:lnSpc>
              <a:buSzPct val="135000"/>
              <a:buFontTx/>
              <a:buChar char="•"/>
            </a:pPr>
            <a:r>
              <a:rPr lang="es-ES" altLang="es-CR" dirty="0" smtClean="0">
                <a:latin typeface="Calibri" panose="020F0502020204030204" pitchFamily="34" charset="0"/>
                <a:ea typeface="ＭＳ Ｐゴシック" panose="020B0600070205080204" pitchFamily="34" charset="-128"/>
              </a:rPr>
              <a:t>Declarado por las Naciones Unidas como una ONG por su labor social.</a:t>
            </a:r>
          </a:p>
          <a:p>
            <a:pPr algn="just" eaLnBrk="1" hangingPunct="1">
              <a:lnSpc>
                <a:spcPct val="80000"/>
              </a:lnSpc>
              <a:buSzPct val="135000"/>
              <a:buFontTx/>
              <a:buChar char="•"/>
            </a:pPr>
            <a:endParaRPr lang="es-ES" altLang="es-CR" dirty="0" smtClean="0">
              <a:latin typeface="Calibri" panose="020F0502020204030204" pitchFamily="34" charset="0"/>
              <a:ea typeface="ＭＳ Ｐゴシック" panose="020B0600070205080204" pitchFamily="34" charset="-128"/>
            </a:endParaRPr>
          </a:p>
          <a:p>
            <a:pPr algn="just" eaLnBrk="1" hangingPunct="1">
              <a:lnSpc>
                <a:spcPct val="80000"/>
              </a:lnSpc>
              <a:buSzPct val="135000"/>
              <a:buFontTx/>
              <a:buChar char="•"/>
            </a:pPr>
            <a:r>
              <a:rPr lang="es-ES" altLang="es-CR" dirty="0" smtClean="0">
                <a:latin typeface="Calibri" panose="020F0502020204030204" pitchFamily="34" charset="0"/>
                <a:ea typeface="ＭＳ Ｐゴシック" panose="020B0600070205080204" pitchFamily="34" charset="-128"/>
              </a:rPr>
              <a:t>Desarrolla y administra los estándares mundiales para la cadena de abastecimiento.</a:t>
            </a:r>
          </a:p>
        </p:txBody>
      </p:sp>
      <p:sp>
        <p:nvSpPr>
          <p:cNvPr id="44035" name="Text Box 4"/>
          <p:cNvSpPr txBox="1">
            <a:spLocks noChangeArrowheads="1"/>
          </p:cNvSpPr>
          <p:nvPr/>
        </p:nvSpPr>
        <p:spPr bwMode="auto">
          <a:xfrm>
            <a:off x="3762375" y="446088"/>
            <a:ext cx="531653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rgbClr val="F26334"/>
              </a:buClr>
              <a:buFont typeface="Arial" panose="020B0604020202020204" pitchFamily="34" charset="0"/>
              <a:buChar char="•"/>
              <a:defRPr sz="2400">
                <a:solidFill>
                  <a:srgbClr val="002C6C"/>
                </a:solidFill>
                <a:latin typeface="Arial" panose="020B0604020202020204" pitchFamily="34" charset="0"/>
                <a:ea typeface="ＭＳ Ｐゴシック" panose="020B0600070205080204" pitchFamily="34" charset="-128"/>
              </a:defRPr>
            </a:lvl1pPr>
            <a:lvl2pPr marL="742950" indent="-285750">
              <a:spcBef>
                <a:spcPct val="20000"/>
              </a:spcBef>
              <a:buClr>
                <a:srgbClr val="F26334"/>
              </a:buClr>
              <a:buChar char="•"/>
              <a:defRPr sz="2000">
                <a:solidFill>
                  <a:srgbClr val="002C6C"/>
                </a:solidFill>
                <a:latin typeface="Arial" panose="020B0604020202020204" pitchFamily="34" charset="0"/>
                <a:ea typeface="ＭＳ Ｐゴシック" panose="020B0600070205080204" pitchFamily="34" charset="-128"/>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2C6C"/>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r" eaLnBrk="1" hangingPunct="1">
              <a:buClrTx/>
              <a:buFontTx/>
              <a:buNone/>
            </a:pPr>
            <a:r>
              <a:rPr lang="es-CR" altLang="es-CR" sz="3200" b="1">
                <a:latin typeface="Calibri" panose="020F0502020204030204" pitchFamily="34" charset="0"/>
              </a:rPr>
              <a:t>GS Uno en el mundo</a:t>
            </a:r>
            <a:endParaRPr lang="en-US" altLang="es-CR" sz="3200" b="1">
              <a:latin typeface="Calibri" panose="020F0502020204030204" pitchFamily="34" charset="0"/>
            </a:endParaRPr>
          </a:p>
        </p:txBody>
      </p:sp>
      <p:sp>
        <p:nvSpPr>
          <p:cNvPr id="44036" name="Line 6"/>
          <p:cNvSpPr>
            <a:spLocks noChangeShapeType="1"/>
          </p:cNvSpPr>
          <p:nvPr/>
        </p:nvSpPr>
        <p:spPr bwMode="auto">
          <a:xfrm>
            <a:off x="5514975" y="1081088"/>
            <a:ext cx="3629025" cy="0"/>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s-ES"/>
          </a:p>
        </p:txBody>
      </p:sp>
      <p:pic>
        <p:nvPicPr>
          <p:cNvPr id="44037" name="Picture 2104"/>
          <p:cNvPicPr>
            <a:picLocks noChangeAspect="1" noChangeArrowheads="1"/>
          </p:cNvPicPr>
          <p:nvPr/>
        </p:nvPicPr>
        <p:blipFill>
          <a:blip r:embed="rId3">
            <a:extLst>
              <a:ext uri="{28A0092B-C50C-407E-A947-70E740481C1C}">
                <a14:useLocalDpi xmlns:a14="http://schemas.microsoft.com/office/drawing/2010/main" xmlns="" val="0"/>
              </a:ext>
            </a:extLst>
          </a:blip>
          <a:srcRect b="20589"/>
          <a:stretch>
            <a:fillRect/>
          </a:stretch>
        </p:blipFill>
        <p:spPr bwMode="auto">
          <a:xfrm>
            <a:off x="4943475" y="1938338"/>
            <a:ext cx="4135438" cy="233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4038" name="Group 2112"/>
          <p:cNvGrpSpPr>
            <a:grpSpLocks/>
          </p:cNvGrpSpPr>
          <p:nvPr/>
        </p:nvGrpSpPr>
        <p:grpSpPr bwMode="auto">
          <a:xfrm>
            <a:off x="5076825" y="4221163"/>
            <a:ext cx="3903663" cy="609600"/>
            <a:chOff x="624" y="3456"/>
            <a:chExt cx="3888" cy="384"/>
          </a:xfrm>
        </p:grpSpPr>
        <p:sp>
          <p:nvSpPr>
            <p:cNvPr id="44039" name="Rectangle 2107"/>
            <p:cNvSpPr>
              <a:spLocks noChangeArrowheads="1"/>
            </p:cNvSpPr>
            <p:nvPr/>
          </p:nvSpPr>
          <p:spPr bwMode="auto">
            <a:xfrm>
              <a:off x="931" y="3489"/>
              <a:ext cx="2509" cy="11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spcBef>
                  <a:spcPct val="20000"/>
                </a:spcBef>
                <a:buClr>
                  <a:srgbClr val="F26334"/>
                </a:buClr>
                <a:buFont typeface="Arial" panose="020B0604020202020204" pitchFamily="34" charset="0"/>
                <a:buChar char="•"/>
                <a:defRPr sz="2400">
                  <a:solidFill>
                    <a:srgbClr val="002C6C"/>
                  </a:solidFill>
                  <a:latin typeface="Arial" panose="020B0604020202020204" pitchFamily="34" charset="0"/>
                  <a:ea typeface="ＭＳ Ｐゴシック" panose="020B0600070205080204" pitchFamily="34" charset="-128"/>
                </a:defRPr>
              </a:lvl1pPr>
              <a:lvl2pPr marL="742950" indent="-285750">
                <a:spcBef>
                  <a:spcPct val="20000"/>
                </a:spcBef>
                <a:buClr>
                  <a:srgbClr val="F26334"/>
                </a:buClr>
                <a:buChar char="•"/>
                <a:defRPr sz="2000">
                  <a:solidFill>
                    <a:srgbClr val="002C6C"/>
                  </a:solidFill>
                  <a:latin typeface="Arial" panose="020B0604020202020204" pitchFamily="34" charset="0"/>
                  <a:ea typeface="ＭＳ Ｐゴシック" panose="020B0600070205080204" pitchFamily="34" charset="-128"/>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2C6C"/>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FontTx/>
                <a:buNone/>
              </a:pPr>
              <a:r>
                <a:rPr lang="en-US" altLang="es-CR" sz="1200">
                  <a:latin typeface="Calibri" panose="020F0502020204030204" pitchFamily="34" charset="0"/>
                </a:rPr>
                <a:t>Países con organizaciones miembro GS1 </a:t>
              </a:r>
            </a:p>
          </p:txBody>
        </p:sp>
        <p:sp>
          <p:nvSpPr>
            <p:cNvPr id="44040" name="Rectangle 2110"/>
            <p:cNvSpPr>
              <a:spLocks noChangeArrowheads="1"/>
            </p:cNvSpPr>
            <p:nvPr/>
          </p:nvSpPr>
          <p:spPr bwMode="auto">
            <a:xfrm>
              <a:off x="932" y="3693"/>
              <a:ext cx="3580" cy="11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a:spcBef>
                  <a:spcPct val="20000"/>
                </a:spcBef>
                <a:buClr>
                  <a:srgbClr val="F26334"/>
                </a:buClr>
                <a:buFont typeface="Arial" panose="020B0604020202020204" pitchFamily="34" charset="0"/>
                <a:buChar char="•"/>
                <a:defRPr sz="2400">
                  <a:solidFill>
                    <a:srgbClr val="002C6C"/>
                  </a:solidFill>
                  <a:latin typeface="Arial" panose="020B0604020202020204" pitchFamily="34" charset="0"/>
                  <a:ea typeface="ＭＳ Ｐゴシック" panose="020B0600070205080204" pitchFamily="34" charset="-128"/>
                </a:defRPr>
              </a:lvl1pPr>
              <a:lvl2pPr marL="742950" indent="-285750">
                <a:spcBef>
                  <a:spcPct val="20000"/>
                </a:spcBef>
                <a:buClr>
                  <a:srgbClr val="F26334"/>
                </a:buClr>
                <a:buChar char="•"/>
                <a:defRPr sz="2000">
                  <a:solidFill>
                    <a:srgbClr val="002C6C"/>
                  </a:solidFill>
                  <a:latin typeface="Arial" panose="020B0604020202020204" pitchFamily="34" charset="0"/>
                  <a:ea typeface="ＭＳ Ｐゴシック" panose="020B0600070205080204" pitchFamily="34" charset="-128"/>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2C6C"/>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FontTx/>
                <a:buNone/>
              </a:pPr>
              <a:r>
                <a:rPr lang="es-ES" altLang="es-CR" sz="1200">
                  <a:latin typeface="Calibri" panose="020F0502020204030204" pitchFamily="34" charset="0"/>
                </a:rPr>
                <a:t>Países representados en forma directa por Bruselas</a:t>
              </a:r>
            </a:p>
          </p:txBody>
        </p:sp>
        <p:pic>
          <p:nvPicPr>
            <p:cNvPr id="44041" name="Picture 2111"/>
            <p:cNvPicPr>
              <a:picLocks noChangeAspect="1" noChangeArrowheads="1"/>
            </p:cNvPicPr>
            <p:nvPr/>
          </p:nvPicPr>
          <p:blipFill>
            <a:blip r:embed="rId3">
              <a:extLst>
                <a:ext uri="{28A0092B-C50C-407E-A947-70E740481C1C}">
                  <a14:useLocalDpi xmlns:a14="http://schemas.microsoft.com/office/drawing/2010/main" xmlns="" val="0"/>
                </a:ext>
              </a:extLst>
            </a:blip>
            <a:srcRect l="5229" t="88235" r="89542"/>
            <a:stretch>
              <a:fillRect/>
            </a:stretch>
          </p:blipFill>
          <p:spPr bwMode="auto">
            <a:xfrm>
              <a:off x="624" y="3456"/>
              <a:ext cx="240"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58809715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4016" y="116632"/>
            <a:ext cx="3059832" cy="1131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18434" name="5 Conector recto"/>
          <p:cNvCxnSpPr>
            <a:cxnSpLocks noChangeShapeType="1"/>
          </p:cNvCxnSpPr>
          <p:nvPr/>
        </p:nvCxnSpPr>
        <p:spPr bwMode="auto">
          <a:xfrm>
            <a:off x="395288" y="980728"/>
            <a:ext cx="8353425" cy="0"/>
          </a:xfrm>
          <a:prstGeom prst="line">
            <a:avLst/>
          </a:prstGeom>
          <a:noFill/>
          <a:ln w="12700" algn="ctr">
            <a:solidFill>
              <a:srgbClr val="F26334"/>
            </a:solidFill>
            <a:prstDash val="lgDash"/>
            <a:round/>
            <a:headEnd/>
            <a:tailEnd/>
          </a:ln>
          <a:extLst>
            <a:ext uri="{909E8E84-426E-40DD-AFC4-6F175D3DCCD1}">
              <a14:hiddenFill xmlns:a14="http://schemas.microsoft.com/office/drawing/2010/main" xmlns="">
                <a:noFill/>
              </a14:hiddenFill>
            </a:ext>
          </a:extLst>
        </p:spPr>
      </p:cxnSp>
      <p:pic>
        <p:nvPicPr>
          <p:cNvPr id="13" name="Content Placeholder 3" descr="picture (31).jpg"/>
          <p:cNvPicPr>
            <a:picLocks noChangeAspect="1"/>
          </p:cNvPicPr>
          <p:nvPr/>
        </p:nvPicPr>
        <p:blipFill>
          <a:blip r:embed="rId3" cstate="print"/>
          <a:stretch>
            <a:fillRect/>
          </a:stretch>
        </p:blipFill>
        <p:spPr>
          <a:xfrm>
            <a:off x="3197223" y="1201182"/>
            <a:ext cx="4394200" cy="4394200"/>
          </a:xfrm>
          <a:prstGeom prst="rect">
            <a:avLst/>
          </a:prstGeom>
        </p:spPr>
      </p:pic>
      <p:sp>
        <p:nvSpPr>
          <p:cNvPr id="14" name="13 CuadroTexto"/>
          <p:cNvSpPr txBox="1"/>
          <p:nvPr/>
        </p:nvSpPr>
        <p:spPr>
          <a:xfrm>
            <a:off x="272458" y="1413123"/>
            <a:ext cx="3780927" cy="3416320"/>
          </a:xfrm>
          <a:prstGeom prst="rect">
            <a:avLst/>
          </a:prstGeom>
          <a:noFill/>
        </p:spPr>
        <p:txBody>
          <a:bodyPr wrap="square">
            <a:spAutoFit/>
          </a:bodyPr>
          <a:lstStyle/>
          <a:p>
            <a:pPr>
              <a:defRPr/>
            </a:pPr>
            <a:r>
              <a:rPr lang="es-CR" sz="3600" b="1" dirty="0" smtClean="0">
                <a:solidFill>
                  <a:schemeClr val="accent6">
                    <a:lumMod val="50000"/>
                  </a:schemeClr>
                </a:solidFill>
              </a:rPr>
              <a:t>Que tiene usted en trazabilidad? </a:t>
            </a:r>
            <a:r>
              <a:rPr lang="es-CR" sz="3600" b="1" dirty="0" smtClean="0">
                <a:solidFill>
                  <a:srgbClr val="FF6600"/>
                </a:solidFill>
                <a:hlinkClick r:id="rId4" action="ppaction://hlinkfile"/>
              </a:rPr>
              <a:t>Será una camisa que su cliente no quiere?</a:t>
            </a:r>
            <a:endParaRPr lang="es-CR" sz="3600" b="1" dirty="0">
              <a:solidFill>
                <a:srgbClr val="FF6600"/>
              </a:solidFill>
            </a:endParaRPr>
          </a:p>
        </p:txBody>
      </p:sp>
      <p:pic>
        <p:nvPicPr>
          <p:cNvPr id="9" name="Picture 2" descr="Logo GS1 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6620" y="5595382"/>
            <a:ext cx="1582093" cy="824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38338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a:xfrm>
            <a:off x="2522538" y="200025"/>
            <a:ext cx="6054725" cy="762000"/>
          </a:xfrm>
        </p:spPr>
        <p:txBody>
          <a:bodyPr/>
          <a:lstStyle/>
          <a:p>
            <a:r>
              <a:rPr lang="es-MX" smtClean="0"/>
              <a:t>Sistema GS1</a:t>
            </a:r>
          </a:p>
        </p:txBody>
      </p:sp>
      <p:sp>
        <p:nvSpPr>
          <p:cNvPr id="34819" name="1 Rectángulo redondeado"/>
          <p:cNvSpPr>
            <a:spLocks noChangeArrowheads="1"/>
          </p:cNvSpPr>
          <p:nvPr/>
        </p:nvSpPr>
        <p:spPr bwMode="auto">
          <a:xfrm>
            <a:off x="76200" y="1322388"/>
            <a:ext cx="7183438" cy="146367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s-MX" sz="1800"/>
          </a:p>
        </p:txBody>
      </p:sp>
      <p:sp>
        <p:nvSpPr>
          <p:cNvPr id="34820" name="6 CuadroTexto"/>
          <p:cNvSpPr txBox="1">
            <a:spLocks noChangeArrowheads="1"/>
          </p:cNvSpPr>
          <p:nvPr/>
        </p:nvSpPr>
        <p:spPr bwMode="auto">
          <a:xfrm>
            <a:off x="0" y="1455738"/>
            <a:ext cx="164941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s-MX" sz="1000" b="1"/>
              <a:t>Productos</a:t>
            </a:r>
          </a:p>
          <a:p>
            <a:pPr algn="ctr" eaLnBrk="1" hangingPunct="1">
              <a:spcBef>
                <a:spcPct val="0"/>
              </a:spcBef>
            </a:pPr>
            <a:endParaRPr lang="es-MX" sz="1000"/>
          </a:p>
          <a:p>
            <a:pPr algn="ctr" eaLnBrk="1" hangingPunct="1">
              <a:spcBef>
                <a:spcPct val="0"/>
              </a:spcBef>
            </a:pPr>
            <a:r>
              <a:rPr lang="es-MX" sz="1000"/>
              <a:t>Código de Barras (GTIN)</a:t>
            </a:r>
          </a:p>
          <a:p>
            <a:pPr algn="ctr" eaLnBrk="1" hangingPunct="1">
              <a:spcBef>
                <a:spcPct val="0"/>
              </a:spcBef>
            </a:pPr>
            <a:r>
              <a:rPr lang="es-MX" sz="1000"/>
              <a:t> Código Electrónico de </a:t>
            </a:r>
          </a:p>
          <a:p>
            <a:pPr algn="ctr" eaLnBrk="1" hangingPunct="1">
              <a:spcBef>
                <a:spcPct val="0"/>
              </a:spcBef>
            </a:pPr>
            <a:r>
              <a:rPr lang="es-MX" sz="1000"/>
              <a:t>   Producto (EPC)</a:t>
            </a:r>
          </a:p>
        </p:txBody>
      </p:sp>
      <p:sp>
        <p:nvSpPr>
          <p:cNvPr id="34821" name="7 CuadroTexto"/>
          <p:cNvSpPr txBox="1">
            <a:spLocks noChangeArrowheads="1"/>
          </p:cNvSpPr>
          <p:nvPr/>
        </p:nvSpPr>
        <p:spPr bwMode="auto">
          <a:xfrm>
            <a:off x="1435100" y="1465263"/>
            <a:ext cx="1976438"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s-MX" sz="1000" b="1"/>
              <a:t>Ubicaciones</a:t>
            </a:r>
          </a:p>
          <a:p>
            <a:pPr algn="ctr" eaLnBrk="1" hangingPunct="1">
              <a:spcBef>
                <a:spcPct val="0"/>
              </a:spcBef>
            </a:pPr>
            <a:endParaRPr lang="es-MX" sz="1000"/>
          </a:p>
          <a:p>
            <a:pPr algn="ctr" eaLnBrk="1" hangingPunct="1">
              <a:spcBef>
                <a:spcPct val="0"/>
              </a:spcBef>
            </a:pPr>
            <a:r>
              <a:rPr lang="es-MX" sz="1000"/>
              <a:t> Número de localización (GLN)</a:t>
            </a:r>
          </a:p>
          <a:p>
            <a:pPr algn="ctr" eaLnBrk="1" hangingPunct="1">
              <a:spcBef>
                <a:spcPct val="0"/>
              </a:spcBef>
            </a:pPr>
            <a:r>
              <a:rPr lang="es-MX" sz="1000"/>
              <a:t> Código Electrónico de </a:t>
            </a:r>
          </a:p>
          <a:p>
            <a:pPr algn="ctr" eaLnBrk="1" hangingPunct="1">
              <a:spcBef>
                <a:spcPct val="0"/>
              </a:spcBef>
            </a:pPr>
            <a:r>
              <a:rPr lang="es-MX" sz="1000"/>
              <a:t>   Producto (EPC)</a:t>
            </a:r>
          </a:p>
        </p:txBody>
      </p:sp>
      <p:sp>
        <p:nvSpPr>
          <p:cNvPr id="34822" name="8 CuadroTexto"/>
          <p:cNvSpPr txBox="1">
            <a:spLocks noChangeArrowheads="1"/>
          </p:cNvSpPr>
          <p:nvPr/>
        </p:nvSpPr>
        <p:spPr bwMode="auto">
          <a:xfrm>
            <a:off x="4908550" y="1463675"/>
            <a:ext cx="646113"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000" b="1"/>
              <a:t>Activos</a:t>
            </a:r>
          </a:p>
          <a:p>
            <a:pPr eaLnBrk="1" hangingPunct="1">
              <a:spcBef>
                <a:spcPct val="0"/>
              </a:spcBef>
            </a:pPr>
            <a:endParaRPr lang="es-MX" sz="1000"/>
          </a:p>
          <a:p>
            <a:pPr eaLnBrk="1" hangingPunct="1">
              <a:spcBef>
                <a:spcPct val="0"/>
              </a:spcBef>
            </a:pPr>
            <a:r>
              <a:rPr lang="es-MX" sz="1000"/>
              <a:t> GIAI</a:t>
            </a:r>
          </a:p>
          <a:p>
            <a:pPr eaLnBrk="1" hangingPunct="1">
              <a:spcBef>
                <a:spcPct val="0"/>
              </a:spcBef>
            </a:pPr>
            <a:r>
              <a:rPr lang="es-MX" sz="1000"/>
              <a:t> GRAI</a:t>
            </a:r>
          </a:p>
          <a:p>
            <a:pPr eaLnBrk="1" hangingPunct="1">
              <a:spcBef>
                <a:spcPct val="0"/>
              </a:spcBef>
            </a:pPr>
            <a:r>
              <a:rPr lang="es-MX" sz="1000"/>
              <a:t> EPC</a:t>
            </a:r>
          </a:p>
          <a:p>
            <a:pPr eaLnBrk="1" hangingPunct="1">
              <a:spcBef>
                <a:spcPct val="0"/>
              </a:spcBef>
            </a:pPr>
            <a:r>
              <a:rPr lang="es-MX" sz="1000"/>
              <a:t> GDTI</a:t>
            </a:r>
          </a:p>
        </p:txBody>
      </p:sp>
      <p:sp>
        <p:nvSpPr>
          <p:cNvPr id="34823" name="9 CuadroTexto"/>
          <p:cNvSpPr txBox="1">
            <a:spLocks noChangeArrowheads="1"/>
          </p:cNvSpPr>
          <p:nvPr/>
        </p:nvSpPr>
        <p:spPr bwMode="auto">
          <a:xfrm>
            <a:off x="5516563" y="1462088"/>
            <a:ext cx="174307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s-MX" sz="1000" b="1"/>
              <a:t>Servicios y Documentos</a:t>
            </a:r>
          </a:p>
          <a:p>
            <a:pPr algn="ctr" eaLnBrk="1" hangingPunct="1">
              <a:spcBef>
                <a:spcPct val="0"/>
              </a:spcBef>
            </a:pPr>
            <a:endParaRPr lang="es-MX" sz="1000"/>
          </a:p>
          <a:p>
            <a:pPr algn="ctr" eaLnBrk="1" hangingPunct="1">
              <a:spcBef>
                <a:spcPct val="0"/>
              </a:spcBef>
            </a:pPr>
            <a:r>
              <a:rPr lang="es-MX" sz="1000"/>
              <a:t> Número de Relación de</a:t>
            </a:r>
          </a:p>
          <a:p>
            <a:pPr algn="ctr" eaLnBrk="1" hangingPunct="1">
              <a:spcBef>
                <a:spcPct val="0"/>
              </a:spcBef>
            </a:pPr>
            <a:r>
              <a:rPr lang="es-MX" sz="1000"/>
              <a:t>  Servicio (GSRN)</a:t>
            </a:r>
          </a:p>
          <a:p>
            <a:pPr algn="ctr" eaLnBrk="1" hangingPunct="1">
              <a:spcBef>
                <a:spcPct val="0"/>
              </a:spcBef>
            </a:pPr>
            <a:r>
              <a:rPr lang="es-MX" sz="1000"/>
              <a:t> Código Electrónico de </a:t>
            </a:r>
          </a:p>
          <a:p>
            <a:pPr algn="ctr" eaLnBrk="1" hangingPunct="1">
              <a:spcBef>
                <a:spcPct val="0"/>
              </a:spcBef>
            </a:pPr>
            <a:r>
              <a:rPr lang="es-MX" sz="1000"/>
              <a:t>   Producto (EPC)</a:t>
            </a:r>
          </a:p>
          <a:p>
            <a:pPr algn="ctr" eaLnBrk="1" hangingPunct="1">
              <a:spcBef>
                <a:spcPct val="0"/>
              </a:spcBef>
            </a:pPr>
            <a:r>
              <a:rPr lang="es-MX" sz="1000"/>
              <a:t>Identificador de Documento</a:t>
            </a:r>
          </a:p>
          <a:p>
            <a:pPr algn="ctr" eaLnBrk="1" hangingPunct="1">
              <a:spcBef>
                <a:spcPct val="0"/>
              </a:spcBef>
            </a:pPr>
            <a:r>
              <a:rPr lang="es-MX" sz="1000"/>
              <a:t>()GDTI</a:t>
            </a:r>
          </a:p>
        </p:txBody>
      </p:sp>
      <p:cxnSp>
        <p:nvCxnSpPr>
          <p:cNvPr id="12" name="11 Conector recto"/>
          <p:cNvCxnSpPr/>
          <p:nvPr/>
        </p:nvCxnSpPr>
        <p:spPr bwMode="auto">
          <a:xfrm>
            <a:off x="168275" y="1690688"/>
            <a:ext cx="1281113" cy="0"/>
          </a:xfrm>
          <a:prstGeom prst="line">
            <a:avLst/>
          </a:prstGeom>
          <a:noFill/>
          <a:ln w="25400" cap="flat" cmpd="sng" algn="ctr">
            <a:solidFill>
              <a:schemeClr val="accent6"/>
            </a:solidFill>
            <a:prstDash val="solid"/>
            <a:round/>
            <a:headEnd type="none" w="med" len="med"/>
            <a:tailEnd type="none" w="med" len="med"/>
          </a:ln>
          <a:effectLst/>
        </p:spPr>
      </p:cxnSp>
      <p:cxnSp>
        <p:nvCxnSpPr>
          <p:cNvPr id="17" name="16 Conector recto"/>
          <p:cNvCxnSpPr/>
          <p:nvPr/>
        </p:nvCxnSpPr>
        <p:spPr bwMode="auto">
          <a:xfrm>
            <a:off x="1782763" y="1690688"/>
            <a:ext cx="1281112" cy="0"/>
          </a:xfrm>
          <a:prstGeom prst="line">
            <a:avLst/>
          </a:prstGeom>
          <a:noFill/>
          <a:ln w="25400" cap="flat" cmpd="sng" algn="ctr">
            <a:solidFill>
              <a:schemeClr val="accent6"/>
            </a:solidFill>
            <a:prstDash val="solid"/>
            <a:round/>
            <a:headEnd type="none" w="med" len="med"/>
            <a:tailEnd type="none" w="med" len="med"/>
          </a:ln>
          <a:effectLst/>
        </p:spPr>
      </p:cxnSp>
      <p:sp>
        <p:nvSpPr>
          <p:cNvPr id="34826" name="7 CuadroTexto"/>
          <p:cNvSpPr txBox="1">
            <a:spLocks noChangeArrowheads="1"/>
          </p:cNvSpPr>
          <p:nvPr/>
        </p:nvSpPr>
        <p:spPr bwMode="auto">
          <a:xfrm>
            <a:off x="3178175" y="1463675"/>
            <a:ext cx="175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s-MX" sz="1000" b="1"/>
              <a:t>Unidades Logísticas</a:t>
            </a:r>
          </a:p>
          <a:p>
            <a:pPr algn="ctr" eaLnBrk="1" hangingPunct="1">
              <a:spcBef>
                <a:spcPct val="0"/>
              </a:spcBef>
            </a:pPr>
            <a:endParaRPr lang="es-MX" sz="1000"/>
          </a:p>
          <a:p>
            <a:pPr algn="ctr" eaLnBrk="1" hangingPunct="1">
              <a:spcBef>
                <a:spcPct val="0"/>
              </a:spcBef>
            </a:pPr>
            <a:r>
              <a:rPr lang="es-MX" sz="1000"/>
              <a:t> Código Seriado la  Unidad</a:t>
            </a:r>
          </a:p>
          <a:p>
            <a:pPr algn="ctr" eaLnBrk="1" hangingPunct="1">
              <a:spcBef>
                <a:spcPct val="0"/>
              </a:spcBef>
            </a:pPr>
            <a:r>
              <a:rPr lang="es-MX" sz="1000"/>
              <a:t>de Embarque (SSCC)</a:t>
            </a:r>
          </a:p>
        </p:txBody>
      </p:sp>
      <p:cxnSp>
        <p:nvCxnSpPr>
          <p:cNvPr id="19" name="18 Conector recto"/>
          <p:cNvCxnSpPr/>
          <p:nvPr/>
        </p:nvCxnSpPr>
        <p:spPr bwMode="auto">
          <a:xfrm>
            <a:off x="3429000" y="1690688"/>
            <a:ext cx="1281113" cy="0"/>
          </a:xfrm>
          <a:prstGeom prst="line">
            <a:avLst/>
          </a:prstGeom>
          <a:noFill/>
          <a:ln w="25400" cap="flat" cmpd="sng" algn="ctr">
            <a:solidFill>
              <a:schemeClr val="accent6"/>
            </a:solidFill>
            <a:prstDash val="solid"/>
            <a:round/>
            <a:headEnd type="none" w="med" len="med"/>
            <a:tailEnd type="none" w="med" len="med"/>
          </a:ln>
          <a:effectLst/>
        </p:spPr>
      </p:cxnSp>
      <p:cxnSp>
        <p:nvCxnSpPr>
          <p:cNvPr id="20" name="19 Conector recto"/>
          <p:cNvCxnSpPr/>
          <p:nvPr/>
        </p:nvCxnSpPr>
        <p:spPr bwMode="auto">
          <a:xfrm>
            <a:off x="4891088" y="1690688"/>
            <a:ext cx="641350" cy="0"/>
          </a:xfrm>
          <a:prstGeom prst="line">
            <a:avLst/>
          </a:prstGeom>
          <a:noFill/>
          <a:ln w="25400" cap="flat" cmpd="sng" algn="ctr">
            <a:solidFill>
              <a:schemeClr val="accent6"/>
            </a:solidFill>
            <a:prstDash val="solid"/>
            <a:round/>
            <a:headEnd type="none" w="med" len="med"/>
            <a:tailEnd type="none" w="med" len="med"/>
          </a:ln>
          <a:effectLst/>
        </p:spPr>
      </p:cxnSp>
      <p:cxnSp>
        <p:nvCxnSpPr>
          <p:cNvPr id="23" name="22 Conector recto"/>
          <p:cNvCxnSpPr/>
          <p:nvPr/>
        </p:nvCxnSpPr>
        <p:spPr bwMode="auto">
          <a:xfrm>
            <a:off x="5745163" y="1690688"/>
            <a:ext cx="1281112" cy="0"/>
          </a:xfrm>
          <a:prstGeom prst="line">
            <a:avLst/>
          </a:prstGeom>
          <a:noFill/>
          <a:ln w="25400" cap="flat" cmpd="sng" algn="ctr">
            <a:solidFill>
              <a:schemeClr val="accent6"/>
            </a:solidFill>
            <a:prstDash val="solid"/>
            <a:round/>
            <a:headEnd type="none" w="med" len="med"/>
            <a:tailEnd type="none" w="med" len="med"/>
          </a:ln>
          <a:effectLst/>
        </p:spPr>
      </p:cxnSp>
      <p:sp>
        <p:nvSpPr>
          <p:cNvPr id="34830" name="24 Rectángulo redondeado"/>
          <p:cNvSpPr>
            <a:spLocks noChangeArrowheads="1"/>
          </p:cNvSpPr>
          <p:nvPr/>
        </p:nvSpPr>
        <p:spPr bwMode="auto">
          <a:xfrm>
            <a:off x="76200" y="3322638"/>
            <a:ext cx="7183438" cy="204152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s-MX" sz="1800"/>
          </a:p>
        </p:txBody>
      </p:sp>
      <p:sp>
        <p:nvSpPr>
          <p:cNvPr id="34831" name="25 Rectángulo redondeado"/>
          <p:cNvSpPr>
            <a:spLocks noChangeArrowheads="1"/>
          </p:cNvSpPr>
          <p:nvPr/>
        </p:nvSpPr>
        <p:spPr bwMode="auto">
          <a:xfrm>
            <a:off x="228600" y="3395663"/>
            <a:ext cx="1554163" cy="96202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s-MX" sz="1800"/>
          </a:p>
        </p:txBody>
      </p:sp>
      <p:sp>
        <p:nvSpPr>
          <p:cNvPr id="34832" name="26 Rectángulo redondeado"/>
          <p:cNvSpPr>
            <a:spLocks noChangeArrowheads="1"/>
          </p:cNvSpPr>
          <p:nvPr/>
        </p:nvSpPr>
        <p:spPr bwMode="auto">
          <a:xfrm>
            <a:off x="1968500" y="3395663"/>
            <a:ext cx="1552575" cy="96202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s-MX" sz="1800"/>
          </a:p>
        </p:txBody>
      </p:sp>
      <p:sp>
        <p:nvSpPr>
          <p:cNvPr id="34833" name="27 Rectángulo redondeado"/>
          <p:cNvSpPr>
            <a:spLocks noChangeArrowheads="1"/>
          </p:cNvSpPr>
          <p:nvPr/>
        </p:nvSpPr>
        <p:spPr bwMode="auto">
          <a:xfrm>
            <a:off x="3676650" y="3395663"/>
            <a:ext cx="1554163" cy="96202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s-MX" sz="1800"/>
          </a:p>
        </p:txBody>
      </p:sp>
      <p:sp>
        <p:nvSpPr>
          <p:cNvPr id="34834" name="28 Rectángulo redondeado"/>
          <p:cNvSpPr>
            <a:spLocks noChangeArrowheads="1"/>
          </p:cNvSpPr>
          <p:nvPr/>
        </p:nvSpPr>
        <p:spPr bwMode="auto">
          <a:xfrm>
            <a:off x="5472113" y="3395663"/>
            <a:ext cx="1554162" cy="96202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s-MX" sz="1800"/>
          </a:p>
        </p:txBody>
      </p:sp>
      <p:pic>
        <p:nvPicPr>
          <p:cNvPr id="3483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750" y="3721100"/>
            <a:ext cx="885825"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483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44700" y="3725863"/>
            <a:ext cx="1430338"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4837"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11625" y="3702050"/>
            <a:ext cx="6858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4838"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03913" y="3662363"/>
            <a:ext cx="738187"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4839" name="Picture 9"/>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616200" y="4770438"/>
            <a:ext cx="2595563"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4840" name="Picture 1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868738" y="4183063"/>
            <a:ext cx="117157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34841" name="21 CuadroTexto"/>
          <p:cNvSpPr txBox="1">
            <a:spLocks noChangeArrowheads="1"/>
          </p:cNvSpPr>
          <p:nvPr/>
        </p:nvSpPr>
        <p:spPr bwMode="auto">
          <a:xfrm>
            <a:off x="663575" y="3432175"/>
            <a:ext cx="6397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000" b="1"/>
              <a:t>EAN-13</a:t>
            </a:r>
          </a:p>
        </p:txBody>
      </p:sp>
      <p:sp>
        <p:nvSpPr>
          <p:cNvPr id="34842" name="22 CuadroTexto"/>
          <p:cNvSpPr txBox="1">
            <a:spLocks noChangeArrowheads="1"/>
          </p:cNvSpPr>
          <p:nvPr/>
        </p:nvSpPr>
        <p:spPr bwMode="auto">
          <a:xfrm>
            <a:off x="2463800" y="3433763"/>
            <a:ext cx="5619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000" b="1"/>
              <a:t>ITF-14</a:t>
            </a:r>
          </a:p>
        </p:txBody>
      </p:sp>
      <p:sp>
        <p:nvSpPr>
          <p:cNvPr id="34843" name="47 Rectángulo redondeado"/>
          <p:cNvSpPr>
            <a:spLocks noChangeArrowheads="1"/>
          </p:cNvSpPr>
          <p:nvPr/>
        </p:nvSpPr>
        <p:spPr bwMode="auto">
          <a:xfrm>
            <a:off x="1951038" y="4548188"/>
            <a:ext cx="3756025" cy="6778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s-MX" sz="1800"/>
          </a:p>
        </p:txBody>
      </p:sp>
      <p:sp>
        <p:nvSpPr>
          <p:cNvPr id="34844" name="22 CuadroTexto"/>
          <p:cNvSpPr txBox="1">
            <a:spLocks noChangeArrowheads="1"/>
          </p:cNvSpPr>
          <p:nvPr/>
        </p:nvSpPr>
        <p:spPr bwMode="auto">
          <a:xfrm>
            <a:off x="4025900" y="3425825"/>
            <a:ext cx="8731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000" b="1"/>
              <a:t>Data Matrix</a:t>
            </a:r>
          </a:p>
        </p:txBody>
      </p:sp>
      <p:sp>
        <p:nvSpPr>
          <p:cNvPr id="34845" name="22 CuadroTexto"/>
          <p:cNvSpPr txBox="1">
            <a:spLocks noChangeArrowheads="1"/>
          </p:cNvSpPr>
          <p:nvPr/>
        </p:nvSpPr>
        <p:spPr bwMode="auto">
          <a:xfrm>
            <a:off x="5873750" y="3408363"/>
            <a:ext cx="7826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000" b="1"/>
              <a:t>EPC/RFID</a:t>
            </a:r>
          </a:p>
        </p:txBody>
      </p:sp>
      <p:sp>
        <p:nvSpPr>
          <p:cNvPr id="34846" name="22 CuadroTexto"/>
          <p:cNvSpPr txBox="1">
            <a:spLocks noChangeArrowheads="1"/>
          </p:cNvSpPr>
          <p:nvPr/>
        </p:nvSpPr>
        <p:spPr bwMode="auto">
          <a:xfrm>
            <a:off x="3660775" y="4545013"/>
            <a:ext cx="6937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000" b="1"/>
              <a:t>GS1-128</a:t>
            </a:r>
          </a:p>
        </p:txBody>
      </p:sp>
      <p:sp>
        <p:nvSpPr>
          <p:cNvPr id="34847" name="51 Rectángulo redondeado"/>
          <p:cNvSpPr>
            <a:spLocks noChangeArrowheads="1"/>
          </p:cNvSpPr>
          <p:nvPr/>
        </p:nvSpPr>
        <p:spPr bwMode="auto">
          <a:xfrm>
            <a:off x="76200" y="5819775"/>
            <a:ext cx="7183438" cy="8001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s-MX" sz="1800"/>
          </a:p>
        </p:txBody>
      </p:sp>
      <p:sp>
        <p:nvSpPr>
          <p:cNvPr id="34848" name="51 CuadroTexto"/>
          <p:cNvSpPr txBox="1">
            <a:spLocks noChangeArrowheads="1"/>
          </p:cNvSpPr>
          <p:nvPr/>
        </p:nvSpPr>
        <p:spPr bwMode="auto">
          <a:xfrm>
            <a:off x="177800" y="5819775"/>
            <a:ext cx="1944688"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s-MX" sz="1200" b="1"/>
              <a:t>Datos Maestros</a:t>
            </a:r>
          </a:p>
          <a:p>
            <a:pPr algn="ctr" eaLnBrk="1" hangingPunct="1">
              <a:spcBef>
                <a:spcPct val="0"/>
              </a:spcBef>
            </a:pPr>
            <a:endParaRPr lang="es-MX" sz="1100"/>
          </a:p>
          <a:p>
            <a:pPr algn="ctr" eaLnBrk="1" hangingPunct="1">
              <a:spcBef>
                <a:spcPct val="0"/>
              </a:spcBef>
            </a:pPr>
            <a:r>
              <a:rPr lang="es-MX" sz="1100"/>
              <a:t> Alineación y Sincronización</a:t>
            </a:r>
          </a:p>
          <a:p>
            <a:pPr algn="ctr" eaLnBrk="1" hangingPunct="1">
              <a:spcBef>
                <a:spcPct val="0"/>
              </a:spcBef>
            </a:pPr>
            <a:r>
              <a:rPr lang="es-MX" sz="1100"/>
              <a:t>  de la Información (GDSN</a:t>
            </a:r>
            <a:r>
              <a:rPr lang="es-MX" sz="1200"/>
              <a:t>)</a:t>
            </a:r>
          </a:p>
        </p:txBody>
      </p:sp>
      <p:cxnSp>
        <p:nvCxnSpPr>
          <p:cNvPr id="54" name="53 Conector recto"/>
          <p:cNvCxnSpPr/>
          <p:nvPr/>
        </p:nvCxnSpPr>
        <p:spPr bwMode="auto">
          <a:xfrm>
            <a:off x="509588" y="6096000"/>
            <a:ext cx="1281112" cy="0"/>
          </a:xfrm>
          <a:prstGeom prst="line">
            <a:avLst/>
          </a:prstGeom>
          <a:noFill/>
          <a:ln w="25400" cap="flat" cmpd="sng" algn="ctr">
            <a:solidFill>
              <a:schemeClr val="accent6"/>
            </a:solidFill>
            <a:prstDash val="solid"/>
            <a:round/>
            <a:headEnd type="none" w="med" len="med"/>
            <a:tailEnd type="none" w="med" len="med"/>
          </a:ln>
          <a:effectLst/>
        </p:spPr>
      </p:cxnSp>
      <p:sp>
        <p:nvSpPr>
          <p:cNvPr id="34850" name="52 CuadroTexto"/>
          <p:cNvSpPr txBox="1">
            <a:spLocks noChangeArrowheads="1"/>
          </p:cNvSpPr>
          <p:nvPr/>
        </p:nvSpPr>
        <p:spPr bwMode="auto">
          <a:xfrm>
            <a:off x="2324100" y="5819775"/>
            <a:ext cx="2849563"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s-MX" sz="1200" b="1"/>
              <a:t>Transacción de Datos</a:t>
            </a:r>
          </a:p>
          <a:p>
            <a:pPr algn="ctr" eaLnBrk="1" hangingPunct="1">
              <a:spcBef>
                <a:spcPct val="0"/>
              </a:spcBef>
            </a:pPr>
            <a:endParaRPr lang="es-MX" sz="1100"/>
          </a:p>
          <a:p>
            <a:pPr algn="ctr" eaLnBrk="1" hangingPunct="1">
              <a:spcBef>
                <a:spcPct val="0"/>
              </a:spcBef>
              <a:buFontTx/>
              <a:buChar char="•"/>
            </a:pPr>
            <a:r>
              <a:rPr lang="es-MX" sz="1100"/>
              <a:t> Intercambio Electrónico de Datos (EDI)</a:t>
            </a:r>
          </a:p>
          <a:p>
            <a:pPr algn="ctr" eaLnBrk="1" hangingPunct="1">
              <a:spcBef>
                <a:spcPct val="0"/>
              </a:spcBef>
              <a:buFontTx/>
              <a:buChar char="•"/>
            </a:pPr>
            <a:r>
              <a:rPr lang="es-MX" sz="1100"/>
              <a:t> Estándar de Mensajes de Negocio (XML)</a:t>
            </a:r>
          </a:p>
        </p:txBody>
      </p:sp>
      <p:cxnSp>
        <p:nvCxnSpPr>
          <p:cNvPr id="56" name="55 Conector recto"/>
          <p:cNvCxnSpPr/>
          <p:nvPr/>
        </p:nvCxnSpPr>
        <p:spPr bwMode="auto">
          <a:xfrm>
            <a:off x="2705100" y="6096000"/>
            <a:ext cx="2122488" cy="0"/>
          </a:xfrm>
          <a:prstGeom prst="line">
            <a:avLst/>
          </a:prstGeom>
          <a:noFill/>
          <a:ln w="25400" cap="flat" cmpd="sng" algn="ctr">
            <a:solidFill>
              <a:schemeClr val="accent6"/>
            </a:solidFill>
            <a:prstDash val="solid"/>
            <a:round/>
            <a:headEnd type="none" w="med" len="med"/>
            <a:tailEnd type="none" w="med" len="med"/>
          </a:ln>
          <a:effectLst/>
        </p:spPr>
      </p:cxnSp>
      <p:sp>
        <p:nvSpPr>
          <p:cNvPr id="34852" name="51 CuadroTexto"/>
          <p:cNvSpPr txBox="1">
            <a:spLocks noChangeArrowheads="1"/>
          </p:cNvSpPr>
          <p:nvPr/>
        </p:nvSpPr>
        <p:spPr bwMode="auto">
          <a:xfrm>
            <a:off x="5510213" y="5805488"/>
            <a:ext cx="1290637"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s-MX" sz="1200" b="1"/>
              <a:t>Datos Físicos</a:t>
            </a:r>
          </a:p>
          <a:p>
            <a:pPr algn="ctr" eaLnBrk="1" hangingPunct="1">
              <a:spcBef>
                <a:spcPct val="0"/>
              </a:spcBef>
            </a:pPr>
            <a:endParaRPr lang="es-MX" sz="1100"/>
          </a:p>
          <a:p>
            <a:pPr algn="ctr" eaLnBrk="1" hangingPunct="1">
              <a:spcBef>
                <a:spcPct val="0"/>
              </a:spcBef>
            </a:pPr>
            <a:r>
              <a:rPr lang="es-MX" sz="1100"/>
              <a:t> EPC Servicio de </a:t>
            </a:r>
          </a:p>
          <a:p>
            <a:pPr algn="ctr" eaLnBrk="1" hangingPunct="1">
              <a:spcBef>
                <a:spcPct val="0"/>
              </a:spcBef>
            </a:pPr>
            <a:r>
              <a:rPr lang="es-MX" sz="1100"/>
              <a:t>Información</a:t>
            </a:r>
            <a:endParaRPr lang="es-MX" sz="1200"/>
          </a:p>
        </p:txBody>
      </p:sp>
      <p:cxnSp>
        <p:nvCxnSpPr>
          <p:cNvPr id="60" name="59 Conector recto"/>
          <p:cNvCxnSpPr/>
          <p:nvPr/>
        </p:nvCxnSpPr>
        <p:spPr bwMode="auto">
          <a:xfrm>
            <a:off x="5514975" y="6080125"/>
            <a:ext cx="1281113" cy="0"/>
          </a:xfrm>
          <a:prstGeom prst="line">
            <a:avLst/>
          </a:prstGeom>
          <a:noFill/>
          <a:ln w="25400" cap="flat" cmpd="sng" algn="ctr">
            <a:solidFill>
              <a:schemeClr val="accent6"/>
            </a:solidFill>
            <a:prstDash val="solid"/>
            <a:round/>
            <a:headEnd type="none" w="med" len="med"/>
            <a:tailEnd type="none" w="med" len="med"/>
          </a:ln>
          <a:effectLst/>
        </p:spPr>
      </p:cxnSp>
      <p:cxnSp>
        <p:nvCxnSpPr>
          <p:cNvPr id="34854" name="9222 Conector recto de flecha"/>
          <p:cNvCxnSpPr>
            <a:cxnSpLocks noChangeShapeType="1"/>
          </p:cNvCxnSpPr>
          <p:nvPr/>
        </p:nvCxnSpPr>
        <p:spPr bwMode="auto">
          <a:xfrm>
            <a:off x="3686175" y="2770188"/>
            <a:ext cx="0"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4855" name="9228 CuadroTexto"/>
          <p:cNvSpPr txBox="1">
            <a:spLocks noChangeArrowheads="1"/>
          </p:cNvSpPr>
          <p:nvPr/>
        </p:nvSpPr>
        <p:spPr bwMode="auto">
          <a:xfrm>
            <a:off x="2351088" y="2968625"/>
            <a:ext cx="2660650"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400" b="1"/>
              <a:t>Sistema de Captura de Datos</a:t>
            </a:r>
          </a:p>
        </p:txBody>
      </p:sp>
      <p:sp>
        <p:nvSpPr>
          <p:cNvPr id="34856" name="73 CuadroTexto"/>
          <p:cNvSpPr txBox="1">
            <a:spLocks noChangeArrowheads="1"/>
          </p:cNvSpPr>
          <p:nvPr/>
        </p:nvSpPr>
        <p:spPr bwMode="auto">
          <a:xfrm>
            <a:off x="2459038" y="879475"/>
            <a:ext cx="23304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400" b="1"/>
              <a:t>Sistema de Identificación</a:t>
            </a:r>
          </a:p>
        </p:txBody>
      </p:sp>
      <p:sp>
        <p:nvSpPr>
          <p:cNvPr id="34857" name="74 CuadroTexto"/>
          <p:cNvSpPr txBox="1">
            <a:spLocks noChangeArrowheads="1"/>
          </p:cNvSpPr>
          <p:nvPr/>
        </p:nvSpPr>
        <p:spPr bwMode="auto">
          <a:xfrm>
            <a:off x="2747963" y="5497513"/>
            <a:ext cx="22034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400" b="1"/>
              <a:t>Sistema de Información</a:t>
            </a:r>
          </a:p>
        </p:txBody>
      </p:sp>
      <p:cxnSp>
        <p:nvCxnSpPr>
          <p:cNvPr id="34858" name="75 Conector recto de flecha"/>
          <p:cNvCxnSpPr>
            <a:cxnSpLocks noChangeShapeType="1"/>
          </p:cNvCxnSpPr>
          <p:nvPr/>
        </p:nvCxnSpPr>
        <p:spPr bwMode="auto">
          <a:xfrm>
            <a:off x="3686175" y="5360988"/>
            <a:ext cx="0"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9230" name="9229 Elipse"/>
          <p:cNvSpPr/>
          <p:nvPr/>
        </p:nvSpPr>
        <p:spPr bwMode="auto">
          <a:xfrm>
            <a:off x="12700" y="5792788"/>
            <a:ext cx="2422525" cy="854075"/>
          </a:xfrm>
          <a:prstGeom prst="ellipse">
            <a:avLst/>
          </a:prstGeom>
          <a:noFill/>
          <a:ln w="25400" cap="flat" cmpd="sng" algn="ctr">
            <a:solidFill>
              <a:schemeClr val="accent2">
                <a:lumMod val="75000"/>
              </a:schemeClr>
            </a:solidFill>
            <a:prstDash val="solid"/>
            <a:round/>
            <a:headEnd type="none" w="med" len="med"/>
            <a:tailEnd type="none" w="med" len="med"/>
          </a:ln>
          <a:effectLst/>
        </p:spPr>
        <p:txBody>
          <a:bodyPr/>
          <a:lstStyle/>
          <a:p>
            <a:pPr eaLnBrk="1" hangingPunct="1">
              <a:spcBef>
                <a:spcPct val="20000"/>
              </a:spcBef>
              <a:defRPr/>
            </a:pPr>
            <a:endParaRPr lang="es-MX">
              <a:latin typeface="Arial" charset="0"/>
              <a:cs typeface="Arial" charset="0"/>
            </a:endParaRPr>
          </a:p>
        </p:txBody>
      </p:sp>
      <p:sp>
        <p:nvSpPr>
          <p:cNvPr id="34860" name="Right Brace 5"/>
          <p:cNvSpPr>
            <a:spLocks/>
          </p:cNvSpPr>
          <p:nvPr/>
        </p:nvSpPr>
        <p:spPr bwMode="auto">
          <a:xfrm>
            <a:off x="7261225" y="1338263"/>
            <a:ext cx="325438" cy="5192712"/>
          </a:xfrm>
          <a:prstGeom prst="rightBrace">
            <a:avLst>
              <a:gd name="adj1" fmla="val 8347"/>
              <a:gd name="adj2" fmla="val 50000"/>
            </a:avLst>
          </a:prstGeom>
          <a:noFill/>
          <a:ln w="25400" algn="ctr">
            <a:solidFill>
              <a:srgbClr val="002C6C"/>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sz="1800"/>
          </a:p>
        </p:txBody>
      </p:sp>
      <p:sp>
        <p:nvSpPr>
          <p:cNvPr id="81" name="TextBox 6"/>
          <p:cNvSpPr txBox="1"/>
          <p:nvPr/>
        </p:nvSpPr>
        <p:spPr>
          <a:xfrm>
            <a:off x="7455307" y="1977058"/>
            <a:ext cx="485518" cy="3702553"/>
          </a:xfrm>
          <a:prstGeom prst="rect">
            <a:avLst/>
          </a:prstGeom>
          <a:noFill/>
        </p:spPr>
        <p:txBody>
          <a:bodyPr vert="wordArtVert" wrap="none" anchor="ctr">
            <a:spAutoFit/>
          </a:bodyPr>
          <a:lstStyle/>
          <a:p>
            <a:pPr algn="ctr" eaLnBrk="1" hangingPunct="1">
              <a:defRPr/>
            </a:pPr>
            <a:r>
              <a:rPr lang="en-GB" b="1" dirty="0">
                <a:latin typeface="Arial" charset="0"/>
                <a:cs typeface="Arial" charset="0"/>
              </a:rPr>
              <a:t>TRAZABILIDAD</a:t>
            </a:r>
          </a:p>
        </p:txBody>
      </p:sp>
      <p:sp>
        <p:nvSpPr>
          <p:cNvPr id="34862" name="TextBox 7"/>
          <p:cNvSpPr txBox="1">
            <a:spLocks noChangeArrowheads="1"/>
          </p:cNvSpPr>
          <p:nvPr/>
        </p:nvSpPr>
        <p:spPr bwMode="auto">
          <a:xfrm>
            <a:off x="7894638" y="1589088"/>
            <a:ext cx="1325562" cy="477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sz="1600" b="1"/>
              <a:t>Rastrear</a:t>
            </a:r>
          </a:p>
          <a:p>
            <a:pPr eaLnBrk="1" hangingPunct="1">
              <a:spcBef>
                <a:spcPct val="0"/>
              </a:spcBef>
            </a:pPr>
            <a:endParaRPr lang="en-GB" sz="1600" b="1"/>
          </a:p>
          <a:p>
            <a:pPr eaLnBrk="1" hangingPunct="1">
              <a:spcBef>
                <a:spcPct val="0"/>
              </a:spcBef>
            </a:pPr>
            <a:endParaRPr lang="en-GB" sz="1600" b="1"/>
          </a:p>
          <a:p>
            <a:pPr eaLnBrk="1" hangingPunct="1">
              <a:spcBef>
                <a:spcPct val="0"/>
              </a:spcBef>
            </a:pPr>
            <a:endParaRPr lang="en-GB" sz="1600" b="1"/>
          </a:p>
          <a:p>
            <a:pPr eaLnBrk="1" hangingPunct="1">
              <a:spcBef>
                <a:spcPct val="0"/>
              </a:spcBef>
            </a:pPr>
            <a:r>
              <a:rPr lang="en-GB" sz="1600" b="1"/>
              <a:t>Seguir</a:t>
            </a:r>
          </a:p>
          <a:p>
            <a:pPr eaLnBrk="1" hangingPunct="1">
              <a:spcBef>
                <a:spcPct val="0"/>
              </a:spcBef>
            </a:pPr>
            <a:endParaRPr lang="en-GB" sz="1600" b="1"/>
          </a:p>
          <a:p>
            <a:pPr eaLnBrk="1" hangingPunct="1">
              <a:spcBef>
                <a:spcPct val="0"/>
              </a:spcBef>
            </a:pPr>
            <a:endParaRPr lang="en-GB" sz="1600" b="1"/>
          </a:p>
          <a:p>
            <a:pPr eaLnBrk="1" hangingPunct="1">
              <a:spcBef>
                <a:spcPct val="0"/>
              </a:spcBef>
            </a:pPr>
            <a:endParaRPr lang="en-GB" sz="1600" b="1"/>
          </a:p>
          <a:p>
            <a:pPr eaLnBrk="1" hangingPunct="1">
              <a:spcBef>
                <a:spcPct val="0"/>
              </a:spcBef>
            </a:pPr>
            <a:r>
              <a:rPr lang="en-GB" sz="1600" b="1"/>
              <a:t>Autentificar</a:t>
            </a:r>
          </a:p>
          <a:p>
            <a:pPr eaLnBrk="1" hangingPunct="1">
              <a:spcBef>
                <a:spcPct val="0"/>
              </a:spcBef>
            </a:pPr>
            <a:endParaRPr lang="en-GB" sz="1600" b="1"/>
          </a:p>
          <a:p>
            <a:pPr eaLnBrk="1" hangingPunct="1">
              <a:spcBef>
                <a:spcPct val="0"/>
              </a:spcBef>
            </a:pPr>
            <a:endParaRPr lang="en-GB" sz="1600" b="1"/>
          </a:p>
          <a:p>
            <a:pPr eaLnBrk="1" hangingPunct="1">
              <a:spcBef>
                <a:spcPct val="0"/>
              </a:spcBef>
            </a:pPr>
            <a:endParaRPr lang="en-GB" sz="1600" b="1"/>
          </a:p>
          <a:p>
            <a:pPr eaLnBrk="1" hangingPunct="1">
              <a:spcBef>
                <a:spcPct val="0"/>
              </a:spcBef>
            </a:pPr>
            <a:r>
              <a:rPr lang="en-GB" sz="1600" b="1"/>
              <a:t>Pedigree</a:t>
            </a:r>
          </a:p>
          <a:p>
            <a:pPr eaLnBrk="1" hangingPunct="1">
              <a:spcBef>
                <a:spcPct val="0"/>
              </a:spcBef>
            </a:pPr>
            <a:endParaRPr lang="en-GB" sz="1600" b="1"/>
          </a:p>
          <a:p>
            <a:pPr eaLnBrk="1" hangingPunct="1">
              <a:spcBef>
                <a:spcPct val="0"/>
              </a:spcBef>
            </a:pPr>
            <a:endParaRPr lang="en-GB" sz="1600" b="1"/>
          </a:p>
          <a:p>
            <a:pPr eaLnBrk="1" hangingPunct="1">
              <a:spcBef>
                <a:spcPct val="0"/>
              </a:spcBef>
            </a:pPr>
            <a:endParaRPr lang="en-GB" sz="1600" b="1"/>
          </a:p>
          <a:p>
            <a:pPr eaLnBrk="1" hangingPunct="1">
              <a:spcBef>
                <a:spcPct val="0"/>
              </a:spcBef>
            </a:pPr>
            <a:r>
              <a:rPr lang="en-GB" sz="1600" b="1"/>
              <a:t>Recalls </a:t>
            </a:r>
          </a:p>
          <a:p>
            <a:pPr eaLnBrk="1" hangingPunct="1">
              <a:spcBef>
                <a:spcPct val="0"/>
              </a:spcBef>
            </a:pPr>
            <a:r>
              <a:rPr lang="en-GB" sz="1600" b="1"/>
              <a:t>(Retiro de</a:t>
            </a:r>
          </a:p>
          <a:p>
            <a:pPr eaLnBrk="1" hangingPunct="1">
              <a:spcBef>
                <a:spcPct val="0"/>
              </a:spcBef>
            </a:pPr>
            <a:r>
              <a:rPr lang="en-GB" sz="1600" b="1"/>
              <a:t>Producto)</a:t>
            </a:r>
          </a:p>
        </p:txBody>
      </p:sp>
      <p:sp>
        <p:nvSpPr>
          <p:cNvPr id="83" name="TextBox 11"/>
          <p:cNvSpPr txBox="1">
            <a:spLocks noChangeArrowheads="1"/>
          </p:cNvSpPr>
          <p:nvPr/>
        </p:nvSpPr>
        <p:spPr bwMode="auto">
          <a:xfrm>
            <a:off x="4948238" y="2522538"/>
            <a:ext cx="557212"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GB" sz="6600">
                <a:solidFill>
                  <a:srgbClr val="F2632A"/>
                </a:solidFill>
                <a:sym typeface="Wingdings 2" panose="05020102010507070707" pitchFamily="18" charset="2"/>
              </a:rPr>
              <a:t></a:t>
            </a:r>
            <a:endParaRPr lang="en-GB" sz="6600">
              <a:solidFill>
                <a:srgbClr val="F2632A"/>
              </a:solidFill>
            </a:endParaRPr>
          </a:p>
        </p:txBody>
      </p:sp>
      <p:sp>
        <p:nvSpPr>
          <p:cNvPr id="84" name="TextBox 11"/>
          <p:cNvSpPr txBox="1">
            <a:spLocks noChangeArrowheads="1"/>
          </p:cNvSpPr>
          <p:nvPr/>
        </p:nvSpPr>
        <p:spPr bwMode="auto">
          <a:xfrm>
            <a:off x="4918075" y="447675"/>
            <a:ext cx="557213" cy="74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GB" sz="6600">
                <a:solidFill>
                  <a:srgbClr val="F2632A"/>
                </a:solidFill>
                <a:sym typeface="Wingdings 2" panose="05020102010507070707" pitchFamily="18" charset="2"/>
              </a:rPr>
              <a:t></a:t>
            </a:r>
            <a:endParaRPr lang="en-GB" sz="6600">
              <a:solidFill>
                <a:srgbClr val="F2632A"/>
              </a:solidFill>
            </a:endParaRPr>
          </a:p>
        </p:txBody>
      </p:sp>
      <p:sp>
        <p:nvSpPr>
          <p:cNvPr id="85" name="TextBox 16"/>
          <p:cNvSpPr txBox="1">
            <a:spLocks noChangeArrowheads="1"/>
          </p:cNvSpPr>
          <p:nvPr/>
        </p:nvSpPr>
        <p:spPr bwMode="auto">
          <a:xfrm>
            <a:off x="7496175" y="1382713"/>
            <a:ext cx="557213"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GB" sz="6600">
                <a:solidFill>
                  <a:srgbClr val="F2632A"/>
                </a:solidFill>
                <a:sym typeface="Wingdings 2" panose="05020102010507070707" pitchFamily="18" charset="2"/>
              </a:rPr>
              <a:t></a:t>
            </a:r>
            <a:endParaRPr lang="en-GB" sz="6600">
              <a:solidFill>
                <a:srgbClr val="F2632A"/>
              </a:solidFill>
            </a:endParaRPr>
          </a:p>
        </p:txBody>
      </p:sp>
    </p:spTree>
    <p:extLst>
      <p:ext uri="{BB962C8B-B14F-4D97-AF65-F5344CB8AC3E}">
        <p14:creationId xmlns:p14="http://schemas.microsoft.com/office/powerpoint/2010/main" xmlns="" val="31490544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down)">
                                      <p:cBhvr>
                                        <p:cTn id="7" dur="500"/>
                                        <p:tgtEl>
                                          <p:spTgt spid="348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820"/>
                                        </p:tgtEl>
                                        <p:attrNameLst>
                                          <p:attrName>style.visibility</p:attrName>
                                        </p:attrNameLst>
                                      </p:cBhvr>
                                      <p:to>
                                        <p:strVal val="visible"/>
                                      </p:to>
                                    </p:set>
                                    <p:animEffect transition="in" filter="wipe(down)">
                                      <p:cBhvr>
                                        <p:cTn id="10" dur="500"/>
                                        <p:tgtEl>
                                          <p:spTgt spid="348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821"/>
                                        </p:tgtEl>
                                        <p:attrNameLst>
                                          <p:attrName>style.visibility</p:attrName>
                                        </p:attrNameLst>
                                      </p:cBhvr>
                                      <p:to>
                                        <p:strVal val="visible"/>
                                      </p:to>
                                    </p:set>
                                    <p:animEffect transition="in" filter="wipe(down)">
                                      <p:cBhvr>
                                        <p:cTn id="13" dur="500"/>
                                        <p:tgtEl>
                                          <p:spTgt spid="348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822"/>
                                        </p:tgtEl>
                                        <p:attrNameLst>
                                          <p:attrName>style.visibility</p:attrName>
                                        </p:attrNameLst>
                                      </p:cBhvr>
                                      <p:to>
                                        <p:strVal val="visible"/>
                                      </p:to>
                                    </p:set>
                                    <p:animEffect transition="in" filter="wipe(down)">
                                      <p:cBhvr>
                                        <p:cTn id="16" dur="500"/>
                                        <p:tgtEl>
                                          <p:spTgt spid="348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4823"/>
                                        </p:tgtEl>
                                        <p:attrNameLst>
                                          <p:attrName>style.visibility</p:attrName>
                                        </p:attrNameLst>
                                      </p:cBhvr>
                                      <p:to>
                                        <p:strVal val="visible"/>
                                      </p:to>
                                    </p:set>
                                    <p:animEffect transition="in" filter="wipe(down)">
                                      <p:cBhvr>
                                        <p:cTn id="19" dur="500"/>
                                        <p:tgtEl>
                                          <p:spTgt spid="34823"/>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826"/>
                                        </p:tgtEl>
                                        <p:attrNameLst>
                                          <p:attrName>style.visibility</p:attrName>
                                        </p:attrNameLst>
                                      </p:cBhvr>
                                      <p:to>
                                        <p:strVal val="visible"/>
                                      </p:to>
                                    </p:set>
                                    <p:animEffect transition="in" filter="wipe(down)">
                                      <p:cBhvr>
                                        <p:cTn id="28" dur="500"/>
                                        <p:tgtEl>
                                          <p:spTgt spid="34826"/>
                                        </p:tgtEl>
                                      </p:cBhvr>
                                    </p:animEffect>
                                  </p:childTnLst>
                                </p:cTn>
                              </p:par>
                              <p:par>
                                <p:cTn id="29" presetID="2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34854"/>
                                        </p:tgtEl>
                                        <p:attrNameLst>
                                          <p:attrName>style.visibility</p:attrName>
                                        </p:attrNameLst>
                                      </p:cBhvr>
                                      <p:to>
                                        <p:strVal val="visible"/>
                                      </p:to>
                                    </p:set>
                                    <p:animEffect transition="in" filter="wipe(down)">
                                      <p:cBhvr>
                                        <p:cTn id="40" dur="500"/>
                                        <p:tgtEl>
                                          <p:spTgt spid="3485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4856"/>
                                        </p:tgtEl>
                                        <p:attrNameLst>
                                          <p:attrName>style.visibility</p:attrName>
                                        </p:attrNameLst>
                                      </p:cBhvr>
                                      <p:to>
                                        <p:strVal val="visible"/>
                                      </p:to>
                                    </p:set>
                                    <p:animEffect transition="in" filter="wipe(down)">
                                      <p:cBhvr>
                                        <p:cTn id="43" dur="500"/>
                                        <p:tgtEl>
                                          <p:spTgt spid="3485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830"/>
                                        </p:tgtEl>
                                        <p:attrNameLst>
                                          <p:attrName>style.visibility</p:attrName>
                                        </p:attrNameLst>
                                      </p:cBhvr>
                                      <p:to>
                                        <p:strVal val="visible"/>
                                      </p:to>
                                    </p:set>
                                    <p:animEffect transition="in" filter="fade">
                                      <p:cBhvr>
                                        <p:cTn id="48" dur="500"/>
                                        <p:tgtEl>
                                          <p:spTgt spid="348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831"/>
                                        </p:tgtEl>
                                        <p:attrNameLst>
                                          <p:attrName>style.visibility</p:attrName>
                                        </p:attrNameLst>
                                      </p:cBhvr>
                                      <p:to>
                                        <p:strVal val="visible"/>
                                      </p:to>
                                    </p:set>
                                    <p:animEffect transition="in" filter="fade">
                                      <p:cBhvr>
                                        <p:cTn id="51" dur="500"/>
                                        <p:tgtEl>
                                          <p:spTgt spid="348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832"/>
                                        </p:tgtEl>
                                        <p:attrNameLst>
                                          <p:attrName>style.visibility</p:attrName>
                                        </p:attrNameLst>
                                      </p:cBhvr>
                                      <p:to>
                                        <p:strVal val="visible"/>
                                      </p:to>
                                    </p:set>
                                    <p:animEffect transition="in" filter="fade">
                                      <p:cBhvr>
                                        <p:cTn id="54" dur="500"/>
                                        <p:tgtEl>
                                          <p:spTgt spid="348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833"/>
                                        </p:tgtEl>
                                        <p:attrNameLst>
                                          <p:attrName>style.visibility</p:attrName>
                                        </p:attrNameLst>
                                      </p:cBhvr>
                                      <p:to>
                                        <p:strVal val="visible"/>
                                      </p:to>
                                    </p:set>
                                    <p:animEffect transition="in" filter="fade">
                                      <p:cBhvr>
                                        <p:cTn id="57" dur="500"/>
                                        <p:tgtEl>
                                          <p:spTgt spid="348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834"/>
                                        </p:tgtEl>
                                        <p:attrNameLst>
                                          <p:attrName>style.visibility</p:attrName>
                                        </p:attrNameLst>
                                      </p:cBhvr>
                                      <p:to>
                                        <p:strVal val="visible"/>
                                      </p:to>
                                    </p:set>
                                    <p:animEffect transition="in" filter="fade">
                                      <p:cBhvr>
                                        <p:cTn id="60" dur="500"/>
                                        <p:tgtEl>
                                          <p:spTgt spid="34834"/>
                                        </p:tgtEl>
                                      </p:cBhvr>
                                    </p:animEffect>
                                  </p:childTnLst>
                                </p:cTn>
                              </p:par>
                              <p:par>
                                <p:cTn id="61" presetID="10" presetClass="entr" presetSubtype="0" fill="hold" nodeType="withEffect">
                                  <p:stCondLst>
                                    <p:cond delay="0"/>
                                  </p:stCondLst>
                                  <p:childTnLst>
                                    <p:set>
                                      <p:cBhvr>
                                        <p:cTn id="62" dur="1" fill="hold">
                                          <p:stCondLst>
                                            <p:cond delay="0"/>
                                          </p:stCondLst>
                                        </p:cTn>
                                        <p:tgtEl>
                                          <p:spTgt spid="34835"/>
                                        </p:tgtEl>
                                        <p:attrNameLst>
                                          <p:attrName>style.visibility</p:attrName>
                                        </p:attrNameLst>
                                      </p:cBhvr>
                                      <p:to>
                                        <p:strVal val="visible"/>
                                      </p:to>
                                    </p:set>
                                    <p:animEffect transition="in" filter="fade">
                                      <p:cBhvr>
                                        <p:cTn id="63" dur="500"/>
                                        <p:tgtEl>
                                          <p:spTgt spid="34835"/>
                                        </p:tgtEl>
                                      </p:cBhvr>
                                    </p:animEffect>
                                  </p:childTnLst>
                                </p:cTn>
                              </p:par>
                              <p:par>
                                <p:cTn id="64" presetID="10" presetClass="entr" presetSubtype="0" fill="hold" nodeType="withEffect">
                                  <p:stCondLst>
                                    <p:cond delay="0"/>
                                  </p:stCondLst>
                                  <p:childTnLst>
                                    <p:set>
                                      <p:cBhvr>
                                        <p:cTn id="65" dur="1" fill="hold">
                                          <p:stCondLst>
                                            <p:cond delay="0"/>
                                          </p:stCondLst>
                                        </p:cTn>
                                        <p:tgtEl>
                                          <p:spTgt spid="34836"/>
                                        </p:tgtEl>
                                        <p:attrNameLst>
                                          <p:attrName>style.visibility</p:attrName>
                                        </p:attrNameLst>
                                      </p:cBhvr>
                                      <p:to>
                                        <p:strVal val="visible"/>
                                      </p:to>
                                    </p:set>
                                    <p:animEffect transition="in" filter="fade">
                                      <p:cBhvr>
                                        <p:cTn id="66" dur="500"/>
                                        <p:tgtEl>
                                          <p:spTgt spid="34836"/>
                                        </p:tgtEl>
                                      </p:cBhvr>
                                    </p:animEffect>
                                  </p:childTnLst>
                                </p:cTn>
                              </p:par>
                              <p:par>
                                <p:cTn id="67" presetID="10" presetClass="entr" presetSubtype="0" fill="hold" nodeType="withEffect">
                                  <p:stCondLst>
                                    <p:cond delay="0"/>
                                  </p:stCondLst>
                                  <p:childTnLst>
                                    <p:set>
                                      <p:cBhvr>
                                        <p:cTn id="68" dur="1" fill="hold">
                                          <p:stCondLst>
                                            <p:cond delay="0"/>
                                          </p:stCondLst>
                                        </p:cTn>
                                        <p:tgtEl>
                                          <p:spTgt spid="34837"/>
                                        </p:tgtEl>
                                        <p:attrNameLst>
                                          <p:attrName>style.visibility</p:attrName>
                                        </p:attrNameLst>
                                      </p:cBhvr>
                                      <p:to>
                                        <p:strVal val="visible"/>
                                      </p:to>
                                    </p:set>
                                    <p:animEffect transition="in" filter="fade">
                                      <p:cBhvr>
                                        <p:cTn id="69" dur="500"/>
                                        <p:tgtEl>
                                          <p:spTgt spid="34837"/>
                                        </p:tgtEl>
                                      </p:cBhvr>
                                    </p:animEffect>
                                  </p:childTnLst>
                                </p:cTn>
                              </p:par>
                              <p:par>
                                <p:cTn id="70" presetID="10" presetClass="entr" presetSubtype="0" fill="hold" nodeType="withEffect">
                                  <p:stCondLst>
                                    <p:cond delay="0"/>
                                  </p:stCondLst>
                                  <p:childTnLst>
                                    <p:set>
                                      <p:cBhvr>
                                        <p:cTn id="71" dur="1" fill="hold">
                                          <p:stCondLst>
                                            <p:cond delay="0"/>
                                          </p:stCondLst>
                                        </p:cTn>
                                        <p:tgtEl>
                                          <p:spTgt spid="34838"/>
                                        </p:tgtEl>
                                        <p:attrNameLst>
                                          <p:attrName>style.visibility</p:attrName>
                                        </p:attrNameLst>
                                      </p:cBhvr>
                                      <p:to>
                                        <p:strVal val="visible"/>
                                      </p:to>
                                    </p:set>
                                    <p:animEffect transition="in" filter="fade">
                                      <p:cBhvr>
                                        <p:cTn id="72" dur="500"/>
                                        <p:tgtEl>
                                          <p:spTgt spid="34838"/>
                                        </p:tgtEl>
                                      </p:cBhvr>
                                    </p:animEffect>
                                  </p:childTnLst>
                                </p:cTn>
                              </p:par>
                              <p:par>
                                <p:cTn id="73" presetID="10" presetClass="entr" presetSubtype="0" fill="hold" nodeType="withEffect">
                                  <p:stCondLst>
                                    <p:cond delay="0"/>
                                  </p:stCondLst>
                                  <p:childTnLst>
                                    <p:set>
                                      <p:cBhvr>
                                        <p:cTn id="74" dur="1" fill="hold">
                                          <p:stCondLst>
                                            <p:cond delay="0"/>
                                          </p:stCondLst>
                                        </p:cTn>
                                        <p:tgtEl>
                                          <p:spTgt spid="34839"/>
                                        </p:tgtEl>
                                        <p:attrNameLst>
                                          <p:attrName>style.visibility</p:attrName>
                                        </p:attrNameLst>
                                      </p:cBhvr>
                                      <p:to>
                                        <p:strVal val="visible"/>
                                      </p:to>
                                    </p:set>
                                    <p:animEffect transition="in" filter="fade">
                                      <p:cBhvr>
                                        <p:cTn id="75" dur="500"/>
                                        <p:tgtEl>
                                          <p:spTgt spid="34839"/>
                                        </p:tgtEl>
                                      </p:cBhvr>
                                    </p:animEffect>
                                  </p:childTnLst>
                                </p:cTn>
                              </p:par>
                              <p:par>
                                <p:cTn id="76" presetID="10" presetClass="entr" presetSubtype="0" fill="hold" nodeType="withEffect">
                                  <p:stCondLst>
                                    <p:cond delay="0"/>
                                  </p:stCondLst>
                                  <p:childTnLst>
                                    <p:set>
                                      <p:cBhvr>
                                        <p:cTn id="77" dur="1" fill="hold">
                                          <p:stCondLst>
                                            <p:cond delay="0"/>
                                          </p:stCondLst>
                                        </p:cTn>
                                        <p:tgtEl>
                                          <p:spTgt spid="34840"/>
                                        </p:tgtEl>
                                        <p:attrNameLst>
                                          <p:attrName>style.visibility</p:attrName>
                                        </p:attrNameLst>
                                      </p:cBhvr>
                                      <p:to>
                                        <p:strVal val="visible"/>
                                      </p:to>
                                    </p:set>
                                    <p:animEffect transition="in" filter="fade">
                                      <p:cBhvr>
                                        <p:cTn id="78" dur="500"/>
                                        <p:tgtEl>
                                          <p:spTgt spid="348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841"/>
                                        </p:tgtEl>
                                        <p:attrNameLst>
                                          <p:attrName>style.visibility</p:attrName>
                                        </p:attrNameLst>
                                      </p:cBhvr>
                                      <p:to>
                                        <p:strVal val="visible"/>
                                      </p:to>
                                    </p:set>
                                    <p:animEffect transition="in" filter="fade">
                                      <p:cBhvr>
                                        <p:cTn id="81" dur="500"/>
                                        <p:tgtEl>
                                          <p:spTgt spid="348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4842"/>
                                        </p:tgtEl>
                                        <p:attrNameLst>
                                          <p:attrName>style.visibility</p:attrName>
                                        </p:attrNameLst>
                                      </p:cBhvr>
                                      <p:to>
                                        <p:strVal val="visible"/>
                                      </p:to>
                                    </p:set>
                                    <p:animEffect transition="in" filter="fade">
                                      <p:cBhvr>
                                        <p:cTn id="84" dur="500"/>
                                        <p:tgtEl>
                                          <p:spTgt spid="348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4843"/>
                                        </p:tgtEl>
                                        <p:attrNameLst>
                                          <p:attrName>style.visibility</p:attrName>
                                        </p:attrNameLst>
                                      </p:cBhvr>
                                      <p:to>
                                        <p:strVal val="visible"/>
                                      </p:to>
                                    </p:set>
                                    <p:animEffect transition="in" filter="fade">
                                      <p:cBhvr>
                                        <p:cTn id="87" dur="500"/>
                                        <p:tgtEl>
                                          <p:spTgt spid="3484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844"/>
                                        </p:tgtEl>
                                        <p:attrNameLst>
                                          <p:attrName>style.visibility</p:attrName>
                                        </p:attrNameLst>
                                      </p:cBhvr>
                                      <p:to>
                                        <p:strVal val="visible"/>
                                      </p:to>
                                    </p:set>
                                    <p:animEffect transition="in" filter="fade">
                                      <p:cBhvr>
                                        <p:cTn id="90" dur="500"/>
                                        <p:tgtEl>
                                          <p:spTgt spid="3484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4845"/>
                                        </p:tgtEl>
                                        <p:attrNameLst>
                                          <p:attrName>style.visibility</p:attrName>
                                        </p:attrNameLst>
                                      </p:cBhvr>
                                      <p:to>
                                        <p:strVal val="visible"/>
                                      </p:to>
                                    </p:set>
                                    <p:animEffect transition="in" filter="fade">
                                      <p:cBhvr>
                                        <p:cTn id="93" dur="500"/>
                                        <p:tgtEl>
                                          <p:spTgt spid="348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4846"/>
                                        </p:tgtEl>
                                        <p:attrNameLst>
                                          <p:attrName>style.visibility</p:attrName>
                                        </p:attrNameLst>
                                      </p:cBhvr>
                                      <p:to>
                                        <p:strVal val="visible"/>
                                      </p:to>
                                    </p:set>
                                    <p:animEffect transition="in" filter="fade">
                                      <p:cBhvr>
                                        <p:cTn id="96" dur="500"/>
                                        <p:tgtEl>
                                          <p:spTgt spid="34846"/>
                                        </p:tgtEl>
                                      </p:cBhvr>
                                    </p:animEffect>
                                  </p:childTnLst>
                                </p:cTn>
                              </p:par>
                              <p:par>
                                <p:cTn id="97" presetID="10" presetClass="entr" presetSubtype="0" fill="hold" nodeType="withEffect">
                                  <p:stCondLst>
                                    <p:cond delay="0"/>
                                  </p:stCondLst>
                                  <p:childTnLst>
                                    <p:set>
                                      <p:cBhvr>
                                        <p:cTn id="98" dur="1" fill="hold">
                                          <p:stCondLst>
                                            <p:cond delay="0"/>
                                          </p:stCondLst>
                                        </p:cTn>
                                        <p:tgtEl>
                                          <p:spTgt spid="34858"/>
                                        </p:tgtEl>
                                        <p:attrNameLst>
                                          <p:attrName>style.visibility</p:attrName>
                                        </p:attrNameLst>
                                      </p:cBhvr>
                                      <p:to>
                                        <p:strVal val="visible"/>
                                      </p:to>
                                    </p:set>
                                    <p:animEffect transition="in" filter="fade">
                                      <p:cBhvr>
                                        <p:cTn id="99" dur="500"/>
                                        <p:tgtEl>
                                          <p:spTgt spid="3485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4855"/>
                                        </p:tgtEl>
                                        <p:attrNameLst>
                                          <p:attrName>style.visibility</p:attrName>
                                        </p:attrNameLst>
                                      </p:cBhvr>
                                      <p:to>
                                        <p:strVal val="visible"/>
                                      </p:to>
                                    </p:set>
                                    <p:animEffect transition="in" filter="fade">
                                      <p:cBhvr>
                                        <p:cTn id="102" dur="500"/>
                                        <p:tgtEl>
                                          <p:spTgt spid="3485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4847"/>
                                        </p:tgtEl>
                                        <p:attrNameLst>
                                          <p:attrName>style.visibility</p:attrName>
                                        </p:attrNameLst>
                                      </p:cBhvr>
                                      <p:to>
                                        <p:strVal val="visible"/>
                                      </p:to>
                                    </p:set>
                                    <p:animEffect transition="in" filter="fade">
                                      <p:cBhvr>
                                        <p:cTn id="107" dur="500"/>
                                        <p:tgtEl>
                                          <p:spTgt spid="3484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4848"/>
                                        </p:tgtEl>
                                        <p:attrNameLst>
                                          <p:attrName>style.visibility</p:attrName>
                                        </p:attrNameLst>
                                      </p:cBhvr>
                                      <p:to>
                                        <p:strVal val="visible"/>
                                      </p:to>
                                    </p:set>
                                    <p:animEffect transition="in" filter="fade">
                                      <p:cBhvr>
                                        <p:cTn id="110" dur="500"/>
                                        <p:tgtEl>
                                          <p:spTgt spid="34848"/>
                                        </p:tgtEl>
                                      </p:cBhvr>
                                    </p:animEffect>
                                  </p:childTnLst>
                                </p:cTn>
                              </p:par>
                              <p:par>
                                <p:cTn id="111" presetID="10"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4850"/>
                                        </p:tgtEl>
                                        <p:attrNameLst>
                                          <p:attrName>style.visibility</p:attrName>
                                        </p:attrNameLst>
                                      </p:cBhvr>
                                      <p:to>
                                        <p:strVal val="visible"/>
                                      </p:to>
                                    </p:set>
                                    <p:animEffect transition="in" filter="fade">
                                      <p:cBhvr>
                                        <p:cTn id="116" dur="500"/>
                                        <p:tgtEl>
                                          <p:spTgt spid="34850"/>
                                        </p:tgtEl>
                                      </p:cBhvr>
                                    </p:animEffect>
                                  </p:childTnLst>
                                </p:cTn>
                              </p:par>
                              <p:par>
                                <p:cTn id="117" presetID="10" presetClass="entr" presetSubtype="0"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500"/>
                                        <p:tgtEl>
                                          <p:spTgt spid="5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4852"/>
                                        </p:tgtEl>
                                        <p:attrNameLst>
                                          <p:attrName>style.visibility</p:attrName>
                                        </p:attrNameLst>
                                      </p:cBhvr>
                                      <p:to>
                                        <p:strVal val="visible"/>
                                      </p:to>
                                    </p:set>
                                    <p:animEffect transition="in" filter="fade">
                                      <p:cBhvr>
                                        <p:cTn id="122" dur="500"/>
                                        <p:tgtEl>
                                          <p:spTgt spid="34852"/>
                                        </p:tgtEl>
                                      </p:cBhvr>
                                    </p:animEffect>
                                  </p:childTnLst>
                                </p:cTn>
                              </p:par>
                              <p:par>
                                <p:cTn id="123" presetID="10" presetClass="entr" presetSubtype="0" fill="hold"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9230"/>
                                        </p:tgtEl>
                                        <p:attrNameLst>
                                          <p:attrName>style.visibility</p:attrName>
                                        </p:attrNameLst>
                                      </p:cBhvr>
                                      <p:to>
                                        <p:strVal val="visible"/>
                                      </p:to>
                                    </p:set>
                                    <p:anim calcmode="lin" valueType="num">
                                      <p:cBhvr additive="base">
                                        <p:cTn id="130" dur="500" fill="hold"/>
                                        <p:tgtEl>
                                          <p:spTgt spid="9230"/>
                                        </p:tgtEl>
                                        <p:attrNameLst>
                                          <p:attrName>ppt_x</p:attrName>
                                        </p:attrNameLst>
                                      </p:cBhvr>
                                      <p:tavLst>
                                        <p:tav tm="0">
                                          <p:val>
                                            <p:strVal val="#ppt_x"/>
                                          </p:val>
                                        </p:tav>
                                        <p:tav tm="100000">
                                          <p:val>
                                            <p:strVal val="#ppt_x"/>
                                          </p:val>
                                        </p:tav>
                                      </p:tavLst>
                                    </p:anim>
                                    <p:anim calcmode="lin" valueType="num">
                                      <p:cBhvr additive="base">
                                        <p:cTn id="131" dur="500" fill="hold"/>
                                        <p:tgtEl>
                                          <p:spTgt spid="9230"/>
                                        </p:tgtEl>
                                        <p:attrNameLst>
                                          <p:attrName>ppt_y</p:attrName>
                                        </p:attrNameLst>
                                      </p:cBhvr>
                                      <p:tavLst>
                                        <p:tav tm="0">
                                          <p:val>
                                            <p:strVal val="1+#ppt_h/2"/>
                                          </p:val>
                                        </p:tav>
                                        <p:tav tm="100000">
                                          <p:val>
                                            <p:strVal val="#ppt_y"/>
                                          </p:val>
                                        </p:tav>
                                      </p:tavLst>
                                    </p:anim>
                                  </p:childTnLst>
                                </p:cTn>
                              </p:par>
                              <p:par>
                                <p:cTn id="132" presetID="10" presetClass="entr" presetSubtype="0" fill="hold" grpId="0" nodeType="withEffect">
                                  <p:stCondLst>
                                    <p:cond delay="0"/>
                                  </p:stCondLst>
                                  <p:childTnLst>
                                    <p:set>
                                      <p:cBhvr>
                                        <p:cTn id="133" dur="1" fill="hold">
                                          <p:stCondLst>
                                            <p:cond delay="0"/>
                                          </p:stCondLst>
                                        </p:cTn>
                                        <p:tgtEl>
                                          <p:spTgt spid="34857"/>
                                        </p:tgtEl>
                                        <p:attrNameLst>
                                          <p:attrName>style.visibility</p:attrName>
                                        </p:attrNameLst>
                                      </p:cBhvr>
                                      <p:to>
                                        <p:strVal val="visible"/>
                                      </p:to>
                                    </p:set>
                                    <p:animEffect transition="in" filter="fade">
                                      <p:cBhvr>
                                        <p:cTn id="134" dur="500"/>
                                        <p:tgtEl>
                                          <p:spTgt spid="3485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34860"/>
                                        </p:tgtEl>
                                        <p:attrNameLst>
                                          <p:attrName>style.visibility</p:attrName>
                                        </p:attrNameLst>
                                      </p:cBhvr>
                                      <p:to>
                                        <p:strVal val="visible"/>
                                      </p:to>
                                    </p:set>
                                    <p:animEffect transition="in" filter="fade">
                                      <p:cBhvr>
                                        <p:cTn id="139" dur="500"/>
                                        <p:tgtEl>
                                          <p:spTgt spid="34860"/>
                                        </p:tgtEl>
                                      </p:cBhvr>
                                    </p:animEffect>
                                  </p:childTnLst>
                                </p:cTn>
                              </p:par>
                              <p:par>
                                <p:cTn id="140" presetID="10" presetClass="entr" presetSubtype="0" fill="hold" nodeType="withEffect">
                                  <p:stCondLst>
                                    <p:cond delay="0"/>
                                  </p:stCondLst>
                                  <p:childTnLst>
                                    <p:set>
                                      <p:cBhvr>
                                        <p:cTn id="141" dur="1" fill="hold">
                                          <p:stCondLst>
                                            <p:cond delay="0"/>
                                          </p:stCondLst>
                                        </p:cTn>
                                        <p:tgtEl>
                                          <p:spTgt spid="81"/>
                                        </p:tgtEl>
                                        <p:attrNameLst>
                                          <p:attrName>style.visibility</p:attrName>
                                        </p:attrNameLst>
                                      </p:cBhvr>
                                      <p:to>
                                        <p:strVal val="visible"/>
                                      </p:to>
                                    </p:set>
                                    <p:animEffect transition="in" filter="fade">
                                      <p:cBhvr>
                                        <p:cTn id="142" dur="500"/>
                                        <p:tgtEl>
                                          <p:spTgt spid="8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4862"/>
                                        </p:tgtEl>
                                        <p:attrNameLst>
                                          <p:attrName>style.visibility</p:attrName>
                                        </p:attrNameLst>
                                      </p:cBhvr>
                                      <p:to>
                                        <p:strVal val="visible"/>
                                      </p:to>
                                    </p:set>
                                    <p:animEffect transition="in" filter="fade">
                                      <p:cBhvr>
                                        <p:cTn id="147" dur="500"/>
                                        <p:tgtEl>
                                          <p:spTgt spid="3486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84"/>
                                        </p:tgtEl>
                                        <p:attrNameLst>
                                          <p:attrName>style.visibility</p:attrName>
                                        </p:attrNameLst>
                                      </p:cBhvr>
                                      <p:to>
                                        <p:strVal val="visible"/>
                                      </p:to>
                                    </p:set>
                                    <p:animEffect transition="in" filter="fade">
                                      <p:cBhvr>
                                        <p:cTn id="152" dur="500"/>
                                        <p:tgtEl>
                                          <p:spTgt spid="84"/>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83"/>
                                        </p:tgtEl>
                                        <p:attrNameLst>
                                          <p:attrName>style.visibility</p:attrName>
                                        </p:attrNameLst>
                                      </p:cBhvr>
                                      <p:to>
                                        <p:strVal val="visible"/>
                                      </p:to>
                                    </p:set>
                                    <p:animEffect transition="in" filter="fade">
                                      <p:cBhvr>
                                        <p:cTn id="157" dur="500"/>
                                        <p:tgtEl>
                                          <p:spTgt spid="83"/>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85"/>
                                        </p:tgtEl>
                                        <p:attrNameLst>
                                          <p:attrName>style.visibility</p:attrName>
                                        </p:attrNameLst>
                                      </p:cBhvr>
                                      <p:to>
                                        <p:strVal val="visible"/>
                                      </p:to>
                                    </p:set>
                                    <p:animEffect transition="in" filter="fade">
                                      <p:cBhvr>
                                        <p:cTn id="16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p:bldP spid="34821" grpId="0"/>
      <p:bldP spid="34822" grpId="0"/>
      <p:bldP spid="34823" grpId="0"/>
      <p:bldP spid="34826" grpId="0"/>
      <p:bldP spid="34830" grpId="0" animBg="1"/>
      <p:bldP spid="34831" grpId="0" animBg="1"/>
      <p:bldP spid="34832" grpId="0" animBg="1"/>
      <p:bldP spid="34833" grpId="0" animBg="1"/>
      <p:bldP spid="34834" grpId="0" animBg="1"/>
      <p:bldP spid="34841" grpId="0"/>
      <p:bldP spid="34842" grpId="0"/>
      <p:bldP spid="34843" grpId="0" animBg="1"/>
      <p:bldP spid="34844" grpId="0"/>
      <p:bldP spid="34845" grpId="0"/>
      <p:bldP spid="34846" grpId="0"/>
      <p:bldP spid="34847" grpId="0" animBg="1"/>
      <p:bldP spid="34848" grpId="0"/>
      <p:bldP spid="34850" grpId="0"/>
      <p:bldP spid="34852" grpId="0"/>
      <p:bldP spid="34855" grpId="0"/>
      <p:bldP spid="34856" grpId="0"/>
      <p:bldP spid="34857" grpId="0"/>
      <p:bldP spid="9230" grpId="0" animBg="1"/>
      <p:bldP spid="34860" grpId="0" animBg="1"/>
      <p:bldP spid="34862" grpId="0"/>
      <p:bldP spid="83" grpId="0"/>
      <p:bldP spid="84" grpId="0"/>
      <p:bldP spid="8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179638" y="304800"/>
            <a:ext cx="6964362" cy="763588"/>
          </a:xfrm>
        </p:spPr>
        <p:txBody>
          <a:bodyPr/>
          <a:lstStyle/>
          <a:p>
            <a:r>
              <a:rPr lang="en-US" smtClean="0"/>
              <a:t>Trazabilidad: Llaves de Identificación</a:t>
            </a:r>
          </a:p>
        </p:txBody>
      </p:sp>
      <p:pic>
        <p:nvPicPr>
          <p:cNvPr id="66563"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363" y="1382713"/>
            <a:ext cx="8885237" cy="430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6564" name="3 CuadroTexto"/>
          <p:cNvSpPr txBox="1">
            <a:spLocks noChangeArrowheads="1"/>
          </p:cNvSpPr>
          <p:nvPr/>
        </p:nvSpPr>
        <p:spPr bwMode="auto">
          <a:xfrm>
            <a:off x="304800" y="5803900"/>
            <a:ext cx="1289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200" b="1"/>
              <a:t>7501234512343</a:t>
            </a:r>
          </a:p>
        </p:txBody>
      </p:sp>
      <p:sp>
        <p:nvSpPr>
          <p:cNvPr id="66565" name="28 CuadroTexto"/>
          <p:cNvSpPr txBox="1">
            <a:spLocks noChangeArrowheads="1"/>
          </p:cNvSpPr>
          <p:nvPr/>
        </p:nvSpPr>
        <p:spPr bwMode="auto">
          <a:xfrm>
            <a:off x="7620000" y="5834063"/>
            <a:ext cx="12033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200" b="1"/>
              <a:t>750123412343</a:t>
            </a:r>
          </a:p>
        </p:txBody>
      </p:sp>
      <p:sp>
        <p:nvSpPr>
          <p:cNvPr id="66566" name="4 CuadroTexto"/>
          <p:cNvSpPr txBox="1">
            <a:spLocks noChangeArrowheads="1"/>
          </p:cNvSpPr>
          <p:nvPr/>
        </p:nvSpPr>
        <p:spPr bwMode="auto">
          <a:xfrm>
            <a:off x="5426075" y="5834063"/>
            <a:ext cx="20288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200" b="1"/>
              <a:t>(00) 375012345123400019</a:t>
            </a:r>
          </a:p>
        </p:txBody>
      </p:sp>
      <p:sp>
        <p:nvSpPr>
          <p:cNvPr id="66567" name="30 CuadroTexto"/>
          <p:cNvSpPr txBox="1">
            <a:spLocks noChangeArrowheads="1"/>
          </p:cNvSpPr>
          <p:nvPr/>
        </p:nvSpPr>
        <p:spPr bwMode="auto">
          <a:xfrm>
            <a:off x="1874838" y="5786438"/>
            <a:ext cx="20288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200" b="1"/>
              <a:t>(00) 375012345123400019</a:t>
            </a:r>
          </a:p>
        </p:txBody>
      </p:sp>
      <p:sp>
        <p:nvSpPr>
          <p:cNvPr id="66568" name="5 CuadroTexto"/>
          <p:cNvSpPr txBox="1">
            <a:spLocks noChangeArrowheads="1"/>
          </p:cNvSpPr>
          <p:nvPr/>
        </p:nvSpPr>
        <p:spPr bwMode="auto">
          <a:xfrm>
            <a:off x="796925" y="6200775"/>
            <a:ext cx="2763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200" b="1"/>
              <a:t>(01) 07501234512343 (10) 1234ABC </a:t>
            </a:r>
          </a:p>
        </p:txBody>
      </p:sp>
      <p:sp>
        <p:nvSpPr>
          <p:cNvPr id="66569" name="32 CuadroTexto"/>
          <p:cNvSpPr txBox="1">
            <a:spLocks noChangeArrowheads="1"/>
          </p:cNvSpPr>
          <p:nvPr/>
        </p:nvSpPr>
        <p:spPr bwMode="auto">
          <a:xfrm>
            <a:off x="5149850" y="6213475"/>
            <a:ext cx="27638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MX" sz="1200" b="1"/>
              <a:t>(01) 07501234512343 (10) 1234ABC </a:t>
            </a:r>
          </a:p>
        </p:txBody>
      </p:sp>
      <p:sp>
        <p:nvSpPr>
          <p:cNvPr id="2" name="1 Flecha izquierda y derecha"/>
          <p:cNvSpPr/>
          <p:nvPr/>
        </p:nvSpPr>
        <p:spPr bwMode="auto">
          <a:xfrm>
            <a:off x="4084638" y="4495800"/>
            <a:ext cx="1219200" cy="441325"/>
          </a:xfrm>
          <a:prstGeom prst="leftRightArrow">
            <a:avLst/>
          </a:prstGeom>
          <a:noFill/>
          <a:ln w="25400" cap="flat" cmpd="sng" algn="ctr">
            <a:solidFill>
              <a:schemeClr val="tx1">
                <a:lumMod val="60000"/>
                <a:lumOff val="40000"/>
              </a:schemeClr>
            </a:solidFill>
            <a:prstDash val="solid"/>
            <a:round/>
            <a:headEnd type="none" w="med" len="med"/>
            <a:tailEnd type="none" w="med" len="med"/>
          </a:ln>
          <a:effectLst/>
        </p:spPr>
        <p:txBody>
          <a:bodyPr/>
          <a:lstStyle/>
          <a:p>
            <a:pPr eaLnBrk="1" hangingPunct="1">
              <a:spcBef>
                <a:spcPct val="20000"/>
              </a:spcBef>
              <a:defRPr/>
            </a:pPr>
            <a:endParaRPr lang="es-MX">
              <a:latin typeface="Arial" charset="0"/>
            </a:endParaRPr>
          </a:p>
        </p:txBody>
      </p:sp>
      <p:cxnSp>
        <p:nvCxnSpPr>
          <p:cNvPr id="4" name="3 Conector recto de flecha"/>
          <p:cNvCxnSpPr/>
          <p:nvPr/>
        </p:nvCxnSpPr>
        <p:spPr bwMode="auto">
          <a:xfrm flipV="1">
            <a:off x="639763" y="2773363"/>
            <a:ext cx="8169275" cy="15875"/>
          </a:xfrm>
          <a:prstGeom prst="straightConnector1">
            <a:avLst/>
          </a:prstGeom>
          <a:noFill/>
          <a:ln w="25400" cap="flat" cmpd="sng" algn="ctr">
            <a:solidFill>
              <a:schemeClr val="tx1">
                <a:lumMod val="60000"/>
                <a:lumOff val="40000"/>
              </a:schemeClr>
            </a:solidFill>
            <a:prstDash val="solid"/>
            <a:round/>
            <a:headEnd type="arrow"/>
            <a:tailEnd type="arrow"/>
          </a:ln>
          <a:effectLst/>
        </p:spPr>
      </p:cxnSp>
    </p:spTree>
    <p:extLst>
      <p:ext uri="{BB962C8B-B14F-4D97-AF65-F5344CB8AC3E}">
        <p14:creationId xmlns:p14="http://schemas.microsoft.com/office/powerpoint/2010/main" xmlns="" val="12123647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4016" y="116632"/>
            <a:ext cx="3059832" cy="1131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9" name="Content Placeholder 5" descr="picture (2).jpg"/>
          <p:cNvPicPr>
            <a:picLocks noChangeAspect="1"/>
          </p:cNvPicPr>
          <p:nvPr/>
        </p:nvPicPr>
        <p:blipFill>
          <a:blip r:embed="rId3" cstate="print"/>
          <a:stretch>
            <a:fillRect/>
          </a:stretch>
        </p:blipFill>
        <p:spPr>
          <a:xfrm>
            <a:off x="0" y="662498"/>
            <a:ext cx="5616624" cy="4914546"/>
          </a:xfrm>
          <a:prstGeom prst="rect">
            <a:avLst/>
          </a:prstGeom>
        </p:spPr>
      </p:pic>
      <p:sp>
        <p:nvSpPr>
          <p:cNvPr id="11" name="10 CuadroTexto"/>
          <p:cNvSpPr txBox="1"/>
          <p:nvPr/>
        </p:nvSpPr>
        <p:spPr>
          <a:xfrm>
            <a:off x="611560" y="416277"/>
            <a:ext cx="4825007" cy="492443"/>
          </a:xfrm>
          <a:prstGeom prst="rect">
            <a:avLst/>
          </a:prstGeom>
          <a:noFill/>
        </p:spPr>
        <p:txBody>
          <a:bodyPr wrap="square">
            <a:spAutoFit/>
          </a:bodyPr>
          <a:lstStyle/>
          <a:p>
            <a:pPr>
              <a:defRPr/>
            </a:pPr>
            <a:r>
              <a:rPr lang="es-CR" sz="2600" b="1" dirty="0" smtClean="0">
                <a:solidFill>
                  <a:schemeClr val="accent6"/>
                </a:solidFill>
              </a:rPr>
              <a:t>Muchas gracias!</a:t>
            </a:r>
            <a:endParaRPr lang="es-CR" sz="2600" b="1" dirty="0">
              <a:solidFill>
                <a:schemeClr val="accent6"/>
              </a:solidFill>
            </a:endParaRPr>
          </a:p>
        </p:txBody>
      </p:sp>
      <p:sp>
        <p:nvSpPr>
          <p:cNvPr id="12" name="Rectangle 5"/>
          <p:cNvSpPr>
            <a:spLocks noChangeArrowheads="1"/>
          </p:cNvSpPr>
          <p:nvPr/>
        </p:nvSpPr>
        <p:spPr bwMode="auto">
          <a:xfrm>
            <a:off x="5227464" y="3746878"/>
            <a:ext cx="4169072" cy="1914370"/>
          </a:xfrm>
          <a:prstGeom prst="rect">
            <a:avLst/>
          </a:prstGeom>
          <a:noFill/>
          <a:ln w="9525">
            <a:noFill/>
            <a:miter lim="800000"/>
            <a:headEnd/>
            <a:tailEnd/>
          </a:ln>
        </p:spPr>
        <p:txBody>
          <a:bodyPr wrap="square">
            <a:spAutoFit/>
          </a:bodyPr>
          <a:lstStyle/>
          <a:p>
            <a:pPr algn="ctr" eaLnBrk="0" hangingPunct="0">
              <a:spcBef>
                <a:spcPct val="20000"/>
              </a:spcBef>
            </a:pPr>
            <a:r>
              <a:rPr lang="fr-FR" sz="3200" dirty="0" smtClean="0">
                <a:solidFill>
                  <a:schemeClr val="accent6"/>
                </a:solidFill>
              </a:rPr>
              <a:t>www.gs1cr.org</a:t>
            </a:r>
          </a:p>
          <a:p>
            <a:pPr marL="457200" indent="-457200" eaLnBrk="0" hangingPunct="0">
              <a:spcBef>
                <a:spcPct val="20000"/>
              </a:spcBef>
            </a:pPr>
            <a:r>
              <a:rPr lang="fr-FR" sz="2400" dirty="0">
                <a:solidFill>
                  <a:srgbClr val="FE3E14"/>
                </a:solidFill>
              </a:rPr>
              <a:t>E:</a:t>
            </a:r>
            <a:r>
              <a:rPr lang="fr-FR" sz="2400" dirty="0">
                <a:solidFill>
                  <a:srgbClr val="002C6C"/>
                </a:solidFill>
              </a:rPr>
              <a:t> </a:t>
            </a:r>
            <a:r>
              <a:rPr lang="fr-FR" sz="2400" dirty="0" smtClean="0">
                <a:solidFill>
                  <a:schemeClr val="accent6"/>
                </a:solidFill>
              </a:rPr>
              <a:t>informacion@gs1cr.org</a:t>
            </a:r>
            <a:endParaRPr lang="fr-FR" sz="2400" dirty="0">
              <a:solidFill>
                <a:schemeClr val="accent6"/>
              </a:solidFill>
            </a:endParaRPr>
          </a:p>
          <a:p>
            <a:pPr marL="457200" indent="-457200" eaLnBrk="0" hangingPunct="0">
              <a:spcBef>
                <a:spcPct val="20000"/>
              </a:spcBef>
            </a:pPr>
            <a:r>
              <a:rPr lang="fr-FR" sz="2400" dirty="0">
                <a:solidFill>
                  <a:srgbClr val="FE3E14"/>
                </a:solidFill>
              </a:rPr>
              <a:t>T:</a:t>
            </a:r>
            <a:r>
              <a:rPr lang="fr-FR" sz="2400" dirty="0">
                <a:solidFill>
                  <a:srgbClr val="002C6C"/>
                </a:solidFill>
              </a:rPr>
              <a:t> </a:t>
            </a:r>
            <a:r>
              <a:rPr lang="fr-FR" sz="2400" dirty="0" smtClean="0">
                <a:solidFill>
                  <a:schemeClr val="accent6"/>
                </a:solidFill>
              </a:rPr>
              <a:t>2507-8000</a:t>
            </a:r>
            <a:endParaRPr lang="fr-FR" sz="2400" dirty="0">
              <a:solidFill>
                <a:schemeClr val="accent6"/>
              </a:solidFill>
            </a:endParaRPr>
          </a:p>
          <a:p>
            <a:pPr marL="457200" indent="-457200" eaLnBrk="0" hangingPunct="0">
              <a:spcBef>
                <a:spcPct val="20000"/>
              </a:spcBef>
            </a:pPr>
            <a:r>
              <a:rPr lang="fr-FR" sz="2400" dirty="0">
                <a:solidFill>
                  <a:srgbClr val="FE3E14"/>
                </a:solidFill>
              </a:rPr>
              <a:t>F:</a:t>
            </a:r>
            <a:r>
              <a:rPr lang="fr-FR" sz="2400" dirty="0">
                <a:solidFill>
                  <a:srgbClr val="002C6C"/>
                </a:solidFill>
              </a:rPr>
              <a:t> </a:t>
            </a:r>
            <a:r>
              <a:rPr lang="fr-FR" sz="2400" dirty="0" smtClean="0">
                <a:solidFill>
                  <a:schemeClr val="accent6"/>
                </a:solidFill>
              </a:rPr>
              <a:t>2507-8029</a:t>
            </a:r>
            <a:endParaRPr lang="fr-FR" sz="2400" dirty="0">
              <a:solidFill>
                <a:schemeClr val="accent6"/>
              </a:solidFill>
            </a:endParaRPr>
          </a:p>
        </p:txBody>
      </p:sp>
      <p:cxnSp>
        <p:nvCxnSpPr>
          <p:cNvPr id="18434" name="5 Conector recto"/>
          <p:cNvCxnSpPr>
            <a:cxnSpLocks noChangeShapeType="1"/>
          </p:cNvCxnSpPr>
          <p:nvPr/>
        </p:nvCxnSpPr>
        <p:spPr bwMode="auto">
          <a:xfrm>
            <a:off x="395288" y="980728"/>
            <a:ext cx="8353425" cy="0"/>
          </a:xfrm>
          <a:prstGeom prst="line">
            <a:avLst/>
          </a:prstGeom>
          <a:noFill/>
          <a:ln w="12700" algn="ctr">
            <a:solidFill>
              <a:srgbClr val="F26334"/>
            </a:solidFill>
            <a:prstDash val="lgDash"/>
            <a:round/>
            <a:headEnd/>
            <a:tailEnd/>
          </a:ln>
          <a:extLst>
            <a:ext uri="{909E8E84-426E-40DD-AFC4-6F175D3DCCD1}">
              <a14:hiddenFill xmlns:a14="http://schemas.microsoft.com/office/drawing/2010/main" xmlns="">
                <a:noFill/>
              </a14:hiddenFill>
            </a:ext>
          </a:extLst>
        </p:spPr>
      </p:cxnSp>
      <p:pic>
        <p:nvPicPr>
          <p:cNvPr id="13" name="Picture 2" descr="Logo GS1 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8252" y="4141501"/>
            <a:ext cx="1080120" cy="56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33220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2209" y="443505"/>
            <a:ext cx="7848600" cy="547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9" name="1 Marcador de número de diapositiva"/>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26334"/>
              </a:buClr>
              <a:buFont typeface="Arial" panose="020B0604020202020204" pitchFamily="34" charset="0"/>
              <a:buChar char="•"/>
              <a:defRPr sz="2400">
                <a:solidFill>
                  <a:srgbClr val="002C6C"/>
                </a:solidFill>
                <a:latin typeface="Arial" panose="020B0604020202020204" pitchFamily="34" charset="0"/>
                <a:ea typeface="ＭＳ Ｐゴシック" panose="020B0600070205080204" pitchFamily="34" charset="-128"/>
              </a:defRPr>
            </a:lvl1pPr>
            <a:lvl2pPr marL="742950" indent="-285750">
              <a:spcBef>
                <a:spcPct val="20000"/>
              </a:spcBef>
              <a:buClr>
                <a:srgbClr val="F26334"/>
              </a:buClr>
              <a:buChar char="•"/>
              <a:defRPr sz="2000">
                <a:solidFill>
                  <a:srgbClr val="002C6C"/>
                </a:solidFill>
                <a:latin typeface="Arial" panose="020B0604020202020204" pitchFamily="34" charset="0"/>
                <a:ea typeface="ＭＳ Ｐゴシック" panose="020B0600070205080204" pitchFamily="34" charset="-128"/>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2C6C"/>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3232656-F7D6-4F4C-8CE6-84F21527E083}" type="slidenum">
              <a:rPr lang="en-GB" altLang="es-CR" sz="900" smtClean="0">
                <a:solidFill>
                  <a:schemeClr val="tx1"/>
                </a:solidFill>
              </a:rPr>
              <a:pPr>
                <a:spcBef>
                  <a:spcPct val="0"/>
                </a:spcBef>
                <a:buClrTx/>
                <a:buFontTx/>
                <a:buNone/>
              </a:pPr>
              <a:t>4</a:t>
            </a:fld>
            <a:endParaRPr lang="en-GB" altLang="es-CR" sz="900" smtClean="0">
              <a:solidFill>
                <a:schemeClr val="tx1"/>
              </a:solidFill>
            </a:endParaRPr>
          </a:p>
        </p:txBody>
      </p:sp>
    </p:spTree>
    <p:extLst>
      <p:ext uri="{BB962C8B-B14F-4D97-AF65-F5344CB8AC3E}">
        <p14:creationId xmlns:p14="http://schemas.microsoft.com/office/powerpoint/2010/main" xmlns="" val="250390691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55270"/>
            <a:ext cx="7772400" cy="1362075"/>
          </a:xfrm>
        </p:spPr>
        <p:txBody>
          <a:bodyPr/>
          <a:lstStyle/>
          <a:p>
            <a:pPr algn="ctr"/>
            <a:r>
              <a:rPr lang="es-US" dirty="0" smtClean="0">
                <a:hlinkClick r:id="rId2" action="ppaction://hlinkfile"/>
              </a:rPr>
              <a:t>video</a:t>
            </a:r>
            <a:endParaRPr lang="es-ES" dirty="0"/>
          </a:p>
        </p:txBody>
      </p:sp>
      <p:sp>
        <p:nvSpPr>
          <p:cNvPr id="4" name="Marcador de número de diapositiva 3"/>
          <p:cNvSpPr>
            <a:spLocks noGrp="1"/>
          </p:cNvSpPr>
          <p:nvPr>
            <p:ph type="sldNum" sz="quarter" idx="10"/>
          </p:nvPr>
        </p:nvSpPr>
        <p:spPr/>
        <p:txBody>
          <a:bodyPr/>
          <a:lstStyle/>
          <a:p>
            <a:fld id="{270279E2-7BEB-614B-AECB-88A726A2C04E}" type="slidenum">
              <a:rPr lang="en-US" smtClean="0"/>
              <a:pPr/>
              <a:t>5</a:t>
            </a:fld>
            <a:endParaRPr lang="en-US"/>
          </a:p>
        </p:txBody>
      </p:sp>
    </p:spTree>
    <p:extLst>
      <p:ext uri="{BB962C8B-B14F-4D97-AF65-F5344CB8AC3E}">
        <p14:creationId xmlns:p14="http://schemas.microsoft.com/office/powerpoint/2010/main" xmlns="" val="2161028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11719853Large[1].jpg"/>
          <p:cNvPicPr>
            <a:picLocks noChangeAspect="1"/>
          </p:cNvPicPr>
          <p:nvPr/>
        </p:nvPicPr>
        <p:blipFill>
          <a:blip r:embed="rId3" cstate="email"/>
          <a:srcRect/>
          <a:stretch>
            <a:fillRect/>
          </a:stretch>
        </p:blipFill>
        <p:spPr>
          <a:xfrm>
            <a:off x="-9180" y="4314825"/>
            <a:ext cx="9153180" cy="2543175"/>
          </a:xfrm>
          <a:prstGeom prst="rect">
            <a:avLst/>
          </a:prstGeom>
        </p:spPr>
      </p:pic>
      <p:sp>
        <p:nvSpPr>
          <p:cNvPr id="26626" name="Rectangle 2"/>
          <p:cNvSpPr>
            <a:spLocks noGrp="1" noChangeArrowheads="1"/>
          </p:cNvSpPr>
          <p:nvPr>
            <p:ph type="ctrTitle"/>
          </p:nvPr>
        </p:nvSpPr>
        <p:spPr>
          <a:xfrm>
            <a:off x="4849462" y="3476128"/>
            <a:ext cx="5477135" cy="990600"/>
          </a:xfrm>
        </p:spPr>
        <p:txBody>
          <a:bodyPr/>
          <a:lstStyle/>
          <a:p>
            <a:r>
              <a:rPr lang="es-US" sz="3800" dirty="0" smtClean="0"/>
              <a:t>TRAZABILIDAD</a:t>
            </a:r>
            <a:endParaRPr lang="en-US" sz="3800" dirty="0"/>
          </a:p>
        </p:txBody>
      </p:sp>
    </p:spTree>
    <p:extLst>
      <p:ext uri="{BB962C8B-B14F-4D97-AF65-F5344CB8AC3E}">
        <p14:creationId xmlns:p14="http://schemas.microsoft.com/office/powerpoint/2010/main" xmlns="" val="2360108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00113" y="5084763"/>
            <a:ext cx="7632700" cy="11525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s-MX" sz="1800"/>
          </a:p>
        </p:txBody>
      </p:sp>
      <p:sp>
        <p:nvSpPr>
          <p:cNvPr id="18435" name="Rectangle 3"/>
          <p:cNvSpPr>
            <a:spLocks noGrp="1" noChangeArrowheads="1"/>
          </p:cNvSpPr>
          <p:nvPr>
            <p:ph type="title"/>
          </p:nvPr>
        </p:nvSpPr>
        <p:spPr>
          <a:xfrm>
            <a:off x="2522538" y="306388"/>
            <a:ext cx="6054725" cy="762000"/>
          </a:xfrm>
        </p:spPr>
        <p:txBody>
          <a:bodyPr/>
          <a:lstStyle/>
          <a:p>
            <a:r>
              <a:rPr lang="es-CL" dirty="0" smtClean="0"/>
              <a:t>Trazabilidad: Definición</a:t>
            </a:r>
          </a:p>
        </p:txBody>
      </p:sp>
      <p:sp>
        <p:nvSpPr>
          <p:cNvPr id="18436" name="Rectangle 4"/>
          <p:cNvSpPr>
            <a:spLocks noGrp="1" noChangeArrowheads="1"/>
          </p:cNvSpPr>
          <p:nvPr>
            <p:ph type="body" idx="1"/>
          </p:nvPr>
        </p:nvSpPr>
        <p:spPr>
          <a:xfrm>
            <a:off x="786144" y="417321"/>
            <a:ext cx="7705725" cy="4422775"/>
          </a:xfrm>
        </p:spPr>
        <p:txBody>
          <a:bodyPr/>
          <a:lstStyle/>
          <a:p>
            <a:pPr algn="ctr"/>
            <a:endParaRPr lang="en-US" sz="2000" b="1" dirty="0" smtClean="0"/>
          </a:p>
          <a:p>
            <a:pPr algn="ctr"/>
            <a:endParaRPr lang="es-ES" sz="2000" dirty="0" smtClean="0">
              <a:solidFill>
                <a:schemeClr val="tx1"/>
              </a:solidFill>
            </a:endParaRPr>
          </a:p>
          <a:p>
            <a:pPr algn="ctr"/>
            <a:r>
              <a:rPr lang="es-ES" sz="2000" dirty="0" smtClean="0">
                <a:solidFill>
                  <a:schemeClr val="tx1"/>
                </a:solidFill>
              </a:rPr>
              <a:t>“Trazabilidad es la </a:t>
            </a:r>
            <a:r>
              <a:rPr lang="es-ES" sz="2000" dirty="0" smtClean="0"/>
              <a:t>capacidad para rastrear la historia, la aplicación o la localización de una entidad mediante indicaciones registradas”. </a:t>
            </a:r>
            <a:endParaRPr lang="en-US" dirty="0" smtClean="0"/>
          </a:p>
          <a:p>
            <a:pPr algn="ctr"/>
            <a:endParaRPr lang="en-US" sz="2000" b="1" dirty="0" smtClean="0"/>
          </a:p>
          <a:p>
            <a:pPr algn="ctr"/>
            <a:r>
              <a:rPr lang="en-US" sz="2000" b="1" dirty="0" smtClean="0"/>
              <a:t>(ISO9001:2000)</a:t>
            </a:r>
          </a:p>
          <a:p>
            <a:pPr algn="ctr"/>
            <a:endParaRPr lang="en-US" sz="2000" dirty="0" smtClean="0"/>
          </a:p>
          <a:p>
            <a:pPr algn="ctr"/>
            <a:r>
              <a:rPr lang="es-CL" sz="2000" dirty="0" smtClean="0"/>
              <a:t>	“Capacidad de rastrear un producto alimenticio, o una sustancia destinada a un producto alimenticio, a través de todas las etapas de producción, procesamiento y distribución”.</a:t>
            </a:r>
            <a:endParaRPr lang="en-US" sz="2000" dirty="0" smtClean="0"/>
          </a:p>
          <a:p>
            <a:pPr algn="ctr"/>
            <a:endParaRPr lang="en-US" sz="2000" dirty="0" smtClean="0"/>
          </a:p>
          <a:p>
            <a:pPr algn="ctr"/>
            <a:r>
              <a:rPr lang="en-US" sz="2000" b="1" dirty="0" smtClean="0"/>
              <a:t>(Codex </a:t>
            </a:r>
            <a:r>
              <a:rPr lang="en-US" sz="2000" b="1" dirty="0" err="1" smtClean="0"/>
              <a:t>Alimentarius</a:t>
            </a:r>
            <a:r>
              <a:rPr lang="en-US" sz="2000" b="1" dirty="0" smtClean="0"/>
              <a:t> – EC 178)</a:t>
            </a:r>
          </a:p>
          <a:p>
            <a:pPr algn="ctr"/>
            <a:endParaRPr lang="en-US" sz="2000" dirty="0" smtClean="0"/>
          </a:p>
          <a:p>
            <a:pPr marL="762000" lvl="1" indent="-304800">
              <a:spcBef>
                <a:spcPct val="0"/>
              </a:spcBef>
              <a:buClrTx/>
              <a:buFont typeface="Wingdings" panose="05000000000000000000" pitchFamily="2" charset="2"/>
              <a:buChar char="v"/>
            </a:pPr>
            <a:r>
              <a:rPr lang="es-MX" sz="2000" dirty="0" smtClean="0">
                <a:solidFill>
                  <a:schemeClr val="bg1"/>
                </a:solidFill>
              </a:rPr>
              <a:t>Hacer seguimiento y control de una unidad de producción a través de los diversos procesos -&gt; Esto puede implicar cambios en la gestión de los procesos.</a:t>
            </a:r>
            <a:endParaRPr lang="es-ES" sz="2000" dirty="0" smtClean="0">
              <a:solidFill>
                <a:schemeClr val="bg1"/>
              </a:solidFill>
            </a:endParaRPr>
          </a:p>
          <a:p>
            <a:pPr marL="762000" lvl="1" indent="-304800">
              <a:spcBef>
                <a:spcPct val="0"/>
              </a:spcBef>
              <a:buClrTx/>
              <a:buFont typeface="Wingdings" panose="05000000000000000000" pitchFamily="2" charset="2"/>
              <a:buNone/>
            </a:pPr>
            <a:endParaRPr lang="en-US" sz="2000" dirty="0" smtClean="0">
              <a:solidFill>
                <a:schemeClr val="tx1"/>
              </a:solidFill>
            </a:endParaRPr>
          </a:p>
        </p:txBody>
      </p:sp>
    </p:spTree>
    <p:extLst>
      <p:ext uri="{BB962C8B-B14F-4D97-AF65-F5344CB8AC3E}">
        <p14:creationId xmlns:p14="http://schemas.microsoft.com/office/powerpoint/2010/main" xmlns="" val="410537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ChangeArrowheads="1"/>
          </p:cNvSpPr>
          <p:nvPr/>
        </p:nvSpPr>
        <p:spPr bwMode="auto">
          <a:xfrm>
            <a:off x="2760663" y="474663"/>
            <a:ext cx="3971925"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defRPr/>
            </a:pPr>
            <a:r>
              <a:rPr lang="es-MX" sz="3000" b="1" dirty="0">
                <a:solidFill>
                  <a:schemeClr val="tx1"/>
                </a:solidFill>
                <a:latin typeface="+mn-lt"/>
                <a:cs typeface="Arial" charset="0"/>
              </a:rPr>
              <a:t>Actores Clave</a:t>
            </a:r>
            <a:endParaRPr lang="es-ES" sz="3000" b="1" dirty="0">
              <a:solidFill>
                <a:schemeClr val="tx1"/>
              </a:solidFill>
              <a:latin typeface="+mn-lt"/>
              <a:cs typeface="Arial" charset="0"/>
            </a:endParaRPr>
          </a:p>
        </p:txBody>
      </p:sp>
      <p:grpSp>
        <p:nvGrpSpPr>
          <p:cNvPr id="20483" name="Group 3"/>
          <p:cNvGrpSpPr>
            <a:grpSpLocks/>
          </p:cNvGrpSpPr>
          <p:nvPr/>
        </p:nvGrpSpPr>
        <p:grpSpPr bwMode="auto">
          <a:xfrm>
            <a:off x="506413" y="1524000"/>
            <a:ext cx="8031162" cy="4984750"/>
            <a:chOff x="153" y="572"/>
            <a:chExt cx="5412" cy="3587"/>
          </a:xfrm>
        </p:grpSpPr>
        <p:grpSp>
          <p:nvGrpSpPr>
            <p:cNvPr id="20484" name="Group 4"/>
            <p:cNvGrpSpPr>
              <a:grpSpLocks/>
            </p:cNvGrpSpPr>
            <p:nvPr/>
          </p:nvGrpSpPr>
          <p:grpSpPr bwMode="auto">
            <a:xfrm>
              <a:off x="3271" y="572"/>
              <a:ext cx="2294" cy="912"/>
              <a:chOff x="3271" y="572"/>
              <a:chExt cx="2294" cy="912"/>
            </a:xfrm>
          </p:grpSpPr>
          <p:sp>
            <p:nvSpPr>
              <p:cNvPr id="20514" name="AutoShape 5"/>
              <p:cNvSpPr>
                <a:spLocks noChangeArrowheads="1"/>
              </p:cNvSpPr>
              <p:nvPr/>
            </p:nvSpPr>
            <p:spPr bwMode="auto">
              <a:xfrm>
                <a:off x="3288" y="572"/>
                <a:ext cx="2208" cy="912"/>
              </a:xfrm>
              <a:prstGeom prst="roundRect">
                <a:avLst>
                  <a:gd name="adj" fmla="val 16667"/>
                </a:avLst>
              </a:prstGeom>
              <a:solidFill>
                <a:srgbClr val="1B96AC"/>
              </a:solidFill>
              <a:ln w="19050">
                <a:solidFill>
                  <a:srgbClr val="1B96A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s-MX" sz="1800"/>
              </a:p>
            </p:txBody>
          </p:sp>
          <p:sp>
            <p:nvSpPr>
              <p:cNvPr id="20515" name="Text Box 6"/>
              <p:cNvSpPr txBox="1">
                <a:spLocks noChangeArrowheads="1"/>
              </p:cNvSpPr>
              <p:nvPr/>
            </p:nvSpPr>
            <p:spPr bwMode="auto">
              <a:xfrm>
                <a:off x="3919" y="677"/>
                <a:ext cx="849" cy="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800">
                    <a:solidFill>
                      <a:schemeClr val="bg1"/>
                    </a:solidFill>
                    <a:latin typeface="Trebuchet MS" panose="020B0603020202020204" pitchFamily="34" charset="0"/>
                  </a:rPr>
                  <a:t>Gobiernos</a:t>
                </a:r>
              </a:p>
            </p:txBody>
          </p:sp>
          <p:sp>
            <p:nvSpPr>
              <p:cNvPr id="20516" name="Text Box 7"/>
              <p:cNvSpPr txBox="1">
                <a:spLocks noChangeArrowheads="1"/>
              </p:cNvSpPr>
              <p:nvPr/>
            </p:nvSpPr>
            <p:spPr bwMode="auto">
              <a:xfrm>
                <a:off x="3271" y="949"/>
                <a:ext cx="2294" cy="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1B96A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400">
                    <a:solidFill>
                      <a:schemeClr val="bg1"/>
                    </a:solidFill>
                    <a:latin typeface="Trebuchet MS" panose="020B0603020202020204" pitchFamily="34" charset="0"/>
                  </a:rPr>
                  <a:t>Deseo de reconstruir la confianza </a:t>
                </a:r>
              </a:p>
              <a:p>
                <a:pPr eaLnBrk="1" hangingPunct="1">
                  <a:spcBef>
                    <a:spcPct val="0"/>
                  </a:spcBef>
                </a:pPr>
                <a:r>
                  <a:rPr lang="es-ES" sz="1400">
                    <a:solidFill>
                      <a:schemeClr val="bg1"/>
                    </a:solidFill>
                    <a:latin typeface="Trebuchet MS" panose="020B0603020202020204" pitchFamily="34" charset="0"/>
                  </a:rPr>
                  <a:t>de los consumidores</a:t>
                </a:r>
              </a:p>
              <a:p>
                <a:pPr eaLnBrk="1" hangingPunct="1">
                  <a:spcBef>
                    <a:spcPct val="0"/>
                  </a:spcBef>
                </a:pPr>
                <a:r>
                  <a:rPr lang="es-ES" sz="1400">
                    <a:solidFill>
                      <a:schemeClr val="bg1"/>
                    </a:solidFill>
                    <a:latin typeface="Trebuchet MS" panose="020B0603020202020204" pitchFamily="34" charset="0"/>
                  </a:rPr>
                  <a:t>Garantizar la seguridad de los productos</a:t>
                </a:r>
              </a:p>
            </p:txBody>
          </p:sp>
        </p:grpSp>
        <p:grpSp>
          <p:nvGrpSpPr>
            <p:cNvPr id="20485" name="Group 8"/>
            <p:cNvGrpSpPr>
              <a:grpSpLocks/>
            </p:cNvGrpSpPr>
            <p:nvPr/>
          </p:nvGrpSpPr>
          <p:grpSpPr bwMode="auto">
            <a:xfrm>
              <a:off x="3398" y="2020"/>
              <a:ext cx="1899" cy="768"/>
              <a:chOff x="3400" y="2024"/>
              <a:chExt cx="1899" cy="768"/>
            </a:xfrm>
          </p:grpSpPr>
          <p:sp>
            <p:nvSpPr>
              <p:cNvPr id="20512" name="AutoShape 9"/>
              <p:cNvSpPr>
                <a:spLocks noChangeArrowheads="1"/>
              </p:cNvSpPr>
              <p:nvPr/>
            </p:nvSpPr>
            <p:spPr bwMode="auto">
              <a:xfrm>
                <a:off x="3424" y="2024"/>
                <a:ext cx="1776" cy="768"/>
              </a:xfrm>
              <a:prstGeom prst="roundRect">
                <a:avLst>
                  <a:gd name="adj" fmla="val 16667"/>
                </a:avLst>
              </a:prstGeom>
              <a:solidFill>
                <a:srgbClr val="FF5B6B"/>
              </a:solidFill>
              <a:ln>
                <a:noFill/>
              </a:ln>
              <a:effectLst/>
              <a:extLst>
                <a:ext uri="{91240B29-F687-4F45-9708-019B960494DF}">
                  <a14:hiddenLine xmlns:a14="http://schemas.microsoft.com/office/drawing/2010/main" xmlns="" w="19050">
                    <a:solidFill>
                      <a:srgbClr val="1B96A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s-MX" sz="1800"/>
              </a:p>
            </p:txBody>
          </p:sp>
          <p:sp>
            <p:nvSpPr>
              <p:cNvPr id="20513" name="Text Box 10"/>
              <p:cNvSpPr txBox="1">
                <a:spLocks noChangeArrowheads="1"/>
              </p:cNvSpPr>
              <p:nvPr/>
            </p:nvSpPr>
            <p:spPr bwMode="auto">
              <a:xfrm>
                <a:off x="3400" y="2120"/>
                <a:ext cx="1899" cy="594"/>
              </a:xfrm>
              <a:prstGeom prst="rect">
                <a:avLst/>
              </a:prstGeom>
              <a:noFill/>
              <a:ln>
                <a:noFill/>
              </a:ln>
              <a:effectLst/>
              <a:extLst>
                <a:ext uri="{909E8E84-426E-40DD-AFC4-6F175D3DCCD1}">
                  <a14:hiddenFill xmlns:a14="http://schemas.microsoft.com/office/drawing/2010/main" xmlns="">
                    <a:solidFill>
                      <a:srgbClr val="FF4153"/>
                    </a:solidFill>
                  </a14:hiddenFill>
                </a:ext>
                <a:ext uri="{91240B29-F687-4F45-9708-019B960494DF}">
                  <a14:hiddenLine xmlns:a14="http://schemas.microsoft.com/office/drawing/2010/main" xmlns="" w="19050">
                    <a:solidFill>
                      <a:srgbClr val="1B96A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600">
                    <a:solidFill>
                      <a:schemeClr val="bg1"/>
                    </a:solidFill>
                    <a:latin typeface="Trebuchet MS" panose="020B0603020202020204" pitchFamily="34" charset="0"/>
                  </a:rPr>
                  <a:t>Aumento en la presión </a:t>
                </a:r>
              </a:p>
              <a:p>
                <a:pPr eaLnBrk="1" hangingPunct="1">
                  <a:spcBef>
                    <a:spcPct val="0"/>
                  </a:spcBef>
                </a:pPr>
                <a:r>
                  <a:rPr lang="es-ES" sz="1600">
                    <a:solidFill>
                      <a:schemeClr val="bg1"/>
                    </a:solidFill>
                    <a:latin typeface="Trebuchet MS" panose="020B0603020202020204" pitchFamily="34" charset="0"/>
                  </a:rPr>
                  <a:t>por mejorar la trazabilidad </a:t>
                </a:r>
              </a:p>
              <a:p>
                <a:pPr eaLnBrk="1" hangingPunct="1">
                  <a:spcBef>
                    <a:spcPct val="0"/>
                  </a:spcBef>
                </a:pPr>
                <a:r>
                  <a:rPr lang="es-ES" sz="1600">
                    <a:solidFill>
                      <a:schemeClr val="bg1"/>
                    </a:solidFill>
                    <a:latin typeface="Trebuchet MS" panose="020B0603020202020204" pitchFamily="34" charset="0"/>
                  </a:rPr>
                  <a:t>de los productos</a:t>
                </a:r>
              </a:p>
            </p:txBody>
          </p:sp>
        </p:grpSp>
        <p:grpSp>
          <p:nvGrpSpPr>
            <p:cNvPr id="20486" name="Group 11"/>
            <p:cNvGrpSpPr>
              <a:grpSpLocks/>
            </p:cNvGrpSpPr>
            <p:nvPr/>
          </p:nvGrpSpPr>
          <p:grpSpPr bwMode="auto">
            <a:xfrm>
              <a:off x="3183" y="3283"/>
              <a:ext cx="2332" cy="876"/>
              <a:chOff x="3170" y="3294"/>
              <a:chExt cx="2332" cy="876"/>
            </a:xfrm>
          </p:grpSpPr>
          <p:sp>
            <p:nvSpPr>
              <p:cNvPr id="20509" name="AutoShape 12"/>
              <p:cNvSpPr>
                <a:spLocks noChangeArrowheads="1"/>
              </p:cNvSpPr>
              <p:nvPr/>
            </p:nvSpPr>
            <p:spPr bwMode="auto">
              <a:xfrm>
                <a:off x="3198" y="3339"/>
                <a:ext cx="2304" cy="768"/>
              </a:xfrm>
              <a:prstGeom prst="roundRect">
                <a:avLst>
                  <a:gd name="adj" fmla="val 16667"/>
                </a:avLst>
              </a:prstGeom>
              <a:solidFill>
                <a:srgbClr val="1B96AC"/>
              </a:solidFill>
              <a:ln w="19050">
                <a:solidFill>
                  <a:srgbClr val="1B96A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s-MX" sz="1800"/>
              </a:p>
            </p:txBody>
          </p:sp>
          <p:sp>
            <p:nvSpPr>
              <p:cNvPr id="20510" name="Text Box 13"/>
              <p:cNvSpPr txBox="1">
                <a:spLocks noChangeArrowheads="1"/>
              </p:cNvSpPr>
              <p:nvPr/>
            </p:nvSpPr>
            <p:spPr bwMode="auto">
              <a:xfrm>
                <a:off x="3835" y="3294"/>
                <a:ext cx="760" cy="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800">
                    <a:solidFill>
                      <a:schemeClr val="bg1"/>
                    </a:solidFill>
                    <a:latin typeface="Trebuchet MS" panose="020B0603020202020204" pitchFamily="34" charset="0"/>
                  </a:rPr>
                  <a:t>Industria</a:t>
                </a:r>
              </a:p>
            </p:txBody>
          </p:sp>
          <p:sp>
            <p:nvSpPr>
              <p:cNvPr id="20511" name="Text Box 14"/>
              <p:cNvSpPr txBox="1">
                <a:spLocks noChangeArrowheads="1"/>
              </p:cNvSpPr>
              <p:nvPr/>
            </p:nvSpPr>
            <p:spPr bwMode="auto">
              <a:xfrm>
                <a:off x="3170" y="3483"/>
                <a:ext cx="1901" cy="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1B96A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400">
                    <a:solidFill>
                      <a:schemeClr val="bg1"/>
                    </a:solidFill>
                    <a:latin typeface="Trebuchet MS" panose="020B0603020202020204" pitchFamily="34" charset="0"/>
                  </a:rPr>
                  <a:t>Disminuir los riesgos de la marca</a:t>
                </a:r>
              </a:p>
              <a:p>
                <a:pPr eaLnBrk="1" hangingPunct="1">
                  <a:spcBef>
                    <a:spcPct val="0"/>
                  </a:spcBef>
                </a:pPr>
                <a:r>
                  <a:rPr lang="es-ES" sz="1400">
                    <a:solidFill>
                      <a:schemeClr val="bg1"/>
                    </a:solidFill>
                    <a:latin typeface="Trebuchet MS" panose="020B0603020202020204" pitchFamily="34" charset="0"/>
                  </a:rPr>
                  <a:t>Reducir los costos en retiradas </a:t>
                </a:r>
              </a:p>
              <a:p>
                <a:pPr eaLnBrk="1" hangingPunct="1">
                  <a:spcBef>
                    <a:spcPct val="0"/>
                  </a:spcBef>
                </a:pPr>
                <a:r>
                  <a:rPr lang="es-ES" sz="1400">
                    <a:solidFill>
                      <a:schemeClr val="bg1"/>
                    </a:solidFill>
                    <a:latin typeface="Trebuchet MS" panose="020B0603020202020204" pitchFamily="34" charset="0"/>
                  </a:rPr>
                  <a:t>de productos Apoyo iniciativas</a:t>
                </a:r>
              </a:p>
              <a:p>
                <a:pPr eaLnBrk="1" hangingPunct="1">
                  <a:spcBef>
                    <a:spcPct val="0"/>
                  </a:spcBef>
                </a:pPr>
                <a:r>
                  <a:rPr lang="es-ES" sz="1400">
                    <a:solidFill>
                      <a:schemeClr val="bg1"/>
                    </a:solidFill>
                    <a:latin typeface="Trebuchet MS" panose="020B0603020202020204" pitchFamily="34" charset="0"/>
                  </a:rPr>
                  <a:t> HACCP e ISO</a:t>
                </a:r>
              </a:p>
            </p:txBody>
          </p:sp>
        </p:grpSp>
        <p:grpSp>
          <p:nvGrpSpPr>
            <p:cNvPr id="20487" name="Group 15"/>
            <p:cNvGrpSpPr>
              <a:grpSpLocks/>
            </p:cNvGrpSpPr>
            <p:nvPr/>
          </p:nvGrpSpPr>
          <p:grpSpPr bwMode="auto">
            <a:xfrm>
              <a:off x="198" y="3367"/>
              <a:ext cx="2512" cy="575"/>
              <a:chOff x="204" y="3380"/>
              <a:chExt cx="2512" cy="575"/>
            </a:xfrm>
          </p:grpSpPr>
          <p:sp>
            <p:nvSpPr>
              <p:cNvPr id="20506" name="AutoShape 16"/>
              <p:cNvSpPr>
                <a:spLocks noChangeArrowheads="1"/>
              </p:cNvSpPr>
              <p:nvPr/>
            </p:nvSpPr>
            <p:spPr bwMode="auto">
              <a:xfrm>
                <a:off x="204" y="3385"/>
                <a:ext cx="2496" cy="528"/>
              </a:xfrm>
              <a:prstGeom prst="roundRect">
                <a:avLst>
                  <a:gd name="adj" fmla="val 16667"/>
                </a:avLst>
              </a:prstGeom>
              <a:solidFill>
                <a:srgbClr val="1B96AC"/>
              </a:solidFill>
              <a:ln w="19050">
                <a:solidFill>
                  <a:srgbClr val="1B96A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s-MX" sz="1800"/>
              </a:p>
            </p:txBody>
          </p:sp>
          <p:sp>
            <p:nvSpPr>
              <p:cNvPr id="20507" name="Text Box 17"/>
              <p:cNvSpPr txBox="1">
                <a:spLocks noChangeArrowheads="1"/>
              </p:cNvSpPr>
              <p:nvPr/>
            </p:nvSpPr>
            <p:spPr bwMode="auto">
              <a:xfrm>
                <a:off x="385" y="3380"/>
                <a:ext cx="2331" cy="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800">
                    <a:solidFill>
                      <a:schemeClr val="bg1"/>
                    </a:solidFill>
                    <a:latin typeface="Trebuchet MS" panose="020B0603020202020204" pitchFamily="34" charset="0"/>
                  </a:rPr>
                  <a:t>Gremios y foros de la Industria</a:t>
                </a:r>
              </a:p>
            </p:txBody>
          </p:sp>
          <p:sp>
            <p:nvSpPr>
              <p:cNvPr id="20508" name="Text Box 18"/>
              <p:cNvSpPr txBox="1">
                <a:spLocks noChangeArrowheads="1"/>
              </p:cNvSpPr>
              <p:nvPr/>
            </p:nvSpPr>
            <p:spPr bwMode="auto">
              <a:xfrm>
                <a:off x="252" y="3582"/>
                <a:ext cx="2364" cy="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1B96A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400">
                    <a:solidFill>
                      <a:schemeClr val="bg1"/>
                    </a:solidFill>
                    <a:latin typeface="Trebuchet MS" panose="020B0603020202020204" pitchFamily="34" charset="0"/>
                  </a:rPr>
                  <a:t>Gran actividad en cuanto a definición de estándares</a:t>
                </a:r>
              </a:p>
            </p:txBody>
          </p:sp>
        </p:grpSp>
        <p:grpSp>
          <p:nvGrpSpPr>
            <p:cNvPr id="20488" name="Group 19"/>
            <p:cNvGrpSpPr>
              <a:grpSpLocks/>
            </p:cNvGrpSpPr>
            <p:nvPr/>
          </p:nvGrpSpPr>
          <p:grpSpPr bwMode="auto">
            <a:xfrm>
              <a:off x="196" y="2543"/>
              <a:ext cx="2496" cy="593"/>
              <a:chOff x="204" y="2576"/>
              <a:chExt cx="2496" cy="593"/>
            </a:xfrm>
          </p:grpSpPr>
          <p:sp>
            <p:nvSpPr>
              <p:cNvPr id="20503" name="AutoShape 20"/>
              <p:cNvSpPr>
                <a:spLocks noChangeArrowheads="1"/>
              </p:cNvSpPr>
              <p:nvPr/>
            </p:nvSpPr>
            <p:spPr bwMode="auto">
              <a:xfrm>
                <a:off x="204" y="2614"/>
                <a:ext cx="2496" cy="528"/>
              </a:xfrm>
              <a:prstGeom prst="roundRect">
                <a:avLst>
                  <a:gd name="adj" fmla="val 16667"/>
                </a:avLst>
              </a:prstGeom>
              <a:solidFill>
                <a:srgbClr val="1B96AC"/>
              </a:solidFill>
              <a:ln w="19050">
                <a:solidFill>
                  <a:srgbClr val="1B96A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s-MX" sz="1800"/>
              </a:p>
            </p:txBody>
          </p:sp>
          <p:sp>
            <p:nvSpPr>
              <p:cNvPr id="20504" name="Text Box 21"/>
              <p:cNvSpPr txBox="1">
                <a:spLocks noChangeArrowheads="1"/>
              </p:cNvSpPr>
              <p:nvPr/>
            </p:nvSpPr>
            <p:spPr bwMode="auto">
              <a:xfrm>
                <a:off x="1020" y="2576"/>
                <a:ext cx="1000" cy="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800">
                    <a:solidFill>
                      <a:schemeClr val="bg1"/>
                    </a:solidFill>
                    <a:latin typeface="Trebuchet MS" panose="020B0603020202020204" pitchFamily="34" charset="0"/>
                  </a:rPr>
                  <a:t>Reguladores</a:t>
                </a:r>
              </a:p>
            </p:txBody>
          </p:sp>
          <p:sp>
            <p:nvSpPr>
              <p:cNvPr id="20505" name="Text Box 22"/>
              <p:cNvSpPr txBox="1">
                <a:spLocks noChangeArrowheads="1"/>
              </p:cNvSpPr>
              <p:nvPr/>
            </p:nvSpPr>
            <p:spPr bwMode="auto">
              <a:xfrm>
                <a:off x="362" y="2797"/>
                <a:ext cx="1986"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1B96A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400">
                    <a:solidFill>
                      <a:schemeClr val="bg1"/>
                    </a:solidFill>
                    <a:latin typeface="Trebuchet MS" panose="020B0603020202020204" pitchFamily="34" charset="0"/>
                  </a:rPr>
                  <a:t>Implementación y aumento en las regulaciones</a:t>
                </a:r>
              </a:p>
            </p:txBody>
          </p:sp>
        </p:grpSp>
        <p:grpSp>
          <p:nvGrpSpPr>
            <p:cNvPr id="20489" name="Group 23"/>
            <p:cNvGrpSpPr>
              <a:grpSpLocks/>
            </p:cNvGrpSpPr>
            <p:nvPr/>
          </p:nvGrpSpPr>
          <p:grpSpPr bwMode="auto">
            <a:xfrm>
              <a:off x="194" y="1579"/>
              <a:ext cx="2496" cy="800"/>
              <a:chOff x="204" y="1616"/>
              <a:chExt cx="2496" cy="800"/>
            </a:xfrm>
          </p:grpSpPr>
          <p:sp>
            <p:nvSpPr>
              <p:cNvPr id="20500" name="AutoShape 24"/>
              <p:cNvSpPr>
                <a:spLocks noChangeArrowheads="1"/>
              </p:cNvSpPr>
              <p:nvPr/>
            </p:nvSpPr>
            <p:spPr bwMode="auto">
              <a:xfrm>
                <a:off x="204" y="1616"/>
                <a:ext cx="2496" cy="768"/>
              </a:xfrm>
              <a:prstGeom prst="roundRect">
                <a:avLst>
                  <a:gd name="adj" fmla="val 16667"/>
                </a:avLst>
              </a:prstGeom>
              <a:solidFill>
                <a:srgbClr val="1B96AC"/>
              </a:solidFill>
              <a:ln w="19050">
                <a:solidFill>
                  <a:srgbClr val="1B96A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s-MX" sz="1800"/>
              </a:p>
            </p:txBody>
          </p:sp>
          <p:sp>
            <p:nvSpPr>
              <p:cNvPr id="20501" name="Text Box 25"/>
              <p:cNvSpPr txBox="1">
                <a:spLocks noChangeArrowheads="1"/>
              </p:cNvSpPr>
              <p:nvPr/>
            </p:nvSpPr>
            <p:spPr bwMode="auto">
              <a:xfrm>
                <a:off x="940" y="1616"/>
                <a:ext cx="867" cy="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800">
                    <a:solidFill>
                      <a:schemeClr val="bg1"/>
                    </a:solidFill>
                    <a:latin typeface="Trebuchet MS" panose="020B0603020202020204" pitchFamily="34" charset="0"/>
                  </a:rPr>
                  <a:t>Detallistas</a:t>
                </a:r>
              </a:p>
            </p:txBody>
          </p:sp>
          <p:sp>
            <p:nvSpPr>
              <p:cNvPr id="20502" name="Text Box 26"/>
              <p:cNvSpPr txBox="1">
                <a:spLocks noChangeArrowheads="1"/>
              </p:cNvSpPr>
              <p:nvPr/>
            </p:nvSpPr>
            <p:spPr bwMode="auto">
              <a:xfrm>
                <a:off x="264" y="1890"/>
                <a:ext cx="2340" cy="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1B96A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400">
                    <a:solidFill>
                      <a:schemeClr val="bg1"/>
                    </a:solidFill>
                    <a:latin typeface="Trebuchet MS" panose="020B0603020202020204" pitchFamily="34" charset="0"/>
                  </a:rPr>
                  <a:t>Demanda por mayores niveles de servicio</a:t>
                </a:r>
              </a:p>
              <a:p>
                <a:pPr eaLnBrk="1" hangingPunct="1">
                  <a:spcBef>
                    <a:spcPct val="0"/>
                  </a:spcBef>
                </a:pPr>
                <a:r>
                  <a:rPr lang="es-ES" sz="1400">
                    <a:solidFill>
                      <a:schemeClr val="bg1"/>
                    </a:solidFill>
                    <a:latin typeface="Trebuchet MS" panose="020B0603020202020204" pitchFamily="34" charset="0"/>
                  </a:rPr>
                  <a:t>Demanda por productos inocuos</a:t>
                </a:r>
              </a:p>
              <a:p>
                <a:pPr eaLnBrk="1" hangingPunct="1">
                  <a:spcBef>
                    <a:spcPct val="0"/>
                  </a:spcBef>
                </a:pPr>
                <a:r>
                  <a:rPr lang="es-ES" sz="1400">
                    <a:solidFill>
                      <a:schemeClr val="bg1"/>
                    </a:solidFill>
                    <a:latin typeface="Trebuchet MS" panose="020B0603020202020204" pitchFamily="34" charset="0"/>
                  </a:rPr>
                  <a:t>Diferenciación de la competencia</a:t>
                </a:r>
              </a:p>
            </p:txBody>
          </p:sp>
        </p:grpSp>
        <p:grpSp>
          <p:nvGrpSpPr>
            <p:cNvPr id="20490" name="Group 27"/>
            <p:cNvGrpSpPr>
              <a:grpSpLocks/>
            </p:cNvGrpSpPr>
            <p:nvPr/>
          </p:nvGrpSpPr>
          <p:grpSpPr bwMode="auto">
            <a:xfrm>
              <a:off x="153" y="577"/>
              <a:ext cx="2546" cy="864"/>
              <a:chOff x="165" y="618"/>
              <a:chExt cx="2546" cy="864"/>
            </a:xfrm>
          </p:grpSpPr>
          <p:sp>
            <p:nvSpPr>
              <p:cNvPr id="20497" name="AutoShape 28"/>
              <p:cNvSpPr>
                <a:spLocks noChangeArrowheads="1"/>
              </p:cNvSpPr>
              <p:nvPr/>
            </p:nvSpPr>
            <p:spPr bwMode="auto">
              <a:xfrm>
                <a:off x="204" y="618"/>
                <a:ext cx="2496" cy="864"/>
              </a:xfrm>
              <a:prstGeom prst="roundRect">
                <a:avLst>
                  <a:gd name="adj" fmla="val 16667"/>
                </a:avLst>
              </a:prstGeom>
              <a:solidFill>
                <a:srgbClr val="1B96AC"/>
              </a:solidFill>
              <a:ln w="19050">
                <a:solidFill>
                  <a:srgbClr val="1B96A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s-MX" sz="1800"/>
              </a:p>
            </p:txBody>
          </p:sp>
          <p:sp>
            <p:nvSpPr>
              <p:cNvPr id="20498" name="Text Box 29"/>
              <p:cNvSpPr txBox="1">
                <a:spLocks noChangeArrowheads="1"/>
              </p:cNvSpPr>
              <p:nvPr/>
            </p:nvSpPr>
            <p:spPr bwMode="auto">
              <a:xfrm>
                <a:off x="948" y="663"/>
                <a:ext cx="1129" cy="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800">
                    <a:solidFill>
                      <a:schemeClr val="bg1"/>
                    </a:solidFill>
                    <a:latin typeface="Trebuchet MS" panose="020B0603020202020204" pitchFamily="34" charset="0"/>
                  </a:rPr>
                  <a:t>Consumidores</a:t>
                </a:r>
              </a:p>
            </p:txBody>
          </p:sp>
          <p:sp>
            <p:nvSpPr>
              <p:cNvPr id="20499" name="Text Box 30"/>
              <p:cNvSpPr txBox="1">
                <a:spLocks noChangeArrowheads="1"/>
              </p:cNvSpPr>
              <p:nvPr/>
            </p:nvSpPr>
            <p:spPr bwMode="auto">
              <a:xfrm>
                <a:off x="165" y="902"/>
                <a:ext cx="2546" cy="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1B96A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sz="1400">
                    <a:solidFill>
                      <a:schemeClr val="bg1"/>
                    </a:solidFill>
                    <a:latin typeface="Trebuchet MS" panose="020B0603020202020204" pitchFamily="34" charset="0"/>
                  </a:rPr>
                  <a:t>Temor por la inocuidad de los </a:t>
                </a:r>
              </a:p>
              <a:p>
                <a:pPr eaLnBrk="1" hangingPunct="1">
                  <a:spcBef>
                    <a:spcPct val="0"/>
                  </a:spcBef>
                </a:pPr>
                <a:r>
                  <a:rPr lang="es-ES" sz="1400">
                    <a:solidFill>
                      <a:schemeClr val="bg1"/>
                    </a:solidFill>
                    <a:latin typeface="Trebuchet MS" panose="020B0603020202020204" pitchFamily="34" charset="0"/>
                  </a:rPr>
                  <a:t>productos (ej.: “Vacas Locas”, Dioxinas, etc.</a:t>
                </a:r>
              </a:p>
              <a:p>
                <a:pPr eaLnBrk="1" hangingPunct="1">
                  <a:spcBef>
                    <a:spcPct val="0"/>
                  </a:spcBef>
                </a:pPr>
                <a:r>
                  <a:rPr lang="es-ES" sz="1400">
                    <a:solidFill>
                      <a:schemeClr val="bg1"/>
                    </a:solidFill>
                    <a:latin typeface="Trebuchet MS" panose="020B0603020202020204" pitchFamily="34" charset="0"/>
                  </a:rPr>
                  <a:t>Deseo de contar con más información</a:t>
                </a:r>
              </a:p>
            </p:txBody>
          </p:sp>
        </p:grpSp>
        <p:sp>
          <p:nvSpPr>
            <p:cNvPr id="20491" name="Line 31"/>
            <p:cNvSpPr>
              <a:spLocks noChangeShapeType="1"/>
            </p:cNvSpPr>
            <p:nvPr/>
          </p:nvSpPr>
          <p:spPr bwMode="auto">
            <a:xfrm>
              <a:off x="2775" y="1344"/>
              <a:ext cx="624" cy="624"/>
            </a:xfrm>
            <a:prstGeom prst="line">
              <a:avLst/>
            </a:prstGeom>
            <a:noFill/>
            <a:ln w="152400">
              <a:solidFill>
                <a:srgbClr val="FF4153"/>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a:p>
          </p:txBody>
        </p:sp>
        <p:sp>
          <p:nvSpPr>
            <p:cNvPr id="20492" name="Line 32"/>
            <p:cNvSpPr>
              <a:spLocks noChangeShapeType="1"/>
            </p:cNvSpPr>
            <p:nvPr/>
          </p:nvSpPr>
          <p:spPr bwMode="auto">
            <a:xfrm>
              <a:off x="4265" y="1495"/>
              <a:ext cx="0" cy="480"/>
            </a:xfrm>
            <a:prstGeom prst="line">
              <a:avLst/>
            </a:prstGeom>
            <a:noFill/>
            <a:ln w="152400">
              <a:solidFill>
                <a:srgbClr val="FF4153"/>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a:p>
          </p:txBody>
        </p:sp>
        <p:sp>
          <p:nvSpPr>
            <p:cNvPr id="20493" name="Line 33"/>
            <p:cNvSpPr>
              <a:spLocks noChangeShapeType="1"/>
            </p:cNvSpPr>
            <p:nvPr/>
          </p:nvSpPr>
          <p:spPr bwMode="auto">
            <a:xfrm flipV="1">
              <a:off x="4265" y="2810"/>
              <a:ext cx="0" cy="432"/>
            </a:xfrm>
            <a:prstGeom prst="line">
              <a:avLst/>
            </a:prstGeom>
            <a:noFill/>
            <a:ln w="152400">
              <a:solidFill>
                <a:srgbClr val="FF4153"/>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a:p>
          </p:txBody>
        </p:sp>
        <p:sp>
          <p:nvSpPr>
            <p:cNvPr id="20494" name="Line 34"/>
            <p:cNvSpPr>
              <a:spLocks noChangeShapeType="1"/>
            </p:cNvSpPr>
            <p:nvPr/>
          </p:nvSpPr>
          <p:spPr bwMode="auto">
            <a:xfrm flipV="1">
              <a:off x="2816" y="2743"/>
              <a:ext cx="624" cy="720"/>
            </a:xfrm>
            <a:prstGeom prst="line">
              <a:avLst/>
            </a:prstGeom>
            <a:noFill/>
            <a:ln w="152400">
              <a:solidFill>
                <a:srgbClr val="FF4153"/>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a:p>
          </p:txBody>
        </p:sp>
        <p:sp>
          <p:nvSpPr>
            <p:cNvPr id="20495" name="Line 35"/>
            <p:cNvSpPr>
              <a:spLocks noChangeShapeType="1"/>
            </p:cNvSpPr>
            <p:nvPr/>
          </p:nvSpPr>
          <p:spPr bwMode="auto">
            <a:xfrm flipV="1">
              <a:off x="2716" y="2543"/>
              <a:ext cx="624" cy="240"/>
            </a:xfrm>
            <a:prstGeom prst="line">
              <a:avLst/>
            </a:prstGeom>
            <a:noFill/>
            <a:ln w="152400">
              <a:solidFill>
                <a:srgbClr val="FF4153"/>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a:p>
          </p:txBody>
        </p:sp>
        <p:sp>
          <p:nvSpPr>
            <p:cNvPr id="20496" name="Line 36"/>
            <p:cNvSpPr>
              <a:spLocks noChangeShapeType="1"/>
            </p:cNvSpPr>
            <p:nvPr/>
          </p:nvSpPr>
          <p:spPr bwMode="auto">
            <a:xfrm>
              <a:off x="2757" y="1854"/>
              <a:ext cx="576" cy="336"/>
            </a:xfrm>
            <a:prstGeom prst="line">
              <a:avLst/>
            </a:prstGeom>
            <a:noFill/>
            <a:ln w="152400">
              <a:solidFill>
                <a:srgbClr val="FF4153"/>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ES"/>
            </a:p>
          </p:txBody>
        </p:sp>
      </p:grpSp>
    </p:spTree>
    <p:extLst>
      <p:ext uri="{BB962C8B-B14F-4D97-AF65-F5344CB8AC3E}">
        <p14:creationId xmlns:p14="http://schemas.microsoft.com/office/powerpoint/2010/main" xmlns="" val="38868892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3"/>
          <p:cNvSpPr>
            <a:spLocks noGrp="1"/>
          </p:cNvSpPr>
          <p:nvPr>
            <p:ph type="sldNum" sz="quarter" idx="4294967295"/>
          </p:nvPr>
        </p:nvSpPr>
        <p:spPr bwMode="auto">
          <a:xfrm>
            <a:off x="7848600" y="6534150"/>
            <a:ext cx="914400" cy="3238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fld id="{1498F3C9-2A51-49F8-BB86-467FC64F83A7}" type="slidenum">
              <a:rPr lang="en-GB" sz="1800">
                <a:solidFill>
                  <a:schemeClr val="tx1"/>
                </a:solidFill>
              </a:rPr>
              <a:pPr eaLnBrk="1" hangingPunct="1">
                <a:spcBef>
                  <a:spcPct val="0"/>
                </a:spcBef>
              </a:pPr>
              <a:t>9</a:t>
            </a:fld>
            <a:endParaRPr lang="en-GB" sz="1800">
              <a:solidFill>
                <a:schemeClr val="tx1"/>
              </a:solidFill>
            </a:endParaRPr>
          </a:p>
        </p:txBody>
      </p:sp>
      <p:grpSp>
        <p:nvGrpSpPr>
          <p:cNvPr id="27651" name="Group 2"/>
          <p:cNvGrpSpPr>
            <a:grpSpLocks/>
          </p:cNvGrpSpPr>
          <p:nvPr/>
        </p:nvGrpSpPr>
        <p:grpSpPr bwMode="auto">
          <a:xfrm>
            <a:off x="106363" y="1557338"/>
            <a:ext cx="8255000" cy="4678362"/>
            <a:chOff x="307" y="981"/>
            <a:chExt cx="5200" cy="2947"/>
          </a:xfrm>
        </p:grpSpPr>
        <p:sp>
          <p:nvSpPr>
            <p:cNvPr id="27658" name="Text Box 4"/>
            <p:cNvSpPr txBox="1">
              <a:spLocks noChangeArrowheads="1"/>
            </p:cNvSpPr>
            <p:nvPr/>
          </p:nvSpPr>
          <p:spPr bwMode="auto">
            <a:xfrm>
              <a:off x="1891" y="2659"/>
              <a:ext cx="18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en-US" sz="1400" b="1"/>
                <a:t>INTERNA</a:t>
              </a:r>
            </a:p>
            <a:p>
              <a:pPr algn="ctr">
                <a:spcBef>
                  <a:spcPct val="0"/>
                </a:spcBef>
              </a:pPr>
              <a:r>
                <a:rPr lang="en-US" sz="1400" b="1"/>
                <a:t>Fabricación y Almacenamiento</a:t>
              </a:r>
            </a:p>
          </p:txBody>
        </p:sp>
        <p:sp>
          <p:nvSpPr>
            <p:cNvPr id="27659" name="Line 6"/>
            <p:cNvSpPr>
              <a:spLocks noChangeShapeType="1"/>
            </p:cNvSpPr>
            <p:nvPr/>
          </p:nvSpPr>
          <p:spPr bwMode="auto">
            <a:xfrm flipV="1">
              <a:off x="1171" y="2345"/>
              <a:ext cx="987" cy="4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60" name="Rectangle 7"/>
            <p:cNvSpPr>
              <a:spLocks noChangeArrowheads="1"/>
            </p:cNvSpPr>
            <p:nvPr/>
          </p:nvSpPr>
          <p:spPr bwMode="auto">
            <a:xfrm>
              <a:off x="2158" y="1865"/>
              <a:ext cx="1373" cy="665"/>
            </a:xfrm>
            <a:prstGeom prst="rect">
              <a:avLst/>
            </a:prstGeom>
            <a:gradFill rotWithShape="1">
              <a:gsLst>
                <a:gs pos="0">
                  <a:srgbClr val="FFFFFF">
                    <a:alpha val="32001"/>
                  </a:srgbClr>
                </a:gs>
                <a:gs pos="100000">
                  <a:schemeClr val="accent1">
                    <a:alpha val="39998"/>
                  </a:schemeClr>
                </a:gs>
              </a:gsLst>
              <a:path path="shape">
                <a:fillToRect l="50000" t="50000" r="50000" b="50000"/>
              </a:path>
            </a:gradFill>
            <a:ln w="9525">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sz="1800"/>
            </a:p>
          </p:txBody>
        </p:sp>
        <p:sp>
          <p:nvSpPr>
            <p:cNvPr id="27661" name="Line 8"/>
            <p:cNvSpPr>
              <a:spLocks noChangeShapeType="1"/>
            </p:cNvSpPr>
            <p:nvPr/>
          </p:nvSpPr>
          <p:spPr bwMode="auto">
            <a:xfrm>
              <a:off x="3531" y="2235"/>
              <a:ext cx="376" cy="25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62" name="Line 9"/>
            <p:cNvSpPr>
              <a:spLocks noChangeShapeType="1"/>
            </p:cNvSpPr>
            <p:nvPr/>
          </p:nvSpPr>
          <p:spPr bwMode="auto">
            <a:xfrm>
              <a:off x="1171" y="1718"/>
              <a:ext cx="987" cy="36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63" name="Rectangle 10"/>
            <p:cNvSpPr>
              <a:spLocks noChangeArrowheads="1"/>
            </p:cNvSpPr>
            <p:nvPr/>
          </p:nvSpPr>
          <p:spPr bwMode="auto">
            <a:xfrm>
              <a:off x="2716" y="1939"/>
              <a:ext cx="215" cy="185"/>
            </a:xfrm>
            <a:prstGeom prst="rect">
              <a:avLst/>
            </a:prstGeom>
            <a:solidFill>
              <a:srgbClr val="DDDDDD"/>
            </a:solidFill>
            <a:ln w="9525">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sz="1800"/>
            </a:p>
          </p:txBody>
        </p:sp>
        <p:sp>
          <p:nvSpPr>
            <p:cNvPr id="27664" name="Rectangle 11"/>
            <p:cNvSpPr>
              <a:spLocks noChangeArrowheads="1"/>
            </p:cNvSpPr>
            <p:nvPr/>
          </p:nvSpPr>
          <p:spPr bwMode="auto">
            <a:xfrm>
              <a:off x="2716" y="2235"/>
              <a:ext cx="215" cy="184"/>
            </a:xfrm>
            <a:prstGeom prst="rect">
              <a:avLst/>
            </a:prstGeom>
            <a:solidFill>
              <a:srgbClr val="DDDDDD"/>
            </a:solidFill>
            <a:ln w="9525">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sz="1800"/>
            </a:p>
          </p:txBody>
        </p:sp>
        <p:sp>
          <p:nvSpPr>
            <p:cNvPr id="27665" name="Line 12"/>
            <p:cNvSpPr>
              <a:spLocks noChangeShapeType="1"/>
            </p:cNvSpPr>
            <p:nvPr/>
          </p:nvSpPr>
          <p:spPr bwMode="auto">
            <a:xfrm flipV="1">
              <a:off x="2931" y="2198"/>
              <a:ext cx="257" cy="11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66" name="Line 13"/>
            <p:cNvSpPr>
              <a:spLocks noChangeShapeType="1"/>
            </p:cNvSpPr>
            <p:nvPr/>
          </p:nvSpPr>
          <p:spPr bwMode="auto">
            <a:xfrm>
              <a:off x="2931" y="2013"/>
              <a:ext cx="257" cy="14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67" name="Line 14"/>
            <p:cNvSpPr>
              <a:spLocks noChangeShapeType="1"/>
            </p:cNvSpPr>
            <p:nvPr/>
          </p:nvSpPr>
          <p:spPr bwMode="auto">
            <a:xfrm>
              <a:off x="2459" y="2161"/>
              <a:ext cx="257" cy="147"/>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68" name="Rectangle 15"/>
            <p:cNvSpPr>
              <a:spLocks noChangeArrowheads="1"/>
            </p:cNvSpPr>
            <p:nvPr/>
          </p:nvSpPr>
          <p:spPr bwMode="auto">
            <a:xfrm>
              <a:off x="307" y="1570"/>
              <a:ext cx="850" cy="295"/>
            </a:xfrm>
            <a:prstGeom prst="rect">
              <a:avLst/>
            </a:prstGeom>
            <a:gradFill rotWithShape="1">
              <a:gsLst>
                <a:gs pos="0">
                  <a:schemeClr val="bg1"/>
                </a:gs>
                <a:gs pos="100000">
                  <a:srgbClr val="000099"/>
                </a:gs>
              </a:gsLst>
              <a:path path="shape">
                <a:fillToRect l="50000" t="50000" r="50000" b="50000"/>
              </a:path>
            </a:gradFill>
            <a:ln w="9525">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Proveedor de</a:t>
              </a:r>
            </a:p>
            <a:p>
              <a:pPr algn="ctr" eaLnBrk="1" hangingPunct="1">
                <a:spcBef>
                  <a:spcPct val="0"/>
                </a:spcBef>
              </a:pPr>
              <a:r>
                <a:rPr lang="en-US" sz="1200"/>
                <a:t> Material</a:t>
              </a:r>
            </a:p>
          </p:txBody>
        </p:sp>
        <p:sp>
          <p:nvSpPr>
            <p:cNvPr id="27669" name="Rectangle 16"/>
            <p:cNvSpPr>
              <a:spLocks noChangeArrowheads="1"/>
            </p:cNvSpPr>
            <p:nvPr/>
          </p:nvSpPr>
          <p:spPr bwMode="auto">
            <a:xfrm>
              <a:off x="2287" y="2087"/>
              <a:ext cx="214" cy="185"/>
            </a:xfrm>
            <a:prstGeom prst="rect">
              <a:avLst/>
            </a:prstGeom>
            <a:solidFill>
              <a:srgbClr val="DDDDDD"/>
            </a:solidFill>
            <a:ln w="9525">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sz="1800"/>
            </a:p>
          </p:txBody>
        </p:sp>
        <p:sp>
          <p:nvSpPr>
            <p:cNvPr id="27670" name="Rectangle 17"/>
            <p:cNvSpPr>
              <a:spLocks noChangeArrowheads="1"/>
            </p:cNvSpPr>
            <p:nvPr/>
          </p:nvSpPr>
          <p:spPr bwMode="auto">
            <a:xfrm>
              <a:off x="3188" y="2087"/>
              <a:ext cx="214" cy="185"/>
            </a:xfrm>
            <a:prstGeom prst="rect">
              <a:avLst/>
            </a:prstGeom>
            <a:solidFill>
              <a:srgbClr val="DDDDDD"/>
            </a:solidFill>
            <a:ln w="9525">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sz="1800"/>
            </a:p>
          </p:txBody>
        </p:sp>
        <p:sp>
          <p:nvSpPr>
            <p:cNvPr id="27671" name="Line 18"/>
            <p:cNvSpPr>
              <a:spLocks noChangeShapeType="1"/>
            </p:cNvSpPr>
            <p:nvPr/>
          </p:nvSpPr>
          <p:spPr bwMode="auto">
            <a:xfrm flipV="1">
              <a:off x="2501" y="2050"/>
              <a:ext cx="215" cy="111"/>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72" name="Rectangle 19"/>
            <p:cNvSpPr>
              <a:spLocks noChangeArrowheads="1"/>
            </p:cNvSpPr>
            <p:nvPr/>
          </p:nvSpPr>
          <p:spPr bwMode="auto">
            <a:xfrm>
              <a:off x="3188" y="2308"/>
              <a:ext cx="214" cy="185"/>
            </a:xfrm>
            <a:prstGeom prst="rect">
              <a:avLst/>
            </a:prstGeom>
            <a:solidFill>
              <a:srgbClr val="DDDDDD"/>
            </a:solidFill>
            <a:ln w="9525">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en-US">
                <a:solidFill>
                  <a:srgbClr val="003300"/>
                </a:solidFill>
              </a:endParaRPr>
            </a:p>
          </p:txBody>
        </p:sp>
        <p:sp>
          <p:nvSpPr>
            <p:cNvPr id="27673" name="Line 20"/>
            <p:cNvSpPr>
              <a:spLocks noChangeShapeType="1"/>
            </p:cNvSpPr>
            <p:nvPr/>
          </p:nvSpPr>
          <p:spPr bwMode="auto">
            <a:xfrm>
              <a:off x="2931" y="2308"/>
              <a:ext cx="214" cy="74"/>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74" name="Rectangle 21"/>
            <p:cNvSpPr>
              <a:spLocks noChangeArrowheads="1"/>
            </p:cNvSpPr>
            <p:nvPr/>
          </p:nvSpPr>
          <p:spPr bwMode="auto">
            <a:xfrm>
              <a:off x="307" y="1939"/>
              <a:ext cx="850" cy="296"/>
            </a:xfrm>
            <a:prstGeom prst="rect">
              <a:avLst/>
            </a:prstGeom>
            <a:gradFill rotWithShape="1">
              <a:gsLst>
                <a:gs pos="0">
                  <a:schemeClr val="bg1"/>
                </a:gs>
                <a:gs pos="100000">
                  <a:srgbClr val="000099"/>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Proveedor de </a:t>
              </a:r>
            </a:p>
            <a:p>
              <a:pPr algn="ctr" eaLnBrk="1" hangingPunct="1">
                <a:spcBef>
                  <a:spcPct val="0"/>
                </a:spcBef>
              </a:pPr>
              <a:r>
                <a:rPr lang="en-US" sz="1200"/>
                <a:t>Material</a:t>
              </a:r>
            </a:p>
          </p:txBody>
        </p:sp>
        <p:sp>
          <p:nvSpPr>
            <p:cNvPr id="27675" name="Rectangle 22"/>
            <p:cNvSpPr>
              <a:spLocks noChangeArrowheads="1"/>
            </p:cNvSpPr>
            <p:nvPr/>
          </p:nvSpPr>
          <p:spPr bwMode="auto">
            <a:xfrm>
              <a:off x="307" y="2308"/>
              <a:ext cx="850" cy="296"/>
            </a:xfrm>
            <a:prstGeom prst="rect">
              <a:avLst/>
            </a:prstGeom>
            <a:gradFill rotWithShape="1">
              <a:gsLst>
                <a:gs pos="0">
                  <a:schemeClr val="bg1"/>
                </a:gs>
                <a:gs pos="100000">
                  <a:srgbClr val="000099"/>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Proveedor de </a:t>
              </a:r>
            </a:p>
            <a:p>
              <a:pPr algn="ctr" eaLnBrk="1" hangingPunct="1">
                <a:spcBef>
                  <a:spcPct val="0"/>
                </a:spcBef>
              </a:pPr>
              <a:r>
                <a:rPr lang="en-US" sz="1200"/>
                <a:t>Empaquetado</a:t>
              </a:r>
            </a:p>
          </p:txBody>
        </p:sp>
        <p:sp>
          <p:nvSpPr>
            <p:cNvPr id="27676" name="Rectangle 23"/>
            <p:cNvSpPr>
              <a:spLocks noChangeArrowheads="1"/>
            </p:cNvSpPr>
            <p:nvPr/>
          </p:nvSpPr>
          <p:spPr bwMode="auto">
            <a:xfrm>
              <a:off x="1515" y="2087"/>
              <a:ext cx="286" cy="295"/>
            </a:xfrm>
            <a:prstGeom prst="rect">
              <a:avLst/>
            </a:prstGeom>
            <a:gradFill rotWithShape="1">
              <a:gsLst>
                <a:gs pos="0">
                  <a:schemeClr val="bg1"/>
                </a:gs>
                <a:gs pos="100000">
                  <a:srgbClr val="000099"/>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sz="1800"/>
                <a:t>PE</a:t>
              </a:r>
            </a:p>
          </p:txBody>
        </p:sp>
        <p:sp>
          <p:nvSpPr>
            <p:cNvPr id="27677" name="Rectangle 24"/>
            <p:cNvSpPr>
              <a:spLocks noChangeArrowheads="1"/>
            </p:cNvSpPr>
            <p:nvPr/>
          </p:nvSpPr>
          <p:spPr bwMode="auto">
            <a:xfrm>
              <a:off x="1343" y="2456"/>
              <a:ext cx="677" cy="296"/>
            </a:xfrm>
            <a:prstGeom prst="rect">
              <a:avLst/>
            </a:prstGeom>
            <a:gradFill rotWithShape="1">
              <a:gsLst>
                <a:gs pos="0">
                  <a:schemeClr val="bg1"/>
                </a:gs>
                <a:gs pos="100000">
                  <a:srgbClr val="000099"/>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Transportista</a:t>
              </a:r>
            </a:p>
          </p:txBody>
        </p:sp>
        <p:sp>
          <p:nvSpPr>
            <p:cNvPr id="27678" name="Rectangle 25"/>
            <p:cNvSpPr>
              <a:spLocks noChangeArrowheads="1"/>
            </p:cNvSpPr>
            <p:nvPr/>
          </p:nvSpPr>
          <p:spPr bwMode="auto">
            <a:xfrm>
              <a:off x="307" y="2678"/>
              <a:ext cx="850" cy="295"/>
            </a:xfrm>
            <a:prstGeom prst="rect">
              <a:avLst/>
            </a:prstGeom>
            <a:gradFill rotWithShape="1">
              <a:gsLst>
                <a:gs pos="0">
                  <a:schemeClr val="bg1"/>
                </a:gs>
                <a:gs pos="100000">
                  <a:srgbClr val="000099"/>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Proveedor de </a:t>
              </a:r>
            </a:p>
            <a:p>
              <a:pPr algn="ctr" eaLnBrk="1" hangingPunct="1">
                <a:spcBef>
                  <a:spcPct val="0"/>
                </a:spcBef>
              </a:pPr>
              <a:r>
                <a:rPr lang="en-US" sz="1200"/>
                <a:t>Material</a:t>
              </a:r>
            </a:p>
          </p:txBody>
        </p:sp>
        <p:sp>
          <p:nvSpPr>
            <p:cNvPr id="27679" name="Line 26"/>
            <p:cNvSpPr>
              <a:spLocks noChangeShapeType="1"/>
            </p:cNvSpPr>
            <p:nvPr/>
          </p:nvSpPr>
          <p:spPr bwMode="auto">
            <a:xfrm flipV="1">
              <a:off x="1171" y="2272"/>
              <a:ext cx="344" cy="1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80" name="Line 27"/>
            <p:cNvSpPr>
              <a:spLocks noChangeShapeType="1"/>
            </p:cNvSpPr>
            <p:nvPr/>
          </p:nvSpPr>
          <p:spPr bwMode="auto">
            <a:xfrm>
              <a:off x="1171" y="2087"/>
              <a:ext cx="344" cy="14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81" name="Line 28"/>
            <p:cNvSpPr>
              <a:spLocks noChangeShapeType="1"/>
            </p:cNvSpPr>
            <p:nvPr/>
          </p:nvSpPr>
          <p:spPr bwMode="auto">
            <a:xfrm>
              <a:off x="1815" y="2235"/>
              <a:ext cx="34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82" name="Rectangle 30"/>
            <p:cNvSpPr>
              <a:spLocks noChangeArrowheads="1"/>
            </p:cNvSpPr>
            <p:nvPr/>
          </p:nvSpPr>
          <p:spPr bwMode="auto">
            <a:xfrm>
              <a:off x="4684" y="1560"/>
              <a:ext cx="680" cy="295"/>
            </a:xfrm>
            <a:prstGeom prst="rect">
              <a:avLst/>
            </a:prstGeom>
            <a:gradFill rotWithShape="1">
              <a:gsLst>
                <a:gs pos="0">
                  <a:srgbClr val="FFFFFF"/>
                </a:gs>
                <a:gs pos="100000">
                  <a:srgbClr val="003300"/>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Distribuidores</a:t>
              </a:r>
            </a:p>
          </p:txBody>
        </p:sp>
        <p:sp>
          <p:nvSpPr>
            <p:cNvPr id="27683" name="Line 34"/>
            <p:cNvSpPr>
              <a:spLocks noChangeShapeType="1"/>
            </p:cNvSpPr>
            <p:nvPr/>
          </p:nvSpPr>
          <p:spPr bwMode="auto">
            <a:xfrm>
              <a:off x="4535" y="2843"/>
              <a:ext cx="385" cy="2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84" name="Line 35"/>
            <p:cNvSpPr>
              <a:spLocks noChangeShapeType="1"/>
            </p:cNvSpPr>
            <p:nvPr/>
          </p:nvSpPr>
          <p:spPr bwMode="auto">
            <a:xfrm flipV="1">
              <a:off x="3531" y="2050"/>
              <a:ext cx="376" cy="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85" name="Line 37"/>
            <p:cNvSpPr>
              <a:spLocks noChangeShapeType="1"/>
            </p:cNvSpPr>
            <p:nvPr/>
          </p:nvSpPr>
          <p:spPr bwMode="auto">
            <a:xfrm flipV="1">
              <a:off x="4459" y="1718"/>
              <a:ext cx="215" cy="29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86" name="Line 38"/>
            <p:cNvSpPr>
              <a:spLocks noChangeShapeType="1"/>
            </p:cNvSpPr>
            <p:nvPr/>
          </p:nvSpPr>
          <p:spPr bwMode="auto">
            <a:xfrm>
              <a:off x="4459" y="2013"/>
              <a:ext cx="215" cy="11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87" name="Line 39"/>
            <p:cNvSpPr>
              <a:spLocks noChangeShapeType="1"/>
            </p:cNvSpPr>
            <p:nvPr/>
          </p:nvSpPr>
          <p:spPr bwMode="auto">
            <a:xfrm flipV="1">
              <a:off x="5378" y="2220"/>
              <a:ext cx="129"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27688" name="AutoShape 40"/>
            <p:cNvSpPr>
              <a:spLocks noChangeArrowheads="1"/>
            </p:cNvSpPr>
            <p:nvPr/>
          </p:nvSpPr>
          <p:spPr bwMode="auto">
            <a:xfrm>
              <a:off x="4172" y="981"/>
              <a:ext cx="1112" cy="4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24 h 21600"/>
                <a:gd name="T14" fmla="*/ 18900 w 21600"/>
                <a:gd name="T15" fmla="*/ 1622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FFFF"/>
                </a:gs>
                <a:gs pos="100000">
                  <a:srgbClr val="003300"/>
                </a:gs>
              </a:gsLst>
              <a:path path="rect">
                <a:fillToRect l="50000" t="50000" r="50000" b="50000"/>
              </a:path>
            </a:gradFill>
            <a:ln w="9525" algn="ctr">
              <a:solidFill>
                <a:schemeClr val="tx1"/>
              </a:solidFill>
              <a:miter lim="800000"/>
              <a:headEnd/>
              <a:tailEnd/>
            </a:ln>
          </p:spPr>
          <p:txBody>
            <a:bodyPr wrap="none" anchor="ctr"/>
            <a:lstStyle/>
            <a:p>
              <a:endParaRPr lang="es-ES"/>
            </a:p>
          </p:txBody>
        </p:sp>
        <p:sp>
          <p:nvSpPr>
            <p:cNvPr id="41003" name="Rectangle 41"/>
            <p:cNvSpPr>
              <a:spLocks noChangeArrowheads="1"/>
            </p:cNvSpPr>
            <p:nvPr/>
          </p:nvSpPr>
          <p:spPr bwMode="auto">
            <a:xfrm>
              <a:off x="3111" y="1080"/>
              <a:ext cx="1005" cy="407"/>
            </a:xfrm>
            <a:prstGeom prst="rect">
              <a:avLst/>
            </a:prstGeom>
            <a:noFill/>
            <a:ln w="9525">
              <a:noFill/>
              <a:miter lim="800000"/>
              <a:headEnd/>
              <a:tailEnd/>
            </a:ln>
          </p:spPr>
          <p:txBody>
            <a:bodyPr wrap="none">
              <a:spAutoFit/>
            </a:bodyPr>
            <a:lstStyle/>
            <a:p>
              <a:pPr eaLnBrk="1" hangingPunct="1">
                <a:defRPr/>
              </a:pPr>
              <a:r>
                <a:rPr lang="pt-BR" b="1" dirty="0" err="1">
                  <a:solidFill>
                    <a:schemeClr val="bg2">
                      <a:lumMod val="50000"/>
                    </a:schemeClr>
                  </a:solidFill>
                  <a:latin typeface="Arial" charset="0"/>
                  <a:cs typeface="Arial" charset="0"/>
                </a:rPr>
                <a:t>Hacia</a:t>
              </a:r>
              <a:r>
                <a:rPr lang="pt-BR" b="1" dirty="0">
                  <a:solidFill>
                    <a:schemeClr val="bg2">
                      <a:lumMod val="50000"/>
                    </a:schemeClr>
                  </a:solidFill>
                  <a:latin typeface="Arial" charset="0"/>
                  <a:cs typeface="Arial" charset="0"/>
                </a:rPr>
                <a:t> </a:t>
              </a:r>
              <a:r>
                <a:rPr lang="pt-BR" b="1" dirty="0" err="1">
                  <a:solidFill>
                    <a:schemeClr val="bg2">
                      <a:lumMod val="50000"/>
                    </a:schemeClr>
                  </a:solidFill>
                  <a:latin typeface="Arial" charset="0"/>
                  <a:cs typeface="Arial" charset="0"/>
                </a:rPr>
                <a:t>Abajo</a:t>
              </a:r>
              <a:endParaRPr lang="pt-BR" b="1" dirty="0">
                <a:solidFill>
                  <a:schemeClr val="bg2">
                    <a:lumMod val="50000"/>
                  </a:schemeClr>
                </a:solidFill>
                <a:latin typeface="Arial" charset="0"/>
                <a:cs typeface="Arial" charset="0"/>
              </a:endParaRPr>
            </a:p>
            <a:p>
              <a:pPr eaLnBrk="1" hangingPunct="1">
                <a:defRPr/>
              </a:pPr>
              <a:r>
                <a:rPr lang="pt-BR" b="1" dirty="0" err="1">
                  <a:solidFill>
                    <a:schemeClr val="bg2">
                      <a:lumMod val="50000"/>
                    </a:schemeClr>
                  </a:solidFill>
                  <a:latin typeface="Arial" charset="0"/>
                  <a:cs typeface="Arial" charset="0"/>
                </a:rPr>
                <a:t>DownStream</a:t>
              </a:r>
              <a:endParaRPr lang="pt-BR" b="1" dirty="0">
                <a:solidFill>
                  <a:schemeClr val="bg2">
                    <a:lumMod val="50000"/>
                  </a:schemeClr>
                </a:solidFill>
                <a:latin typeface="Arial" charset="0"/>
                <a:cs typeface="Arial" charset="0"/>
              </a:endParaRPr>
            </a:p>
          </p:txBody>
        </p:sp>
        <p:sp>
          <p:nvSpPr>
            <p:cNvPr id="27690" name="AutoShape 42"/>
            <p:cNvSpPr>
              <a:spLocks noChangeArrowheads="1"/>
            </p:cNvSpPr>
            <p:nvPr/>
          </p:nvSpPr>
          <p:spPr bwMode="auto">
            <a:xfrm flipH="1">
              <a:off x="793" y="3430"/>
              <a:ext cx="1224" cy="4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424 h 21600"/>
                <a:gd name="T14" fmla="*/ 18900 w 21600"/>
                <a:gd name="T15" fmla="*/ 1622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bg1"/>
                </a:gs>
                <a:gs pos="100000">
                  <a:srgbClr val="000099"/>
                </a:gs>
              </a:gsLst>
              <a:path path="rect">
                <a:fillToRect l="50000" t="50000" r="50000" b="50000"/>
              </a:path>
            </a:gradFill>
            <a:ln w="9525" algn="ctr">
              <a:solidFill>
                <a:schemeClr val="tx1"/>
              </a:solidFill>
              <a:miter lim="800000"/>
              <a:headEnd/>
              <a:tailEnd/>
            </a:ln>
          </p:spPr>
          <p:txBody>
            <a:bodyPr wrap="none" anchor="ctr"/>
            <a:lstStyle/>
            <a:p>
              <a:endParaRPr lang="es-ES"/>
            </a:p>
          </p:txBody>
        </p:sp>
        <p:sp>
          <p:nvSpPr>
            <p:cNvPr id="27691" name="Rectangle 43"/>
            <p:cNvSpPr>
              <a:spLocks noChangeArrowheads="1"/>
            </p:cNvSpPr>
            <p:nvPr/>
          </p:nvSpPr>
          <p:spPr bwMode="auto">
            <a:xfrm>
              <a:off x="2018" y="3521"/>
              <a:ext cx="96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pt-BR" sz="1800" b="1"/>
                <a:t>Hacia Arriba</a:t>
              </a:r>
            </a:p>
            <a:p>
              <a:pPr eaLnBrk="1" hangingPunct="1">
                <a:spcBef>
                  <a:spcPct val="0"/>
                </a:spcBef>
              </a:pPr>
              <a:r>
                <a:rPr lang="pt-BR" sz="1800" b="1"/>
                <a:t>UpStream</a:t>
              </a:r>
            </a:p>
          </p:txBody>
        </p:sp>
      </p:grpSp>
      <p:sp>
        <p:nvSpPr>
          <p:cNvPr id="27652" name="Rectangle 30"/>
          <p:cNvSpPr>
            <a:spLocks noChangeArrowheads="1"/>
          </p:cNvSpPr>
          <p:nvPr/>
        </p:nvSpPr>
        <p:spPr bwMode="auto">
          <a:xfrm>
            <a:off x="7507288" y="4903788"/>
            <a:ext cx="1079500" cy="468312"/>
          </a:xfrm>
          <a:prstGeom prst="rect">
            <a:avLst/>
          </a:prstGeom>
          <a:gradFill rotWithShape="1">
            <a:gsLst>
              <a:gs pos="0">
                <a:srgbClr val="FFFFFF"/>
              </a:gs>
              <a:gs pos="100000">
                <a:srgbClr val="003300"/>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Caterings</a:t>
            </a:r>
          </a:p>
        </p:txBody>
      </p:sp>
      <p:sp>
        <p:nvSpPr>
          <p:cNvPr id="27653" name="Rectangle 30"/>
          <p:cNvSpPr>
            <a:spLocks noChangeArrowheads="1"/>
          </p:cNvSpPr>
          <p:nvPr/>
        </p:nvSpPr>
        <p:spPr bwMode="auto">
          <a:xfrm>
            <a:off x="7077075" y="3290888"/>
            <a:ext cx="1079500" cy="468312"/>
          </a:xfrm>
          <a:prstGeom prst="rect">
            <a:avLst/>
          </a:prstGeom>
          <a:gradFill rotWithShape="1">
            <a:gsLst>
              <a:gs pos="0">
                <a:srgbClr val="FFFFFF"/>
              </a:gs>
              <a:gs pos="100000">
                <a:srgbClr val="003300"/>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Distribución</a:t>
            </a:r>
          </a:p>
        </p:txBody>
      </p:sp>
      <p:sp>
        <p:nvSpPr>
          <p:cNvPr id="27654" name="Rectangle 30"/>
          <p:cNvSpPr>
            <a:spLocks noChangeArrowheads="1"/>
          </p:cNvSpPr>
          <p:nvPr/>
        </p:nvSpPr>
        <p:spPr bwMode="auto">
          <a:xfrm>
            <a:off x="5646738" y="2990850"/>
            <a:ext cx="1079500" cy="468313"/>
          </a:xfrm>
          <a:prstGeom prst="rect">
            <a:avLst/>
          </a:prstGeom>
          <a:gradFill rotWithShape="1">
            <a:gsLst>
              <a:gs pos="0">
                <a:srgbClr val="FFFFFF"/>
              </a:gs>
              <a:gs pos="100000">
                <a:srgbClr val="003300"/>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100"/>
              <a:t>Proveedores de</a:t>
            </a:r>
          </a:p>
          <a:p>
            <a:pPr algn="ctr" eaLnBrk="1" hangingPunct="1">
              <a:spcBef>
                <a:spcPct val="0"/>
              </a:spcBef>
            </a:pPr>
            <a:r>
              <a:rPr lang="en-US" sz="1100"/>
              <a:t>Logística</a:t>
            </a:r>
          </a:p>
        </p:txBody>
      </p:sp>
      <p:sp>
        <p:nvSpPr>
          <p:cNvPr id="27655" name="Rectangle 30"/>
          <p:cNvSpPr>
            <a:spLocks noChangeArrowheads="1"/>
          </p:cNvSpPr>
          <p:nvPr/>
        </p:nvSpPr>
        <p:spPr bwMode="auto">
          <a:xfrm>
            <a:off x="5691188" y="4017963"/>
            <a:ext cx="1079500" cy="466725"/>
          </a:xfrm>
          <a:prstGeom prst="rect">
            <a:avLst/>
          </a:prstGeom>
          <a:gradFill rotWithShape="1">
            <a:gsLst>
              <a:gs pos="0">
                <a:srgbClr val="FFFFFF"/>
              </a:gs>
              <a:gs pos="100000">
                <a:srgbClr val="003300"/>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Fabricante</a:t>
            </a:r>
          </a:p>
        </p:txBody>
      </p:sp>
      <p:sp>
        <p:nvSpPr>
          <p:cNvPr id="27656" name="Rectangle 30"/>
          <p:cNvSpPr>
            <a:spLocks noChangeArrowheads="1"/>
          </p:cNvSpPr>
          <p:nvPr/>
        </p:nvSpPr>
        <p:spPr bwMode="auto">
          <a:xfrm>
            <a:off x="8391525" y="3290888"/>
            <a:ext cx="706438" cy="468312"/>
          </a:xfrm>
          <a:prstGeom prst="rect">
            <a:avLst/>
          </a:prstGeom>
          <a:gradFill rotWithShape="1">
            <a:gsLst>
              <a:gs pos="0">
                <a:srgbClr val="FFFFFF"/>
              </a:gs>
              <a:gs pos="100000">
                <a:srgbClr val="003300"/>
              </a:gs>
            </a:gsLst>
            <a:path path="shape">
              <a:fillToRect l="50000" t="50000" r="50000" b="50000"/>
            </a:path>
          </a:gradFill>
          <a:ln w="9525" algn="ctr">
            <a:solidFill>
              <a:schemeClr val="tx1"/>
            </a:solidFill>
            <a:miter lim="800000"/>
            <a:headEnd/>
            <a:tailEnd/>
          </a:ln>
        </p:spPr>
        <p:txBody>
          <a:bodyPr wrap="none" anchor="ctr"/>
          <a:lstStyle>
            <a:lvl1pPr>
              <a:spcBef>
                <a:spcPct val="20000"/>
              </a:spcBef>
              <a:defRPr sz="2400">
                <a:solidFill>
                  <a:srgbClr val="002C6C"/>
                </a:solidFill>
                <a:latin typeface="Arial" panose="020B0604020202020204" pitchFamily="34" charset="0"/>
              </a:defRPr>
            </a:lvl1pPr>
            <a:lvl2pPr marL="742950"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sz="1200"/>
              <a:t>Catering</a:t>
            </a:r>
          </a:p>
        </p:txBody>
      </p:sp>
      <p:sp>
        <p:nvSpPr>
          <p:cNvPr id="27657" name="1 Título"/>
          <p:cNvSpPr>
            <a:spLocks noGrp="1"/>
          </p:cNvSpPr>
          <p:nvPr>
            <p:ph type="title"/>
          </p:nvPr>
        </p:nvSpPr>
        <p:spPr>
          <a:xfrm>
            <a:off x="2522538" y="306388"/>
            <a:ext cx="6054725" cy="762000"/>
          </a:xfrm>
        </p:spPr>
        <p:txBody>
          <a:bodyPr/>
          <a:lstStyle/>
          <a:p>
            <a:r>
              <a:rPr lang="es-MX" smtClean="0"/>
              <a:t>Desafíos de la Trazabilidad</a:t>
            </a:r>
          </a:p>
        </p:txBody>
      </p:sp>
    </p:spTree>
    <p:extLst>
      <p:ext uri="{BB962C8B-B14F-4D97-AF65-F5344CB8AC3E}">
        <p14:creationId xmlns:p14="http://schemas.microsoft.com/office/powerpoint/2010/main" xmlns="" val="8457368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GS1_PPT_Template_2009">
  <a:themeElements>
    <a:clrScheme name="GS1_PPT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GS1_PPT_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a:ln>
              <a:noFill/>
            </a:ln>
            <a:solidFill>
              <a:srgbClr val="002C6C"/>
            </a:solidFill>
            <a:effectLst/>
            <a:latin typeface="Arial"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a:ln>
              <a:noFill/>
            </a:ln>
            <a:solidFill>
              <a:srgbClr val="002C6C"/>
            </a:solidFill>
            <a:effectLst/>
            <a:latin typeface="Arial" pitchFamily="-106" charset="0"/>
          </a:defRPr>
        </a:defPPr>
      </a:lstStyle>
    </a:lnDef>
  </a:objectDefaults>
  <a:extraClrSchemeLst>
    <a:extraClrScheme>
      <a:clrScheme name="GS1_PPT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_PPT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_PPT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_PPT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_PPT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_PPT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_PPT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_PPT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_PPT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_PPT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_PPT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_PPT_Final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Template 01">
  <a:themeElements>
    <a:clrScheme name="1_Presentation Templat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tion Template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a:ln>
              <a:noFill/>
            </a:ln>
            <a:solidFill>
              <a:srgbClr val="002C6C"/>
            </a:solidFill>
            <a:effectLst/>
            <a:latin typeface="Arial"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a:ln>
              <a:noFill/>
            </a:ln>
            <a:solidFill>
              <a:srgbClr val="002C6C"/>
            </a:solidFill>
            <a:effectLst/>
            <a:latin typeface="Arial" pitchFamily="-106" charset="0"/>
          </a:defRPr>
        </a:defPPr>
      </a:lstStyle>
    </a:lnDef>
  </a:objectDefaults>
  <a:extraClrSchemeLst>
    <a:extraClrScheme>
      <a:clrScheme name="1_Presentation Templat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 Templat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 Templat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 Templat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 Templat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 Templat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 Templat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 Templat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 Templat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 Templat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 Templat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 Templat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Presentation Template 01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 Template 01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GS1_PPT_Template_2009.potx</Template>
  <TotalTime>1679</TotalTime>
  <Words>2002</Words>
  <Application>Microsoft Office PowerPoint</Application>
  <PresentationFormat>Presentación en pantalla (4:3)</PresentationFormat>
  <Paragraphs>410</Paragraphs>
  <Slides>33</Slides>
  <Notes>24</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33</vt:i4>
      </vt:variant>
    </vt:vector>
  </HeadingPairs>
  <TitlesOfParts>
    <vt:vector size="36" baseType="lpstr">
      <vt:lpstr>GS1_PPT_Template_2009</vt:lpstr>
      <vt:lpstr>1_Presentation Template 01</vt:lpstr>
      <vt:lpstr>Image</vt:lpstr>
      <vt:lpstr>Diapositiva 1</vt:lpstr>
      <vt:lpstr>GTC Programa Global de Trazabilidad </vt:lpstr>
      <vt:lpstr>Diapositiva 3</vt:lpstr>
      <vt:lpstr>Diapositiva 4</vt:lpstr>
      <vt:lpstr>video</vt:lpstr>
      <vt:lpstr>TRAZABILIDAD</vt:lpstr>
      <vt:lpstr>Trazabilidad: Definición</vt:lpstr>
      <vt:lpstr>Diapositiva 8</vt:lpstr>
      <vt:lpstr>Desafíos de la Trazabilidad</vt:lpstr>
      <vt:lpstr>Diapositiva 10</vt:lpstr>
      <vt:lpstr>Qué es el  Programa GS1 GTC?</vt:lpstr>
      <vt:lpstr>GS1 Estándar Global de Trazabilidad</vt:lpstr>
      <vt:lpstr>Un programa desarrollado para: </vt:lpstr>
      <vt:lpstr>Trazabilidad: El desafío</vt:lpstr>
      <vt:lpstr>Cómo se logra ? </vt:lpstr>
      <vt:lpstr>Usado para : </vt:lpstr>
      <vt:lpstr>Qué queremos lograr? Cada operador de la cadena debe desempañar su rol en: </vt:lpstr>
      <vt:lpstr>video</vt:lpstr>
      <vt:lpstr>Relación con otras normas </vt:lpstr>
      <vt:lpstr>Diapositiva 20</vt:lpstr>
      <vt:lpstr>Mayores beneficios </vt:lpstr>
      <vt:lpstr>Proporciona la posibilidad de : </vt:lpstr>
      <vt:lpstr>Cómo trabaja el Programa GS1 GTC?</vt:lpstr>
      <vt:lpstr>GS1 GTC Puntos de Control &amp; Criterios de Cumplimiento</vt:lpstr>
      <vt:lpstr>Diapositiva 25</vt:lpstr>
      <vt:lpstr>Diapositiva 26</vt:lpstr>
      <vt:lpstr>Diapositiva 27</vt:lpstr>
      <vt:lpstr>Diapositiva 28</vt:lpstr>
      <vt:lpstr>Trazabilidad: Cadena de Suministro</vt:lpstr>
      <vt:lpstr>Diapositiva 30</vt:lpstr>
      <vt:lpstr>Sistema GS1</vt:lpstr>
      <vt:lpstr>Trazabilidad: Llaves de Identificación</vt:lpstr>
      <vt:lpstr>Diapositiva 33</vt:lpstr>
    </vt:vector>
  </TitlesOfParts>
  <Company>GS1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GS1</dc:creator>
  <cp:lastModifiedBy>Monica</cp:lastModifiedBy>
  <cp:revision>92</cp:revision>
  <dcterms:created xsi:type="dcterms:W3CDTF">2009-02-09T10:47:37Z</dcterms:created>
  <dcterms:modified xsi:type="dcterms:W3CDTF">2015-03-13T21:00:10Z</dcterms:modified>
</cp:coreProperties>
</file>