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1" r:id="rId4"/>
    <p:sldId id="259" r:id="rId5"/>
    <p:sldId id="263" r:id="rId6"/>
    <p:sldId id="283" r:id="rId7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824909-7215-27F6-A331-FB6ACF674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9AB0A5-32F7-4CEE-C2B5-EDBA78B14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3E8FF1-5070-7730-ADE4-0C524B5CB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C338-3AB2-4A7B-824F-30B0EB01DBCE}" type="datetimeFigureOut">
              <a:rPr lang="es-CR" smtClean="0"/>
              <a:t>29/3/2023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259F7-F90B-4D18-E67E-F52AFCFA8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6FBA85-DEE7-6D38-B849-6B30622EB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52E0-8861-4CA6-82B9-FB266B4BAF9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612966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066CF8-8461-AC3E-1148-119FD2928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DBC109A-DB3A-7EAA-C928-3B0E28906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80FE6C-459C-103B-613E-F3FD6B3FC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C338-3AB2-4A7B-824F-30B0EB01DBCE}" type="datetimeFigureOut">
              <a:rPr lang="es-CR" smtClean="0"/>
              <a:t>29/3/2023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B0D187-709F-9880-FE8F-E8318F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F90BB4-BE02-DCC2-38A5-B64798755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52E0-8861-4CA6-82B9-FB266B4BAF9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06473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8AE428-176E-AA51-95A0-E769BB349D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B0A0B9F-5725-B250-FE96-A042FA40D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2A1920-3FD3-2A27-9577-1A1736E6C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C338-3AB2-4A7B-824F-30B0EB01DBCE}" type="datetimeFigureOut">
              <a:rPr lang="es-CR" smtClean="0"/>
              <a:t>29/3/2023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C3F2AE-BCF8-15B1-672A-C1A85F66B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1F85DA-D7A7-A034-A9E6-D122733E0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52E0-8861-4CA6-82B9-FB266B4BAF9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19051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C4209-58B5-FA7E-5398-A54F3A2AD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F9B0E4-29F0-4CC3-C544-E44D3AB28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97B76B-C41B-1A89-851C-7C4B9663F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C338-3AB2-4A7B-824F-30B0EB01DBCE}" type="datetimeFigureOut">
              <a:rPr lang="es-CR" smtClean="0"/>
              <a:t>29/3/2023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0F92F6-8ADE-0CFE-4924-29F1067F6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1B12F1-7BF1-9D3E-BD73-571DAC941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52E0-8861-4CA6-82B9-FB266B4BAF9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5761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6394EA-CE4B-6EB4-2973-A7D4AAE3D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AEA2D1-6D78-D62F-963D-7EB2462B4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897DFC-DD77-EA43-FCCF-D743DC027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C338-3AB2-4A7B-824F-30B0EB01DBCE}" type="datetimeFigureOut">
              <a:rPr lang="es-CR" smtClean="0"/>
              <a:t>29/3/2023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18AE02-075A-702C-6F92-B3421A85C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30D69D-9027-0F36-27C7-0E81BD805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52E0-8861-4CA6-82B9-FB266B4BAF9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167419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B461B0-85DE-44C4-0DDF-63F96B05D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1CAD97-FC94-DEC3-07B8-C3BEA9558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A507BE-FF41-6C12-CA28-E9B460C06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025936-4D74-F92D-F781-1EB48A1C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C338-3AB2-4A7B-824F-30B0EB01DBCE}" type="datetimeFigureOut">
              <a:rPr lang="es-CR" smtClean="0"/>
              <a:t>29/3/2023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725B28-3561-0642-58DF-B2D4195BE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744E16-D040-3EC6-EDF2-34FB5BBD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52E0-8861-4CA6-82B9-FB266B4BAF9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449377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9949E1-A920-681A-22E0-BB20D1369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F38770-ED3D-D928-C052-14B1960C9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99D2B03-747D-250F-63EA-CA8239934F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44E9760-22DA-664A-CB66-D954C7CC5A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F822CEE-B570-654D-C81F-0B1506692A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77F212B-5C44-0F34-0106-448B6C76F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C338-3AB2-4A7B-824F-30B0EB01DBCE}" type="datetimeFigureOut">
              <a:rPr lang="es-CR" smtClean="0"/>
              <a:t>29/3/2023</a:t>
            </a:fld>
            <a:endParaRPr lang="es-C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7098C22-4482-D9E2-990E-9E6E64B38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090D26-533D-0A99-668B-B54660445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52E0-8861-4CA6-82B9-FB266B4BAF9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36699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48CF56-74BA-24CA-BAE4-E7C3B9887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13C1747-88E7-3A2A-271E-01CF83E9F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C338-3AB2-4A7B-824F-30B0EB01DBCE}" type="datetimeFigureOut">
              <a:rPr lang="es-CR" smtClean="0"/>
              <a:t>29/3/2023</a:t>
            </a:fld>
            <a:endParaRPr lang="es-C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E8D29A-3867-770A-A18A-7F4F673B1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44F9C0A-64FE-64C7-7180-5827A4A8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52E0-8861-4CA6-82B9-FB266B4BAF9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1265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9E06FFA-C0D8-4172-F22B-499321D8D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C338-3AB2-4A7B-824F-30B0EB01DBCE}" type="datetimeFigureOut">
              <a:rPr lang="es-CR" smtClean="0"/>
              <a:t>29/3/2023</a:t>
            </a:fld>
            <a:endParaRPr lang="es-C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BD93205-EC05-976A-8D7B-540E32869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BDE6A7E-EA55-32E6-62CB-09825276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52E0-8861-4CA6-82B9-FB266B4BAF9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12477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C589C7-D85D-EB11-75AD-616152640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861F3F-B993-C4B3-3714-7E25ACD51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A42149-0EBE-09C2-5F8F-D7700267D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F33B18-3EDE-6B73-0B4D-585465533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C338-3AB2-4A7B-824F-30B0EB01DBCE}" type="datetimeFigureOut">
              <a:rPr lang="es-CR" smtClean="0"/>
              <a:t>29/3/2023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20EB81-1666-B53A-4225-226BC1C09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2F2F61-8BEA-62B3-3F3C-A7E18FAD8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52E0-8861-4CA6-82B9-FB266B4BAF9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6780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AD559C-76FF-B55B-A35F-3EEB80B65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3F435AD-8B4A-F2B2-9266-BD33BE3AD4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F2094C-B9F1-AEC7-FBB1-A8171C39D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23BA271-C3CE-0EF5-C779-7B8631FD8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C338-3AB2-4A7B-824F-30B0EB01DBCE}" type="datetimeFigureOut">
              <a:rPr lang="es-CR" smtClean="0"/>
              <a:t>29/3/2023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BDA936-1242-C3CE-0ED8-89A0B0479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5DA4B7-28F6-B764-6B42-CB184A6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B52E0-8861-4CA6-82B9-FB266B4BAF9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35413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B7D0AD7-8782-CCC8-3C00-738CEEFD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E6FE0E-F1EA-FD96-C3DC-15B1B1983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958E7D-E6D1-9A9B-7A99-25242EFBE5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CC338-3AB2-4A7B-824F-30B0EB01DBCE}" type="datetimeFigureOut">
              <a:rPr lang="es-CR" smtClean="0"/>
              <a:t>29/3/2023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EB1EAF-A497-A177-0E44-1231ACC45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9284F9-D644-7DB0-C91A-8C9349D2A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B52E0-8861-4CA6-82B9-FB266B4BAF9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6972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29.sv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computer&#10;&#10;Description automatically generated with low confidence">
            <a:extLst>
              <a:ext uri="{FF2B5EF4-FFF2-40B4-BE49-F238E27FC236}">
                <a16:creationId xmlns:a16="http://schemas.microsoft.com/office/drawing/2014/main" id="{228096BD-E149-5B30-D3C7-D609C13F9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79"/>
          <a:stretch/>
        </p:blipFill>
        <p:spPr>
          <a:xfrm>
            <a:off x="0" y="-12526"/>
            <a:ext cx="12192000" cy="687052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6E4F82A-0882-E551-9ACC-E9F4E58E7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135" y="1615199"/>
            <a:ext cx="4242783" cy="2627992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5B32885D-06DF-FBC3-F666-5287209E3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11" y="238593"/>
            <a:ext cx="2023305" cy="56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3280F3-A2EA-01F6-B98D-45F222AA452E}"/>
              </a:ext>
            </a:extLst>
          </p:cNvPr>
          <p:cNvSpPr txBox="1"/>
          <p:nvPr/>
        </p:nvSpPr>
        <p:spPr>
          <a:xfrm>
            <a:off x="7409963" y="4066219"/>
            <a:ext cx="386195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700" b="1" dirty="0">
                <a:solidFill>
                  <a:schemeClr val="bg1"/>
                </a:solidFill>
                <a:latin typeface="Gotham Black" panose="02000603030000020004" pitchFamily="2" charset="77"/>
              </a:rPr>
              <a:t>IMPULSANDO </a:t>
            </a:r>
            <a:r>
              <a:rPr lang="es-ES" sz="1700" b="1" dirty="0">
                <a:solidFill>
                  <a:srgbClr val="E9501C"/>
                </a:solidFill>
                <a:latin typeface="Gotham Black" panose="02000603030000020004" pitchFamily="2" charset="77"/>
              </a:rPr>
              <a:t>OPORTUNIDADES</a:t>
            </a:r>
            <a:endParaRPr lang="en-CR" sz="1700" b="1" dirty="0">
              <a:solidFill>
                <a:srgbClr val="E9501C"/>
              </a:solidFill>
              <a:latin typeface="Gotham Black" panose="02000603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9912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852AB1-603B-B3A9-D0E1-AD1640D77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63" b="5162"/>
          <a:stretch/>
        </p:blipFill>
        <p:spPr>
          <a:xfrm>
            <a:off x="-59457" y="-62630"/>
            <a:ext cx="12259808" cy="6941821"/>
          </a:xfrm>
          <a:prstGeom prst="rect">
            <a:avLst/>
          </a:prstGeom>
        </p:spPr>
      </p:pic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2C3D975A-678A-60B8-58DB-C15772970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287" y="403997"/>
            <a:ext cx="1746585" cy="1081840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126B6FAE-AE87-693B-926F-8B71A203C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36" y="6079751"/>
            <a:ext cx="2023305" cy="562478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E5F99640-852E-77BE-B16C-601F707CDD71}"/>
              </a:ext>
            </a:extLst>
          </p:cNvPr>
          <p:cNvSpPr txBox="1"/>
          <p:nvPr/>
        </p:nvSpPr>
        <p:spPr>
          <a:xfrm>
            <a:off x="1728593" y="1739354"/>
            <a:ext cx="884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b="1" dirty="0">
                <a:solidFill>
                  <a:schemeClr val="bg1"/>
                </a:solidFill>
                <a:latin typeface="Gotham Bold" panose="02000603030000020004" pitchFamily="2" charset="77"/>
              </a:rPr>
              <a:t>OBJETIVO</a:t>
            </a:r>
            <a:endParaRPr lang="es-ES_tradnl" sz="7200" b="1" dirty="0">
              <a:solidFill>
                <a:schemeClr val="bg1"/>
              </a:solidFill>
              <a:latin typeface="Gotham Bold" panose="02000603030000020004" pitchFamily="2" charset="77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ABB6850-5C75-87AA-D83F-A13F2FD85D3D}"/>
              </a:ext>
            </a:extLst>
          </p:cNvPr>
          <p:cNvSpPr txBox="1"/>
          <p:nvPr/>
        </p:nvSpPr>
        <p:spPr>
          <a:xfrm>
            <a:off x="1622982" y="2628080"/>
            <a:ext cx="8946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solidFill>
                  <a:schemeClr val="bg1"/>
                </a:solidFill>
                <a:latin typeface="Gotham Light" panose="02000603030000020004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Promover espacios de acercamiento entre empresas exportadoras  del régimen de zona franca (100) y definitivo (100) con empresas suplidoras locales (400) con el fin es generar negociaciones exitosas y conocimiento sobre las capacidades del ecosistema nacional de pymes para satisfacer necesidades o proyectos futuros de las compañías exportadoras. </a:t>
            </a:r>
            <a:endParaRPr lang="es-ES_tradnl" dirty="0">
              <a:solidFill>
                <a:schemeClr val="bg1"/>
              </a:solidFill>
              <a:latin typeface="Gotham Light" panose="020006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155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5B9C2139-DC8D-947C-9E05-14DB393D3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540"/>
          <a:stretch/>
        </p:blipFill>
        <p:spPr>
          <a:xfrm>
            <a:off x="-1" y="3304567"/>
            <a:ext cx="12188871" cy="355343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950556A-589C-A3D3-A92F-C7D273DC0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586" y="5790040"/>
            <a:ext cx="1443459" cy="894083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737D6421-38CC-4981-6C5B-61CE430823AB}"/>
              </a:ext>
            </a:extLst>
          </p:cNvPr>
          <p:cNvSpPr txBox="1"/>
          <p:nvPr/>
        </p:nvSpPr>
        <p:spPr>
          <a:xfrm>
            <a:off x="0" y="291761"/>
            <a:ext cx="12188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>
                <a:solidFill>
                  <a:srgbClr val="0098CF"/>
                </a:solidFill>
                <a:latin typeface="Gotham Black" panose="02000603030000020004" pitchFamily="2" charset="77"/>
              </a:rPr>
              <a:t>GENERALIDADES</a:t>
            </a:r>
            <a:endParaRPr lang="es-ES_tradnl" sz="6000" b="1" dirty="0">
              <a:solidFill>
                <a:srgbClr val="0098CF"/>
              </a:solidFill>
              <a:latin typeface="Gotham Black" panose="02000603030000020004" pitchFamily="2" charset="77"/>
            </a:endParaRPr>
          </a:p>
        </p:txBody>
      </p:sp>
      <p:pic>
        <p:nvPicPr>
          <p:cNvPr id="11" name="Imagen 9" descr="Icono&#10;&#10;Descripción generada automáticamente">
            <a:extLst>
              <a:ext uri="{FF2B5EF4-FFF2-40B4-BE49-F238E27FC236}">
                <a16:creationId xmlns:a16="http://schemas.microsoft.com/office/drawing/2014/main" id="{9BB1F215-0ACD-05E6-4DB8-2CC4185CC1A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9910" y="1541664"/>
            <a:ext cx="513000" cy="513000"/>
          </a:xfrm>
          <a:prstGeom prst="rect">
            <a:avLst/>
          </a:prstGeom>
        </p:spPr>
      </p:pic>
      <p:sp>
        <p:nvSpPr>
          <p:cNvPr id="12" name="CuadroTexto 12">
            <a:extLst>
              <a:ext uri="{FF2B5EF4-FFF2-40B4-BE49-F238E27FC236}">
                <a16:creationId xmlns:a16="http://schemas.microsoft.com/office/drawing/2014/main" id="{5740A6A5-6C30-F2B4-A897-5BDD71470580}"/>
              </a:ext>
            </a:extLst>
          </p:cNvPr>
          <p:cNvSpPr txBox="1"/>
          <p:nvPr/>
        </p:nvSpPr>
        <p:spPr>
          <a:xfrm>
            <a:off x="1399234" y="1382666"/>
            <a:ext cx="1991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Gotham Light" panose="02000603030000020004" pitchFamily="2" charset="0"/>
              </a:rPr>
              <a:t>Centro de Convenciones Costa Rica.</a:t>
            </a:r>
          </a:p>
        </p:txBody>
      </p:sp>
      <p:pic>
        <p:nvPicPr>
          <p:cNvPr id="13" name="Imagen 10" descr="Icono&#10;&#10;Descripción generada automáticamente">
            <a:extLst>
              <a:ext uri="{FF2B5EF4-FFF2-40B4-BE49-F238E27FC236}">
                <a16:creationId xmlns:a16="http://schemas.microsoft.com/office/drawing/2014/main" id="{86BF247A-0A1C-5ADB-40F1-EBB3F540839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54992" y="1541664"/>
            <a:ext cx="513000" cy="5130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F27319C-0EAD-EBDF-2F91-81807744D076}"/>
              </a:ext>
            </a:extLst>
          </p:cNvPr>
          <p:cNvSpPr txBox="1"/>
          <p:nvPr/>
        </p:nvSpPr>
        <p:spPr>
          <a:xfrm>
            <a:off x="5252183" y="1628887"/>
            <a:ext cx="2370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Gotham Light" panose="02000603030000020004" pitchFamily="2" charset="0"/>
              </a:rPr>
              <a:t>27 | 28 de junio 2023</a:t>
            </a:r>
            <a:endParaRPr lang="es-CR" sz="1600" dirty="0">
              <a:solidFill>
                <a:schemeClr val="bg1">
                  <a:lumMod val="50000"/>
                </a:schemeClr>
              </a:solidFill>
              <a:latin typeface="Gotham Light" panose="02000603030000020004" pitchFamily="2" charset="0"/>
            </a:endParaRPr>
          </a:p>
        </p:txBody>
      </p:sp>
      <p:pic>
        <p:nvPicPr>
          <p:cNvPr id="15" name="Gráfico 15" descr="Grupo de hombres contorno">
            <a:extLst>
              <a:ext uri="{FF2B5EF4-FFF2-40B4-BE49-F238E27FC236}">
                <a16:creationId xmlns:a16="http://schemas.microsoft.com/office/drawing/2014/main" id="{249EAD08-6617-125C-62B0-E517D758381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42838" y="1480989"/>
            <a:ext cx="634351" cy="634351"/>
          </a:xfrm>
          <a:prstGeom prst="rect">
            <a:avLst/>
          </a:prstGeom>
        </p:spPr>
      </p:pic>
      <p:sp>
        <p:nvSpPr>
          <p:cNvPr id="16" name="CuadroTexto 16">
            <a:extLst>
              <a:ext uri="{FF2B5EF4-FFF2-40B4-BE49-F238E27FC236}">
                <a16:creationId xmlns:a16="http://schemas.microsoft.com/office/drawing/2014/main" id="{41767FFD-FBD4-641D-F2E4-1E54227E926B}"/>
              </a:ext>
            </a:extLst>
          </p:cNvPr>
          <p:cNvSpPr txBox="1"/>
          <p:nvPr/>
        </p:nvSpPr>
        <p:spPr>
          <a:xfrm>
            <a:off x="9752432" y="1505777"/>
            <a:ext cx="1739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Gotham Light" panose="02000603030000020004" pitchFamily="2" charset="0"/>
              </a:rPr>
              <a:t>700 personas en presencial en dos días de evento </a:t>
            </a:r>
            <a:endParaRPr lang="es-CR" sz="1600" dirty="0">
              <a:solidFill>
                <a:schemeClr val="bg1">
                  <a:lumMod val="50000"/>
                </a:schemeClr>
              </a:solidFill>
              <a:latin typeface="Gotham Light" panose="02000603030000020004" pitchFamily="2" charset="0"/>
            </a:endParaRPr>
          </a:p>
        </p:txBody>
      </p:sp>
      <p:pic>
        <p:nvPicPr>
          <p:cNvPr id="17" name="Gráfico 17" descr="Mujer programadora contorno">
            <a:extLst>
              <a:ext uri="{FF2B5EF4-FFF2-40B4-BE49-F238E27FC236}">
                <a16:creationId xmlns:a16="http://schemas.microsoft.com/office/drawing/2014/main" id="{CF083BE9-A317-4741-E34C-0929D92EE1C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49003" y="2499674"/>
            <a:ext cx="634351" cy="634351"/>
          </a:xfrm>
          <a:prstGeom prst="rect">
            <a:avLst/>
          </a:prstGeom>
        </p:spPr>
      </p:pic>
      <p:sp>
        <p:nvSpPr>
          <p:cNvPr id="18" name="CuadroTexto 18">
            <a:extLst>
              <a:ext uri="{FF2B5EF4-FFF2-40B4-BE49-F238E27FC236}">
                <a16:creationId xmlns:a16="http://schemas.microsoft.com/office/drawing/2014/main" id="{FA9F0B62-1D9D-EF4D-AAA4-361BDA1BD709}"/>
              </a:ext>
            </a:extLst>
          </p:cNvPr>
          <p:cNvSpPr txBox="1"/>
          <p:nvPr/>
        </p:nvSpPr>
        <p:spPr>
          <a:xfrm>
            <a:off x="1345863" y="2516850"/>
            <a:ext cx="1739658" cy="599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Gotham Light" panose="02000603030000020004" pitchFamily="2" charset="0"/>
              </a:rPr>
              <a:t>+200 citas virtuales</a:t>
            </a:r>
            <a:endParaRPr lang="es-CR" sz="1600" dirty="0">
              <a:solidFill>
                <a:schemeClr val="bg1">
                  <a:lumMod val="50000"/>
                </a:schemeClr>
              </a:solidFill>
              <a:latin typeface="Gotham Light" panose="02000603030000020004" pitchFamily="2" charset="0"/>
            </a:endParaRPr>
          </a:p>
        </p:txBody>
      </p:sp>
      <p:sp>
        <p:nvSpPr>
          <p:cNvPr id="20" name="CuadroTexto 31">
            <a:extLst>
              <a:ext uri="{FF2B5EF4-FFF2-40B4-BE49-F238E27FC236}">
                <a16:creationId xmlns:a16="http://schemas.microsoft.com/office/drawing/2014/main" id="{C0366A55-660C-E07A-D1BB-AB097145B83C}"/>
              </a:ext>
            </a:extLst>
          </p:cNvPr>
          <p:cNvSpPr txBox="1"/>
          <p:nvPr/>
        </p:nvSpPr>
        <p:spPr>
          <a:xfrm>
            <a:off x="5252183" y="2686975"/>
            <a:ext cx="1290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Gotham Light" panose="02000603030000020004" pitchFamily="2" charset="0"/>
              </a:rPr>
              <a:t>1000 Citas </a:t>
            </a:r>
            <a:endParaRPr lang="es-CR" sz="1600" dirty="0">
              <a:solidFill>
                <a:schemeClr val="bg1">
                  <a:lumMod val="50000"/>
                </a:schemeClr>
              </a:solidFill>
              <a:latin typeface="Gotham Light" panose="02000603030000020004" pitchFamily="2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7D82520-9961-970E-C44F-53A798188032}"/>
              </a:ext>
            </a:extLst>
          </p:cNvPr>
          <p:cNvCxnSpPr/>
          <p:nvPr/>
        </p:nvCxnSpPr>
        <p:spPr>
          <a:xfrm>
            <a:off x="3645074" y="1382666"/>
            <a:ext cx="0" cy="830997"/>
          </a:xfrm>
          <a:prstGeom prst="line">
            <a:avLst/>
          </a:prstGeom>
          <a:ln w="19050">
            <a:solidFill>
              <a:srgbClr val="D70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25DB63E-258E-39C4-489B-F0B1E29749AC}"/>
              </a:ext>
            </a:extLst>
          </p:cNvPr>
          <p:cNvCxnSpPr/>
          <p:nvPr/>
        </p:nvCxnSpPr>
        <p:spPr>
          <a:xfrm>
            <a:off x="8254652" y="1382666"/>
            <a:ext cx="0" cy="830997"/>
          </a:xfrm>
          <a:prstGeom prst="line">
            <a:avLst/>
          </a:prstGeom>
          <a:ln w="19050">
            <a:solidFill>
              <a:srgbClr val="D70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07DE6E7-601E-3D22-6E5F-9BAE00EA32C0}"/>
              </a:ext>
            </a:extLst>
          </p:cNvPr>
          <p:cNvCxnSpPr/>
          <p:nvPr/>
        </p:nvCxnSpPr>
        <p:spPr>
          <a:xfrm>
            <a:off x="3645074" y="2396515"/>
            <a:ext cx="0" cy="830997"/>
          </a:xfrm>
          <a:prstGeom prst="line">
            <a:avLst/>
          </a:prstGeom>
          <a:ln w="19050">
            <a:solidFill>
              <a:srgbClr val="D70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920224-380E-8B03-2FCE-4DFD3275A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36" y="2510608"/>
            <a:ext cx="545587" cy="54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icture containing logo&#10;&#10;Description automatically generated">
            <a:extLst>
              <a:ext uri="{FF2B5EF4-FFF2-40B4-BE49-F238E27FC236}">
                <a16:creationId xmlns:a16="http://schemas.microsoft.com/office/drawing/2014/main" id="{92F55C5A-DCD5-6B65-1778-9EE5ABC011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701" y="6079751"/>
            <a:ext cx="2023305" cy="56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75DCFBB-CBF8-C731-AA6C-3C53285E0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824618"/>
          </a:xfrm>
          <a:prstGeom prst="rect">
            <a:avLst/>
          </a:prstGeom>
        </p:spPr>
      </p:pic>
      <p:pic>
        <p:nvPicPr>
          <p:cNvPr id="8" name="Picture 7" descr="A picture containing worm&#10;&#10;Description automatically generated">
            <a:extLst>
              <a:ext uri="{FF2B5EF4-FFF2-40B4-BE49-F238E27FC236}">
                <a16:creationId xmlns:a16="http://schemas.microsoft.com/office/drawing/2014/main" id="{C54201D8-D09C-CEF5-A133-D442ACAAC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1" t="-2972" r="5881" b="37574"/>
          <a:stretch/>
        </p:blipFill>
        <p:spPr>
          <a:xfrm rot="10800000">
            <a:off x="0" y="12036"/>
            <a:ext cx="12192000" cy="5236540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26A47400-C9E4-176B-CC4D-C02C1A91316B}"/>
              </a:ext>
            </a:extLst>
          </p:cNvPr>
          <p:cNvSpPr txBox="1"/>
          <p:nvPr/>
        </p:nvSpPr>
        <p:spPr>
          <a:xfrm>
            <a:off x="866653" y="1107430"/>
            <a:ext cx="6225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spc="-150" dirty="0">
                <a:solidFill>
                  <a:schemeClr val="bg1"/>
                </a:solidFill>
                <a:latin typeface="Gotham Light" pitchFamily="2" charset="0"/>
                <a:cs typeface="Gotham Light" pitchFamily="2" charset="0"/>
              </a:rPr>
              <a:t>PÚBLICOS</a:t>
            </a:r>
            <a:r>
              <a:rPr lang="es-ES_tradnl" sz="5400" b="1" spc="-150" dirty="0">
                <a:solidFill>
                  <a:schemeClr val="bg1"/>
                </a:solidFill>
                <a:latin typeface="Gotham Black" panose="02000603030000020004" pitchFamily="2" charset="77"/>
              </a:rPr>
              <a:t> META</a:t>
            </a:r>
          </a:p>
        </p:txBody>
      </p:sp>
      <p:pic>
        <p:nvPicPr>
          <p:cNvPr id="13" name="Imagen 9" descr="Aula de clases contorno">
            <a:extLst>
              <a:ext uri="{FF2B5EF4-FFF2-40B4-BE49-F238E27FC236}">
                <a16:creationId xmlns:a16="http://schemas.microsoft.com/office/drawing/2014/main" id="{947F6E30-9524-4F81-37F7-93606DE36A2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79140" y="3204565"/>
            <a:ext cx="620730" cy="620730"/>
          </a:xfrm>
          <a:prstGeom prst="rect">
            <a:avLst/>
          </a:prstGeom>
        </p:spPr>
      </p:pic>
      <p:sp>
        <p:nvSpPr>
          <p:cNvPr id="14" name="CuadroTexto 11">
            <a:extLst>
              <a:ext uri="{FF2B5EF4-FFF2-40B4-BE49-F238E27FC236}">
                <a16:creationId xmlns:a16="http://schemas.microsoft.com/office/drawing/2014/main" id="{F0B58224-7739-52FD-8883-43205358FCEA}"/>
              </a:ext>
            </a:extLst>
          </p:cNvPr>
          <p:cNvSpPr txBox="1"/>
          <p:nvPr/>
        </p:nvSpPr>
        <p:spPr>
          <a:xfrm>
            <a:off x="651822" y="5726776"/>
            <a:ext cx="2312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Gotham Light" panose="02000603030000020004" pitchFamily="2" charset="0"/>
              </a:rPr>
              <a:t>Cámaras Empresariales</a:t>
            </a:r>
            <a:endParaRPr lang="es-CR" dirty="0">
              <a:solidFill>
                <a:schemeClr val="bg1">
                  <a:lumMod val="50000"/>
                </a:schemeClr>
              </a:solidFill>
              <a:latin typeface="Gotham Light" panose="02000603030000020004" pitchFamily="2" charset="0"/>
            </a:endParaRPr>
          </a:p>
        </p:txBody>
      </p:sp>
      <p:sp>
        <p:nvSpPr>
          <p:cNvPr id="17" name="CuadroTexto 15">
            <a:extLst>
              <a:ext uri="{FF2B5EF4-FFF2-40B4-BE49-F238E27FC236}">
                <a16:creationId xmlns:a16="http://schemas.microsoft.com/office/drawing/2014/main" id="{C637B5D4-1216-6408-1C39-4F307A174249}"/>
              </a:ext>
            </a:extLst>
          </p:cNvPr>
          <p:cNvSpPr txBox="1"/>
          <p:nvPr/>
        </p:nvSpPr>
        <p:spPr>
          <a:xfrm>
            <a:off x="0" y="3828210"/>
            <a:ext cx="3386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Gotham Light" panose="02000603030000020004" pitchFamily="2" charset="0"/>
              </a:rPr>
              <a:t>Empresas de ZF </a:t>
            </a:r>
            <a:endParaRPr lang="es-CR" sz="1600" b="1" dirty="0">
              <a:solidFill>
                <a:schemeClr val="bg1">
                  <a:lumMod val="50000"/>
                </a:schemeClr>
              </a:solidFill>
              <a:latin typeface="Gotham Light" panose="02000603030000020004" pitchFamily="2" charset="0"/>
            </a:endParaRPr>
          </a:p>
        </p:txBody>
      </p:sp>
      <p:pic>
        <p:nvPicPr>
          <p:cNvPr id="18" name="Imagen 19" descr="Edificio contorno">
            <a:extLst>
              <a:ext uri="{FF2B5EF4-FFF2-40B4-BE49-F238E27FC236}">
                <a16:creationId xmlns:a16="http://schemas.microsoft.com/office/drawing/2014/main" id="{647BB147-0115-C69C-F41E-6A5B72F5ADE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620021" y="3178460"/>
            <a:ext cx="620730" cy="620730"/>
          </a:xfrm>
          <a:prstGeom prst="rect">
            <a:avLst/>
          </a:prstGeom>
        </p:spPr>
      </p:pic>
      <p:sp>
        <p:nvSpPr>
          <p:cNvPr id="19" name="CuadroTexto 20">
            <a:extLst>
              <a:ext uri="{FF2B5EF4-FFF2-40B4-BE49-F238E27FC236}">
                <a16:creationId xmlns:a16="http://schemas.microsoft.com/office/drawing/2014/main" id="{2D7A04A9-E2D5-A7C3-2C7F-CBADF5CD0E3F}"/>
              </a:ext>
            </a:extLst>
          </p:cNvPr>
          <p:cNvSpPr txBox="1"/>
          <p:nvPr/>
        </p:nvSpPr>
        <p:spPr>
          <a:xfrm>
            <a:off x="6713990" y="3834011"/>
            <a:ext cx="2470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Gotham Light" panose="02000603030000020004" pitchFamily="2" charset="0"/>
              </a:rPr>
              <a:t>Administradoras y parques  ZF</a:t>
            </a:r>
            <a:endParaRPr lang="es-CR" dirty="0">
              <a:solidFill>
                <a:schemeClr val="bg1">
                  <a:lumMod val="50000"/>
                </a:schemeClr>
              </a:solidFill>
              <a:latin typeface="Gotham Light" panose="02000603030000020004" pitchFamily="2" charset="0"/>
            </a:endParaRPr>
          </a:p>
        </p:txBody>
      </p:sp>
      <p:pic>
        <p:nvPicPr>
          <p:cNvPr id="20" name="Imagen 22" descr="Herramientas de minería contorno">
            <a:extLst>
              <a:ext uri="{FF2B5EF4-FFF2-40B4-BE49-F238E27FC236}">
                <a16:creationId xmlns:a16="http://schemas.microsoft.com/office/drawing/2014/main" id="{58372414-AA53-86C2-A070-10D9B158FEBA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551203" y="4998933"/>
            <a:ext cx="620730" cy="620730"/>
          </a:xfrm>
          <a:prstGeom prst="rect">
            <a:avLst/>
          </a:prstGeom>
        </p:spPr>
      </p:pic>
      <p:sp>
        <p:nvSpPr>
          <p:cNvPr id="21" name="CuadroTexto 23">
            <a:extLst>
              <a:ext uri="{FF2B5EF4-FFF2-40B4-BE49-F238E27FC236}">
                <a16:creationId xmlns:a16="http://schemas.microsoft.com/office/drawing/2014/main" id="{8CC7CCF1-3C55-D1E7-EFCE-5FA76AA8133E}"/>
              </a:ext>
            </a:extLst>
          </p:cNvPr>
          <p:cNvSpPr txBox="1"/>
          <p:nvPr/>
        </p:nvSpPr>
        <p:spPr>
          <a:xfrm>
            <a:off x="3983912" y="5712666"/>
            <a:ext cx="1911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Gotham Light" panose="02000603030000020004" pitchFamily="2" charset="0"/>
              </a:rPr>
              <a:t>Suplidores locales</a:t>
            </a:r>
            <a:endParaRPr lang="es-CR" dirty="0">
              <a:solidFill>
                <a:schemeClr val="bg1">
                  <a:lumMod val="50000"/>
                </a:schemeClr>
              </a:solidFill>
              <a:latin typeface="Gotham Light" panose="02000603030000020004" pitchFamily="2" charset="0"/>
            </a:endParaRPr>
          </a:p>
        </p:txBody>
      </p:sp>
      <p:sp>
        <p:nvSpPr>
          <p:cNvPr id="22" name="CuadroTexto 26">
            <a:extLst>
              <a:ext uri="{FF2B5EF4-FFF2-40B4-BE49-F238E27FC236}">
                <a16:creationId xmlns:a16="http://schemas.microsoft.com/office/drawing/2014/main" id="{F79259EE-736E-1204-9A85-8D675F887D46}"/>
              </a:ext>
            </a:extLst>
          </p:cNvPr>
          <p:cNvSpPr txBox="1"/>
          <p:nvPr/>
        </p:nvSpPr>
        <p:spPr>
          <a:xfrm>
            <a:off x="3504401" y="3829630"/>
            <a:ext cx="27702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Gotham Light" panose="02000603030000020004" pitchFamily="2" charset="0"/>
              </a:rPr>
              <a:t>Exportadores del régimen definitivo</a:t>
            </a:r>
            <a:endParaRPr lang="es-ES" dirty="0">
              <a:solidFill>
                <a:schemeClr val="bg1">
                  <a:lumMod val="50000"/>
                </a:schemeClr>
              </a:solidFill>
              <a:latin typeface="Gotham Light" panose="02000603030000020004" pitchFamily="2" charset="0"/>
            </a:endParaRPr>
          </a:p>
          <a:p>
            <a:pPr algn="ctr"/>
            <a:endParaRPr lang="es-CR" dirty="0">
              <a:solidFill>
                <a:srgbClr val="001645"/>
              </a:solidFill>
              <a:latin typeface="Gotham Light" panose="02000603030000020004" pitchFamily="2" charset="0"/>
            </a:endParaRPr>
          </a:p>
        </p:txBody>
      </p:sp>
      <p:pic>
        <p:nvPicPr>
          <p:cNvPr id="23" name="Imagen 9" descr="Conexiones contorno">
            <a:extLst>
              <a:ext uri="{FF2B5EF4-FFF2-40B4-BE49-F238E27FC236}">
                <a16:creationId xmlns:a16="http://schemas.microsoft.com/office/drawing/2014/main" id="{2B5E86CE-9A95-61F2-A1A7-3A9F3943B06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354129" y="4946739"/>
            <a:ext cx="682803" cy="682803"/>
          </a:xfrm>
          <a:prstGeom prst="rect">
            <a:avLst/>
          </a:prstGeom>
        </p:spPr>
      </p:pic>
      <p:sp>
        <p:nvSpPr>
          <p:cNvPr id="24" name="Rounded Rectangle 6">
            <a:extLst>
              <a:ext uri="{FF2B5EF4-FFF2-40B4-BE49-F238E27FC236}">
                <a16:creationId xmlns:a16="http://schemas.microsoft.com/office/drawing/2014/main" id="{D683CA25-3740-711C-C75A-CA408999749D}"/>
              </a:ext>
            </a:extLst>
          </p:cNvPr>
          <p:cNvSpPr/>
          <p:nvPr/>
        </p:nvSpPr>
        <p:spPr>
          <a:xfrm rot="10800000">
            <a:off x="3629739" y="6684123"/>
            <a:ext cx="9222024" cy="69731"/>
          </a:xfrm>
          <a:prstGeom prst="roundRect">
            <a:avLst>
              <a:gd name="adj" fmla="val 50000"/>
            </a:avLst>
          </a:prstGeom>
          <a:gradFill>
            <a:gsLst>
              <a:gs pos="17000">
                <a:srgbClr val="42185C"/>
              </a:gs>
              <a:gs pos="100000">
                <a:srgbClr val="0098CF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6" name="CuadroTexto 18">
            <a:extLst>
              <a:ext uri="{FF2B5EF4-FFF2-40B4-BE49-F238E27FC236}">
                <a16:creationId xmlns:a16="http://schemas.microsoft.com/office/drawing/2014/main" id="{44BC90F7-B710-63EC-BC77-5EB3865C048B}"/>
              </a:ext>
            </a:extLst>
          </p:cNvPr>
          <p:cNvSpPr txBox="1"/>
          <p:nvPr/>
        </p:nvSpPr>
        <p:spPr>
          <a:xfrm>
            <a:off x="6658354" y="5646730"/>
            <a:ext cx="2544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Gotham Light" panose="02000603030000020004" pitchFamily="2" charset="0"/>
              </a:rPr>
              <a:t>Instituciones del sector (Ministerios)</a:t>
            </a:r>
            <a:endParaRPr lang="es-CR" dirty="0">
              <a:solidFill>
                <a:schemeClr val="bg1">
                  <a:lumMod val="50000"/>
                </a:schemeClr>
              </a:solidFill>
              <a:latin typeface="Gotham Light" panose="02000603030000020004" pitchFamily="2" charset="0"/>
            </a:endParaRPr>
          </a:p>
        </p:txBody>
      </p:sp>
      <p:sp>
        <p:nvSpPr>
          <p:cNvPr id="28" name="CuadroTexto 2">
            <a:extLst>
              <a:ext uri="{FF2B5EF4-FFF2-40B4-BE49-F238E27FC236}">
                <a16:creationId xmlns:a16="http://schemas.microsoft.com/office/drawing/2014/main" id="{3FDAB51C-CDA5-93C3-A0BE-914236C43FB9}"/>
              </a:ext>
            </a:extLst>
          </p:cNvPr>
          <p:cNvSpPr txBox="1"/>
          <p:nvPr/>
        </p:nvSpPr>
        <p:spPr>
          <a:xfrm>
            <a:off x="9172829" y="3903012"/>
            <a:ext cx="2470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Gotham Light" panose="02000603030000020004" pitchFamily="2" charset="0"/>
              </a:rPr>
              <a:t>Academia </a:t>
            </a:r>
            <a:endParaRPr lang="es-CR" dirty="0">
              <a:solidFill>
                <a:schemeClr val="bg1">
                  <a:lumMod val="50000"/>
                </a:schemeClr>
              </a:solidFill>
              <a:latin typeface="Gotham Light" panose="02000603030000020004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853377D-906C-B808-8DFF-97C763B4CA72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65352" y="3289918"/>
            <a:ext cx="652141" cy="65214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03C0208-354E-CEDA-6FD5-21E8AF510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296" y="4795415"/>
            <a:ext cx="726177" cy="72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7" descr="Icono&#10;&#10;Descripción generada automáticamente">
            <a:extLst>
              <a:ext uri="{FF2B5EF4-FFF2-40B4-BE49-F238E27FC236}">
                <a16:creationId xmlns:a16="http://schemas.microsoft.com/office/drawing/2014/main" id="{09A3E255-3497-45B9-C254-B6881AA071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65352" y="5455058"/>
            <a:ext cx="1913410" cy="1022583"/>
          </a:xfrm>
          <a:prstGeom prst="rect">
            <a:avLst/>
          </a:prstGeom>
        </p:spPr>
      </p:pic>
      <p:pic>
        <p:nvPicPr>
          <p:cNvPr id="31" name="Picture 30" descr="A picture containing logo&#10;&#10;Description automatically generated">
            <a:extLst>
              <a:ext uri="{FF2B5EF4-FFF2-40B4-BE49-F238E27FC236}">
                <a16:creationId xmlns:a16="http://schemas.microsoft.com/office/drawing/2014/main" id="{82533EA5-313A-6D17-7BB6-E124FB4CA64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17450" y="217570"/>
            <a:ext cx="2023305" cy="56247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CC258F7-1A0B-3C1A-EAA3-DBE077D5C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29" y="3224179"/>
            <a:ext cx="545587" cy="54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68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B7C8D33-6DE0-C30C-1DF4-131EA773C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3721"/>
            <a:ext cx="12192000" cy="3259514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0C099E3-30BA-BA71-163D-50B7C13243FD}"/>
              </a:ext>
            </a:extLst>
          </p:cNvPr>
          <p:cNvSpPr/>
          <p:nvPr/>
        </p:nvSpPr>
        <p:spPr>
          <a:xfrm>
            <a:off x="1224727" y="2504198"/>
            <a:ext cx="1252603" cy="1252603"/>
          </a:xfrm>
          <a:prstGeom prst="ellipse">
            <a:avLst/>
          </a:prstGeom>
          <a:solidFill>
            <a:srgbClr val="D7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E1E0D82-B125-3FB8-3E91-BE9554A4108D}"/>
              </a:ext>
            </a:extLst>
          </p:cNvPr>
          <p:cNvSpPr/>
          <p:nvPr/>
        </p:nvSpPr>
        <p:spPr>
          <a:xfrm>
            <a:off x="4281077" y="2504198"/>
            <a:ext cx="1252603" cy="1252603"/>
          </a:xfrm>
          <a:prstGeom prst="ellipse">
            <a:avLst/>
          </a:prstGeom>
          <a:solidFill>
            <a:srgbClr val="D7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DFE99EA-77B7-E4E8-5F05-874AD81DD3A5}"/>
              </a:ext>
            </a:extLst>
          </p:cNvPr>
          <p:cNvSpPr/>
          <p:nvPr/>
        </p:nvSpPr>
        <p:spPr>
          <a:xfrm>
            <a:off x="6899016" y="2504198"/>
            <a:ext cx="1252603" cy="1252603"/>
          </a:xfrm>
          <a:prstGeom prst="ellipse">
            <a:avLst/>
          </a:prstGeom>
          <a:solidFill>
            <a:srgbClr val="D7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84910BF-DDAB-35E5-85C7-10CCAEE21E3C}"/>
              </a:ext>
            </a:extLst>
          </p:cNvPr>
          <p:cNvSpPr/>
          <p:nvPr/>
        </p:nvSpPr>
        <p:spPr>
          <a:xfrm>
            <a:off x="9880210" y="2504198"/>
            <a:ext cx="1252603" cy="1252603"/>
          </a:xfrm>
          <a:prstGeom prst="ellipse">
            <a:avLst/>
          </a:prstGeom>
          <a:solidFill>
            <a:srgbClr val="D7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5" name="Picture 4" descr="A picture containing worm&#10;&#10;Description automatically generated">
            <a:extLst>
              <a:ext uri="{FF2B5EF4-FFF2-40B4-BE49-F238E27FC236}">
                <a16:creationId xmlns:a16="http://schemas.microsoft.com/office/drawing/2014/main" id="{E12DDA73-A112-F326-35D9-7E346E7CD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79" t="-2972" r="5881" b="37574"/>
          <a:stretch/>
        </p:blipFill>
        <p:spPr>
          <a:xfrm>
            <a:off x="7883047" y="1621460"/>
            <a:ext cx="4308953" cy="5236540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47A81987-B730-561F-3D07-3F99C5DE8D7B}"/>
              </a:ext>
            </a:extLst>
          </p:cNvPr>
          <p:cNvSpPr txBox="1"/>
          <p:nvPr/>
        </p:nvSpPr>
        <p:spPr>
          <a:xfrm>
            <a:off x="578554" y="615417"/>
            <a:ext cx="6225435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80"/>
              </a:lnSpc>
            </a:pPr>
            <a:r>
              <a:rPr lang="es-ES_tradnl" sz="5400" b="1" spc="-150" dirty="0">
                <a:gradFill>
                  <a:gsLst>
                    <a:gs pos="17000">
                      <a:srgbClr val="42185C"/>
                    </a:gs>
                    <a:gs pos="100000">
                      <a:srgbClr val="0098CF"/>
                    </a:gs>
                  </a:gsLst>
                  <a:lin ang="8400000" scaled="0"/>
                </a:gradFill>
                <a:latin typeface="Gotham Black" panose="02000603030000020004" pitchFamily="2" charset="77"/>
                <a:cs typeface="Gotham Light" pitchFamily="2" charset="0"/>
              </a:rPr>
              <a:t>PRINCIPALES</a:t>
            </a:r>
          </a:p>
          <a:p>
            <a:pPr>
              <a:lnSpc>
                <a:spcPts val="4880"/>
              </a:lnSpc>
            </a:pPr>
            <a:r>
              <a:rPr lang="es-ES_tradnl" sz="5400" spc="-150" dirty="0">
                <a:gradFill>
                  <a:gsLst>
                    <a:gs pos="17000">
                      <a:srgbClr val="42185C"/>
                    </a:gs>
                    <a:gs pos="100000">
                      <a:srgbClr val="0098CF"/>
                    </a:gs>
                  </a:gsLst>
                  <a:lin ang="8400000" scaled="0"/>
                </a:gradFill>
                <a:latin typeface="Gotham Light" pitchFamily="2" charset="0"/>
                <a:cs typeface="Gotham Light" pitchFamily="2" charset="0"/>
              </a:rPr>
              <a:t>ACTIVIDADES</a:t>
            </a:r>
          </a:p>
        </p:txBody>
      </p:sp>
      <p:sp>
        <p:nvSpPr>
          <p:cNvPr id="9" name="CuadroTexto 16">
            <a:extLst>
              <a:ext uri="{FF2B5EF4-FFF2-40B4-BE49-F238E27FC236}">
                <a16:creationId xmlns:a16="http://schemas.microsoft.com/office/drawing/2014/main" id="{A3E3F788-183C-EF22-5C47-CABF6FEAD474}"/>
              </a:ext>
            </a:extLst>
          </p:cNvPr>
          <p:cNvSpPr txBox="1"/>
          <p:nvPr/>
        </p:nvSpPr>
        <p:spPr>
          <a:xfrm>
            <a:off x="157956" y="3900579"/>
            <a:ext cx="3386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  <a:latin typeface="Gotham Light" panose="02000603030000020004" pitchFamily="2" charset="0"/>
              </a:rPr>
              <a:t>Rueda </a:t>
            </a:r>
            <a:r>
              <a:rPr lang="es-ES" sz="1600">
                <a:solidFill>
                  <a:schemeClr val="bg1"/>
                </a:solidFill>
                <a:latin typeface="Gotham Light" panose="02000603030000020004" pitchFamily="2" charset="0"/>
              </a:rPr>
              <a:t>de negocios </a:t>
            </a:r>
            <a:endParaRPr lang="es-ES" sz="1600" dirty="0">
              <a:solidFill>
                <a:schemeClr val="bg1"/>
              </a:solidFill>
              <a:latin typeface="Gotham Light" panose="02000603030000020004" pitchFamily="2" charset="0"/>
            </a:endParaRPr>
          </a:p>
          <a:p>
            <a:pPr algn="ctr"/>
            <a:r>
              <a:rPr lang="es-ES" sz="1600" dirty="0">
                <a:solidFill>
                  <a:schemeClr val="bg1"/>
                </a:solidFill>
                <a:latin typeface="Gotham Light" panose="02000603030000020004" pitchFamily="2" charset="0"/>
              </a:rPr>
              <a:t>200 Compradores 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  <a:latin typeface="Gotham Light" panose="02000603030000020004" pitchFamily="2" charset="0"/>
              </a:rPr>
              <a:t>400 Suplidores locales </a:t>
            </a:r>
          </a:p>
          <a:p>
            <a:pPr algn="ctr"/>
            <a:endParaRPr lang="es-ES" sz="1600" dirty="0">
              <a:solidFill>
                <a:schemeClr val="bg1"/>
              </a:solidFill>
              <a:latin typeface="Gotham Light" panose="02000603030000020004" pitchFamily="2" charset="0"/>
            </a:endParaRPr>
          </a:p>
          <a:p>
            <a:pPr algn="ctr"/>
            <a:endParaRPr lang="es-ES" sz="1600" dirty="0">
              <a:solidFill>
                <a:schemeClr val="bg1"/>
              </a:solidFill>
              <a:latin typeface="Gotham Light" panose="02000603030000020004" pitchFamily="2" charset="0"/>
            </a:endParaRPr>
          </a:p>
          <a:p>
            <a:pPr algn="ctr"/>
            <a:endParaRPr lang="es-ES" sz="1600" dirty="0">
              <a:solidFill>
                <a:schemeClr val="bg1"/>
              </a:solidFill>
              <a:latin typeface="Gotham Light" panose="02000603030000020004" pitchFamily="2" charset="0"/>
            </a:endParaRPr>
          </a:p>
        </p:txBody>
      </p:sp>
      <p:pic>
        <p:nvPicPr>
          <p:cNvPr id="11" name="Imagen 12" descr="Icono&#10;&#10;Descripción generada automáticamente">
            <a:extLst>
              <a:ext uri="{FF2B5EF4-FFF2-40B4-BE49-F238E27FC236}">
                <a16:creationId xmlns:a16="http://schemas.microsoft.com/office/drawing/2014/main" id="{3BE33AD2-0FC1-2042-873B-A0996A0B3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5209" y="2740979"/>
            <a:ext cx="751083" cy="751083"/>
          </a:xfrm>
          <a:prstGeom prst="rect">
            <a:avLst/>
          </a:prstGeom>
        </p:spPr>
      </p:pic>
      <p:sp>
        <p:nvSpPr>
          <p:cNvPr id="12" name="CuadroTexto 17">
            <a:extLst>
              <a:ext uri="{FF2B5EF4-FFF2-40B4-BE49-F238E27FC236}">
                <a16:creationId xmlns:a16="http://schemas.microsoft.com/office/drawing/2014/main" id="{1C9B76DF-2919-0E63-7762-982EDD9FFB76}"/>
              </a:ext>
            </a:extLst>
          </p:cNvPr>
          <p:cNvSpPr txBox="1"/>
          <p:nvPr/>
        </p:nvSpPr>
        <p:spPr>
          <a:xfrm>
            <a:off x="8887456" y="3900579"/>
            <a:ext cx="3232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  <a:latin typeface="Gotham Light" panose="02000603030000020004" pitchFamily="2" charset="0"/>
              </a:rPr>
              <a:t>Charla inicial speaker nacional  y foro de  temas transversales (Gerencias ZF)</a:t>
            </a:r>
          </a:p>
          <a:p>
            <a:pPr algn="ctr"/>
            <a:endParaRPr lang="es-CR" sz="1600" dirty="0">
              <a:solidFill>
                <a:schemeClr val="bg1"/>
              </a:solidFill>
              <a:latin typeface="Gotham Light" panose="02000603030000020004" pitchFamily="2" charset="0"/>
            </a:endParaRPr>
          </a:p>
          <a:p>
            <a:pPr algn="ctr"/>
            <a:r>
              <a:rPr lang="es-CR" sz="1600" b="1" dirty="0">
                <a:solidFill>
                  <a:schemeClr val="bg1"/>
                </a:solidFill>
                <a:latin typeface="Gotham Light" panose="02000603030000020004" pitchFamily="2" charset="0"/>
              </a:rPr>
              <a:t>(Expositores de alto perfil)</a:t>
            </a:r>
            <a:endParaRPr lang="es-ES" sz="1600" b="1" dirty="0">
              <a:solidFill>
                <a:schemeClr val="bg1"/>
              </a:solidFill>
              <a:latin typeface="Gotham Light" panose="02000603030000020004" pitchFamily="2" charset="0"/>
            </a:endParaRPr>
          </a:p>
        </p:txBody>
      </p:sp>
      <p:sp>
        <p:nvSpPr>
          <p:cNvPr id="15" name="CuadroTexto 18">
            <a:extLst>
              <a:ext uri="{FF2B5EF4-FFF2-40B4-BE49-F238E27FC236}">
                <a16:creationId xmlns:a16="http://schemas.microsoft.com/office/drawing/2014/main" id="{6930AD8B-9D80-7517-6690-0C67F2BFCA46}"/>
              </a:ext>
            </a:extLst>
          </p:cNvPr>
          <p:cNvSpPr txBox="1"/>
          <p:nvPr/>
        </p:nvSpPr>
        <p:spPr>
          <a:xfrm>
            <a:off x="3631841" y="3900579"/>
            <a:ext cx="2672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1600" dirty="0">
                <a:solidFill>
                  <a:schemeClr val="bg1"/>
                </a:solidFill>
                <a:latin typeface="Gotham Light" panose="02000603030000020004" pitchFamily="2" charset="0"/>
              </a:rPr>
              <a:t>Participación de compradores de Casas Matrices para validación de oferta local</a:t>
            </a:r>
          </a:p>
        </p:txBody>
      </p:sp>
      <p:pic>
        <p:nvPicPr>
          <p:cNvPr id="17" name="Imagen 23" descr="Icono&#10;&#10;Descripción generada automáticamente">
            <a:extLst>
              <a:ext uri="{FF2B5EF4-FFF2-40B4-BE49-F238E27FC236}">
                <a16:creationId xmlns:a16="http://schemas.microsoft.com/office/drawing/2014/main" id="{288452A5-5D7D-0183-C66C-00365DC520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7641" y="2740979"/>
            <a:ext cx="751084" cy="751084"/>
          </a:xfrm>
          <a:prstGeom prst="rect">
            <a:avLst/>
          </a:prstGeom>
        </p:spPr>
      </p:pic>
      <p:sp>
        <p:nvSpPr>
          <p:cNvPr id="18" name="CuadroTexto 24">
            <a:extLst>
              <a:ext uri="{FF2B5EF4-FFF2-40B4-BE49-F238E27FC236}">
                <a16:creationId xmlns:a16="http://schemas.microsoft.com/office/drawing/2014/main" id="{BFC74A59-AA6E-7E2A-6600-8426E723DB8E}"/>
              </a:ext>
            </a:extLst>
          </p:cNvPr>
          <p:cNvSpPr txBox="1"/>
          <p:nvPr/>
        </p:nvSpPr>
        <p:spPr>
          <a:xfrm>
            <a:off x="6654310" y="3900579"/>
            <a:ext cx="1888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  <a:latin typeface="Gotham Light" panose="02000603030000020004" pitchFamily="2" charset="0"/>
              </a:rPr>
              <a:t>Espacios de</a:t>
            </a:r>
          </a:p>
          <a:p>
            <a:pPr algn="ctr"/>
            <a:r>
              <a:rPr lang="es-ES" sz="1600" dirty="0" err="1">
                <a:solidFill>
                  <a:schemeClr val="bg1"/>
                </a:solidFill>
                <a:latin typeface="Gotham Light" panose="02000603030000020004" pitchFamily="2" charset="0"/>
              </a:rPr>
              <a:t>networking</a:t>
            </a:r>
            <a:endParaRPr lang="es-CR" sz="1600" dirty="0">
              <a:solidFill>
                <a:schemeClr val="bg1"/>
              </a:solidFill>
              <a:latin typeface="Gotham Light" panose="02000603030000020004" pitchFamily="2" charset="0"/>
            </a:endParaRPr>
          </a:p>
        </p:txBody>
      </p:sp>
      <p:pic>
        <p:nvPicPr>
          <p:cNvPr id="24" name="Imagen 7" descr="Icono&#10;&#10;Descripción generada automáticamente">
            <a:extLst>
              <a:ext uri="{FF2B5EF4-FFF2-40B4-BE49-F238E27FC236}">
                <a16:creationId xmlns:a16="http://schemas.microsoft.com/office/drawing/2014/main" id="{87F3CB1E-7562-CFCB-E2B5-FA61DC2CAF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5352" y="592243"/>
            <a:ext cx="1913410" cy="1022583"/>
          </a:xfrm>
          <a:prstGeom prst="rect">
            <a:avLst/>
          </a:prstGeom>
        </p:spPr>
      </p:pic>
      <p:pic>
        <p:nvPicPr>
          <p:cNvPr id="2" name="Imagen 9" descr="Aula de clases contorno">
            <a:extLst>
              <a:ext uri="{FF2B5EF4-FFF2-40B4-BE49-F238E27FC236}">
                <a16:creationId xmlns:a16="http://schemas.microsoft.com/office/drawing/2014/main" id="{CE862870-89F7-D361-C6A7-7A24CB42F450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10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540663" y="2820134"/>
            <a:ext cx="620730" cy="6207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89F9F-0549-519F-AAB6-F4A8DEE44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672" y="2759589"/>
            <a:ext cx="669411" cy="6694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449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A215173-55BF-56E7-178E-A26B400A62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0" r="14319" b="71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82CF831-54EA-4950-26A8-C89FA26D2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608" y="1078553"/>
            <a:ext cx="4242783" cy="2627992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A3A2616C-6C2A-BC4C-2424-4B1B17AA2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899" y="4102589"/>
            <a:ext cx="2448200" cy="680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57CDD0-AD09-ADAE-874E-86E290387384}"/>
              </a:ext>
            </a:extLst>
          </p:cNvPr>
          <p:cNvSpPr txBox="1"/>
          <p:nvPr/>
        </p:nvSpPr>
        <p:spPr>
          <a:xfrm>
            <a:off x="4232952" y="3449548"/>
            <a:ext cx="386195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700" b="1" dirty="0">
                <a:solidFill>
                  <a:schemeClr val="bg1"/>
                </a:solidFill>
                <a:latin typeface="Gotham Black" panose="02000603030000020004" pitchFamily="2" charset="77"/>
              </a:rPr>
              <a:t>IMPULSANDO </a:t>
            </a:r>
            <a:r>
              <a:rPr lang="es-ES" sz="1700" b="1" dirty="0">
                <a:solidFill>
                  <a:srgbClr val="E9501C"/>
                </a:solidFill>
                <a:latin typeface="Gotham Black" panose="02000603030000020004" pitchFamily="2" charset="77"/>
              </a:rPr>
              <a:t>OPORTUNIDADES</a:t>
            </a:r>
            <a:endParaRPr lang="en-CR" sz="1700" b="1" dirty="0">
              <a:solidFill>
                <a:srgbClr val="E9501C"/>
              </a:solidFill>
              <a:latin typeface="Gotham Black" panose="02000603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35120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155</Words>
  <Application>Microsoft Office PowerPoint</Application>
  <PresentationFormat>Panorámica</PresentationFormat>
  <Paragraphs>30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Gotham Black</vt:lpstr>
      <vt:lpstr>Gotham Bold</vt:lpstr>
      <vt:lpstr>Gotham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Efraín Torrentes Guillén</dc:creator>
  <cp:lastModifiedBy>Jaime Sequeira Muñoz</cp:lastModifiedBy>
  <cp:revision>1</cp:revision>
  <dcterms:created xsi:type="dcterms:W3CDTF">2023-03-24T19:39:25Z</dcterms:created>
  <dcterms:modified xsi:type="dcterms:W3CDTF">2023-03-29T20:30:30Z</dcterms:modified>
</cp:coreProperties>
</file>